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8"/>
  </p:notesMasterIdLst>
  <p:sldIdLst>
    <p:sldId id="580" r:id="rId5"/>
    <p:sldId id="258" r:id="rId6"/>
    <p:sldId id="257" r:id="rId7"/>
    <p:sldId id="259" r:id="rId8"/>
    <p:sldId id="260" r:id="rId9"/>
    <p:sldId id="267" r:id="rId10"/>
    <p:sldId id="266" r:id="rId11"/>
    <p:sldId id="270" r:id="rId12"/>
    <p:sldId id="271" r:id="rId13"/>
    <p:sldId id="273" r:id="rId14"/>
    <p:sldId id="274" r:id="rId15"/>
    <p:sldId id="268" r:id="rId16"/>
    <p:sldId id="272" r:id="rId17"/>
    <p:sldId id="269" r:id="rId18"/>
    <p:sldId id="275" r:id="rId19"/>
    <p:sldId id="276" r:id="rId20"/>
    <p:sldId id="277" r:id="rId21"/>
    <p:sldId id="279" r:id="rId22"/>
    <p:sldId id="278" r:id="rId23"/>
    <p:sldId id="280" r:id="rId24"/>
    <p:sldId id="281" r:id="rId25"/>
    <p:sldId id="282" r:id="rId26"/>
    <p:sldId id="283" r:id="rId27"/>
    <p:sldId id="284" r:id="rId28"/>
    <p:sldId id="286" r:id="rId29"/>
    <p:sldId id="287" r:id="rId30"/>
    <p:sldId id="288" r:id="rId31"/>
    <p:sldId id="289" r:id="rId32"/>
    <p:sldId id="290" r:id="rId33"/>
    <p:sldId id="291" r:id="rId34"/>
    <p:sldId id="292" r:id="rId35"/>
    <p:sldId id="293" r:id="rId36"/>
    <p:sldId id="295" r:id="rId37"/>
    <p:sldId id="296" r:id="rId38"/>
    <p:sldId id="297" r:id="rId39"/>
    <p:sldId id="294" r:id="rId40"/>
    <p:sldId id="298" r:id="rId41"/>
    <p:sldId id="299" r:id="rId42"/>
    <p:sldId id="300" r:id="rId43"/>
    <p:sldId id="301" r:id="rId44"/>
    <p:sldId id="303" r:id="rId45"/>
    <p:sldId id="302"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33" r:id="rId68"/>
    <p:sldId id="325" r:id="rId69"/>
    <p:sldId id="326" r:id="rId70"/>
    <p:sldId id="327" r:id="rId71"/>
    <p:sldId id="328" r:id="rId72"/>
    <p:sldId id="329" r:id="rId73"/>
    <p:sldId id="330" r:id="rId74"/>
    <p:sldId id="331" r:id="rId75"/>
    <p:sldId id="332" r:id="rId76"/>
    <p:sldId id="334" r:id="rId77"/>
    <p:sldId id="335" r:id="rId78"/>
    <p:sldId id="337" r:id="rId79"/>
    <p:sldId id="336" r:id="rId80"/>
    <p:sldId id="338" r:id="rId81"/>
    <p:sldId id="339" r:id="rId82"/>
    <p:sldId id="340" r:id="rId83"/>
    <p:sldId id="341" r:id="rId84"/>
    <p:sldId id="342" r:id="rId85"/>
    <p:sldId id="343" r:id="rId86"/>
    <p:sldId id="344" r:id="rId87"/>
    <p:sldId id="346" r:id="rId88"/>
    <p:sldId id="347" r:id="rId89"/>
    <p:sldId id="348" r:id="rId90"/>
    <p:sldId id="349" r:id="rId91"/>
    <p:sldId id="350" r:id="rId92"/>
    <p:sldId id="351" r:id="rId93"/>
    <p:sldId id="352" r:id="rId94"/>
    <p:sldId id="353" r:id="rId95"/>
    <p:sldId id="354" r:id="rId96"/>
    <p:sldId id="355" r:id="rId97"/>
    <p:sldId id="345" r:id="rId98"/>
    <p:sldId id="356" r:id="rId99"/>
    <p:sldId id="357" r:id="rId100"/>
    <p:sldId id="358" r:id="rId101"/>
    <p:sldId id="359" r:id="rId102"/>
    <p:sldId id="360" r:id="rId103"/>
    <p:sldId id="361" r:id="rId104"/>
    <p:sldId id="362" r:id="rId105"/>
    <p:sldId id="364" r:id="rId106"/>
    <p:sldId id="363" r:id="rId107"/>
    <p:sldId id="365" r:id="rId108"/>
    <p:sldId id="367" r:id="rId109"/>
    <p:sldId id="368" r:id="rId110"/>
    <p:sldId id="366"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495" r:id="rId124"/>
    <p:sldId id="496" r:id="rId125"/>
    <p:sldId id="497" r:id="rId126"/>
    <p:sldId id="498" r:id="rId127"/>
    <p:sldId id="499" r:id="rId128"/>
    <p:sldId id="500" r:id="rId129"/>
    <p:sldId id="501" r:id="rId130"/>
    <p:sldId id="502" r:id="rId131"/>
    <p:sldId id="503" r:id="rId132"/>
    <p:sldId id="504" r:id="rId133"/>
    <p:sldId id="505" r:id="rId134"/>
    <p:sldId id="506" r:id="rId135"/>
    <p:sldId id="507" r:id="rId136"/>
    <p:sldId id="508" r:id="rId137"/>
    <p:sldId id="509" r:id="rId138"/>
    <p:sldId id="510" r:id="rId139"/>
    <p:sldId id="511" r:id="rId140"/>
    <p:sldId id="512" r:id="rId141"/>
    <p:sldId id="513" r:id="rId142"/>
    <p:sldId id="514" r:id="rId143"/>
    <p:sldId id="515" r:id="rId144"/>
    <p:sldId id="516" r:id="rId145"/>
    <p:sldId id="517" r:id="rId146"/>
    <p:sldId id="518" r:id="rId147"/>
    <p:sldId id="519" r:id="rId148"/>
    <p:sldId id="520" r:id="rId149"/>
    <p:sldId id="521" r:id="rId150"/>
    <p:sldId id="523" r:id="rId151"/>
    <p:sldId id="524" r:id="rId152"/>
    <p:sldId id="525" r:id="rId153"/>
    <p:sldId id="526" r:id="rId154"/>
    <p:sldId id="529" r:id="rId155"/>
    <p:sldId id="530" r:id="rId156"/>
    <p:sldId id="531" r:id="rId157"/>
    <p:sldId id="527" r:id="rId158"/>
    <p:sldId id="528" r:id="rId159"/>
    <p:sldId id="532" r:id="rId160"/>
    <p:sldId id="522" r:id="rId161"/>
    <p:sldId id="533" r:id="rId162"/>
    <p:sldId id="534" r:id="rId163"/>
    <p:sldId id="535" r:id="rId164"/>
    <p:sldId id="536" r:id="rId165"/>
    <p:sldId id="537" r:id="rId166"/>
    <p:sldId id="538" r:id="rId167"/>
    <p:sldId id="539" r:id="rId168"/>
    <p:sldId id="540" r:id="rId169"/>
    <p:sldId id="541" r:id="rId170"/>
    <p:sldId id="542" r:id="rId171"/>
    <p:sldId id="543" r:id="rId172"/>
    <p:sldId id="544" r:id="rId173"/>
    <p:sldId id="545" r:id="rId174"/>
    <p:sldId id="546" r:id="rId175"/>
    <p:sldId id="549" r:id="rId176"/>
    <p:sldId id="551" r:id="rId177"/>
    <p:sldId id="553" r:id="rId178"/>
    <p:sldId id="554" r:id="rId179"/>
    <p:sldId id="555" r:id="rId180"/>
    <p:sldId id="556" r:id="rId181"/>
    <p:sldId id="552" r:id="rId182"/>
    <p:sldId id="557" r:id="rId183"/>
    <p:sldId id="550" r:id="rId184"/>
    <p:sldId id="558" r:id="rId185"/>
    <p:sldId id="559" r:id="rId186"/>
    <p:sldId id="560" r:id="rId187"/>
    <p:sldId id="561" r:id="rId188"/>
    <p:sldId id="562" r:id="rId189"/>
    <p:sldId id="563" r:id="rId190"/>
    <p:sldId id="564" r:id="rId191"/>
    <p:sldId id="565" r:id="rId192"/>
    <p:sldId id="566" r:id="rId193"/>
    <p:sldId id="567" r:id="rId194"/>
    <p:sldId id="568" r:id="rId195"/>
    <p:sldId id="569" r:id="rId196"/>
    <p:sldId id="570" r:id="rId197"/>
    <p:sldId id="571" r:id="rId198"/>
    <p:sldId id="574" r:id="rId199"/>
    <p:sldId id="575" r:id="rId200"/>
    <p:sldId id="578" r:id="rId201"/>
    <p:sldId id="579" r:id="rId202"/>
    <p:sldId id="576" r:id="rId203"/>
    <p:sldId id="262" r:id="rId204"/>
    <p:sldId id="489" r:id="rId205"/>
    <p:sldId id="434" r:id="rId206"/>
    <p:sldId id="454" r:id="rId207"/>
    <p:sldId id="455" r:id="rId208"/>
    <p:sldId id="456" r:id="rId209"/>
    <p:sldId id="457" r:id="rId210"/>
    <p:sldId id="458" r:id="rId211"/>
    <p:sldId id="459" r:id="rId212"/>
    <p:sldId id="460" r:id="rId213"/>
    <p:sldId id="461" r:id="rId214"/>
    <p:sldId id="462" r:id="rId215"/>
    <p:sldId id="463" r:id="rId216"/>
    <p:sldId id="464" r:id="rId217"/>
    <p:sldId id="465" r:id="rId218"/>
    <p:sldId id="466" r:id="rId219"/>
    <p:sldId id="467" r:id="rId220"/>
    <p:sldId id="469" r:id="rId221"/>
    <p:sldId id="468" r:id="rId222"/>
    <p:sldId id="471" r:id="rId223"/>
    <p:sldId id="470" r:id="rId224"/>
    <p:sldId id="472" r:id="rId225"/>
    <p:sldId id="473" r:id="rId226"/>
    <p:sldId id="474" r:id="rId227"/>
    <p:sldId id="475" r:id="rId228"/>
    <p:sldId id="476" r:id="rId229"/>
    <p:sldId id="477" r:id="rId230"/>
    <p:sldId id="478" r:id="rId231"/>
    <p:sldId id="479" r:id="rId232"/>
    <p:sldId id="480" r:id="rId233"/>
    <p:sldId id="481" r:id="rId234"/>
    <p:sldId id="482" r:id="rId235"/>
    <p:sldId id="483" r:id="rId236"/>
    <p:sldId id="484" r:id="rId237"/>
    <p:sldId id="485" r:id="rId238"/>
    <p:sldId id="486" r:id="rId239"/>
    <p:sldId id="487" r:id="rId240"/>
    <p:sldId id="488" r:id="rId241"/>
    <p:sldId id="490" r:id="rId242"/>
    <p:sldId id="491" r:id="rId243"/>
    <p:sldId id="492" r:id="rId244"/>
    <p:sldId id="493" r:id="rId245"/>
    <p:sldId id="494" r:id="rId246"/>
    <p:sldId id="265" r:id="rId24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E06A47-9502-442E-B6FF-047339900027}" v="1" dt="2026-05-11T09:37:29.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4" autoAdjust="0"/>
    <p:restoredTop sz="94660"/>
  </p:normalViewPr>
  <p:slideViewPr>
    <p:cSldViewPr snapToGrid="0">
      <p:cViewPr varScale="1">
        <p:scale>
          <a:sx n="106" d="100"/>
          <a:sy n="106"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openxmlformats.org/officeDocument/2006/relationships/slide" Target="slides/slide243.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slide" Target="slides/slide234.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249" Type="http://schemas.openxmlformats.org/officeDocument/2006/relationships/presProps" Target="presProps.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slide" Target="slides/slide235.xml"/><Relationship Id="rId250" Type="http://schemas.openxmlformats.org/officeDocument/2006/relationships/viewProps" Target="viewProp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240" Type="http://schemas.openxmlformats.org/officeDocument/2006/relationships/slide" Target="slides/slide236.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slide" Target="slides/slide226.xml"/><Relationship Id="rId251" Type="http://schemas.openxmlformats.org/officeDocument/2006/relationships/theme" Target="theme/theme1.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9" Type="http://schemas.openxmlformats.org/officeDocument/2006/relationships/slide" Target="slides/slide5.xml"/><Relationship Id="rId210" Type="http://schemas.openxmlformats.org/officeDocument/2006/relationships/slide" Target="slides/slide206.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tableStyles" Target="tableStyles.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53" Type="http://schemas.microsoft.com/office/2016/11/relationships/changesInfo" Target="changesInfos/changesInfo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54" Type="http://schemas.microsoft.com/office/2015/10/relationships/revisionInfo" Target="revisionInfo.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slide" Target="slides/slide240.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slide" Target="slides/slide241.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slide" Target="slides/slide242.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 Id="rId4" Type="http://schemas.openxmlformats.org/officeDocument/2006/relationships/slideMaster" Target="slideMasters/slideMaster1.xml"/><Relationship Id="rId180" Type="http://schemas.openxmlformats.org/officeDocument/2006/relationships/slide" Target="slides/slide176.xml"/><Relationship Id="rId215" Type="http://schemas.openxmlformats.org/officeDocument/2006/relationships/slide" Target="slides/slide211.xml"/><Relationship Id="rId236" Type="http://schemas.openxmlformats.org/officeDocument/2006/relationships/slide" Target="slides/slide2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modSld">
      <pc:chgData name="Patryk Machel" userId="bac18e48-6027-43a7-ad6c-908677cc280e" providerId="ADAL" clId="{8B62A2C2-DC80-4A13-AC30-07F24C473E94}" dt="2026-05-11T09:37:46.324" v="3" actId="20577"/>
      <pc:docMkLst>
        <pc:docMk/>
      </pc:docMkLst>
      <pc:sldChg chg="addSp modSp mod">
        <pc:chgData name="Patryk Machel" userId="bac18e48-6027-43a7-ad6c-908677cc280e" providerId="ADAL" clId="{8B62A2C2-DC80-4A13-AC30-07F24C473E94}" dt="2026-05-11T09:37:46.324" v="3" actId="20577"/>
        <pc:sldMkLst>
          <pc:docMk/>
          <pc:sldMk cId="2988974093" sldId="580"/>
        </pc:sldMkLst>
        <pc:spChg chg="add mod">
          <ac:chgData name="Patryk Machel" userId="bac18e48-6027-43a7-ad6c-908677cc280e" providerId="ADAL" clId="{8B62A2C2-DC80-4A13-AC30-07F24C473E94}" dt="2026-05-11T09:37:46.324" v="3" actId="20577"/>
          <ac:spMkLst>
            <pc:docMk/>
            <pc:sldMk cId="2988974093" sldId="580"/>
            <ac:spMk id="4" creationId="{9CC82D10-82D4-85BE-00FC-7B9E88238C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B555C-6632-4C84-90A6-155ADB80D11D}" type="datetimeFigureOut">
              <a:rPr lang="pl-PL" smtClean="0"/>
              <a:t>11.05.2026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6CD69-3437-4C0A-9FAD-05F6476EA2FE}" type="slidenum">
              <a:rPr lang="pl-PL" smtClean="0"/>
              <a:t>‹#›</a:t>
            </a:fld>
            <a:endParaRPr lang="pl-PL"/>
          </a:p>
        </p:txBody>
      </p:sp>
    </p:spTree>
    <p:extLst>
      <p:ext uri="{BB962C8B-B14F-4D97-AF65-F5344CB8AC3E}">
        <p14:creationId xmlns:p14="http://schemas.microsoft.com/office/powerpoint/2010/main" val="161389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706CD69-3437-4C0A-9FAD-05F6476EA2FE}" type="slidenum">
              <a:rPr lang="pl-PL" smtClean="0"/>
              <a:t>61</a:t>
            </a:fld>
            <a:endParaRPr lang="pl-PL"/>
          </a:p>
        </p:txBody>
      </p:sp>
    </p:spTree>
    <p:extLst>
      <p:ext uri="{BB962C8B-B14F-4D97-AF65-F5344CB8AC3E}">
        <p14:creationId xmlns:p14="http://schemas.microsoft.com/office/powerpoint/2010/main" val="3488887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706CD69-3437-4C0A-9FAD-05F6476EA2FE}" type="slidenum">
              <a:rPr lang="pl-PL" smtClean="0"/>
              <a:t>118</a:t>
            </a:fld>
            <a:endParaRPr lang="pl-PL"/>
          </a:p>
        </p:txBody>
      </p:sp>
    </p:spTree>
    <p:extLst>
      <p:ext uri="{BB962C8B-B14F-4D97-AF65-F5344CB8AC3E}">
        <p14:creationId xmlns:p14="http://schemas.microsoft.com/office/powerpoint/2010/main" val="1000664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706CD69-3437-4C0A-9FAD-05F6476EA2FE}" type="slidenum">
              <a:rPr lang="pl-PL" smtClean="0"/>
              <a:t>232</a:t>
            </a:fld>
            <a:endParaRPr lang="pl-PL"/>
          </a:p>
        </p:txBody>
      </p:sp>
    </p:spTree>
    <p:extLst>
      <p:ext uri="{BB962C8B-B14F-4D97-AF65-F5344CB8AC3E}">
        <p14:creationId xmlns:p14="http://schemas.microsoft.com/office/powerpoint/2010/main" val="1280839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9A29DF8-F6AE-2C74-CE5C-A7AD002E7E8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6200FBAE-72F5-2129-FE97-78C5228E30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4BB9EA5A-23B8-7888-6961-FD91CA1DA058}"/>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FA822EBD-4ADB-04D8-D704-0BA4CB234F9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5610E09-5AC0-AE4B-A53E-8AD50048B3D9}"/>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979010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E5A5B7-5FAF-3BAD-69CF-1B1B9C2E1E3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6687545B-3331-E529-5310-1DA42DDCDA5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4F32905-150A-2358-A8CB-EA147B8BB50F}"/>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15DF9779-10B8-A2DA-5D66-24B19993BCA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646AA89-9934-6EF2-02F4-5F189B87F67C}"/>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265716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76EF513A-1840-52AB-7B27-99FC950F6645}"/>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BAD805BD-FD13-12F4-36EC-F66063FE67C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365DD6F-AC2B-BBDF-8380-0A8A1825A580}"/>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6A3D8E03-FD9D-C7F7-C426-F656AEAB115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4C77039-0363-FC97-EEF1-1C3B9DEA91F4}"/>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4474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234C23-BE37-8FD9-A708-19C3BDD9F6BD}"/>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9D29E22-B849-0E8A-ECC9-B2305FABA29D}"/>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67896EEF-EBBA-AB28-1FC5-442D5D964AAF}"/>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B341E46C-7866-5EBB-3310-E1B4E0D5ADF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F73D1AF-FF70-0DBC-7CCE-CCBED3C37A0F}"/>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2441666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FB8099-2A97-F159-CD20-2C53D51519E9}"/>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1B3C0E22-5B50-C98D-F919-7C8744FE0F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67EDEEB7-1A7B-4712-653E-49BA984BEF8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558CF3A0-EBED-DC0E-0AEB-8D3BCB50ECD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B5A8074-EBBE-B2DB-85F2-4703ABD57CA8}"/>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93123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38042A-8489-F07F-F62B-00D65C070644}"/>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415789E8-6742-CFB2-C253-A3D4D9AB655F}"/>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F0F0A39-6674-7EB2-0082-09CF17D2965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70E0ED98-0238-E6D1-8A56-AAD3EE59FEFA}"/>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5A8C4EBD-C162-727D-E1AA-EEB4109DFA5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66B8DE2-D1D6-0343-4146-941FD72F5CA5}"/>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760374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C200E24-5EB3-FCD7-8DFA-65E5C9431C17}"/>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3681173A-6B55-8613-4BA6-07794FE034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9813D90C-FD49-E8E5-52AE-32DBA886A5A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18C5923-09A1-2D85-B7D2-0074137EE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D9226F3F-CB41-ED8A-B1A6-AB1175427D0A}"/>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E7DEA8A-6C12-1E91-D77F-F3C4CC4557D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8" name="Symbol zastępczy stopki 7">
            <a:extLst>
              <a:ext uri="{FF2B5EF4-FFF2-40B4-BE49-F238E27FC236}">
                <a16:creationId xmlns:a16="http://schemas.microsoft.com/office/drawing/2014/main" id="{1F163BAF-75D6-ED79-21FB-4B94B7474C6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2459BD94-E1C0-87A7-E690-5C4E48FC446D}"/>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78153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AB7E900-C4D5-8DCB-A014-5B77D765514C}"/>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DE90C801-5E39-D14F-E39A-19815021F7DD}"/>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4" name="Symbol zastępczy stopki 3">
            <a:extLst>
              <a:ext uri="{FF2B5EF4-FFF2-40B4-BE49-F238E27FC236}">
                <a16:creationId xmlns:a16="http://schemas.microsoft.com/office/drawing/2014/main" id="{D29D0C52-BFAD-5758-4187-AE965E65A386}"/>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230A5F98-9FA1-E1FB-80D2-C4B50DB5B921}"/>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68980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79A075D-600F-E30E-CA49-8597C561F5BE}"/>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3" name="Symbol zastępczy stopki 2">
            <a:extLst>
              <a:ext uri="{FF2B5EF4-FFF2-40B4-BE49-F238E27FC236}">
                <a16:creationId xmlns:a16="http://schemas.microsoft.com/office/drawing/2014/main" id="{37A9965F-050B-4B94-8731-F4943BB26691}"/>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F90649D3-A43F-CE4F-07EE-E9FCFE387190}"/>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3103594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0C4725-EBD5-C8B3-B984-F5B759894EFA}"/>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C29DA1A0-EBE5-4D9C-C4E3-B17FE69324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2EE64B4-9AB3-3D9E-B967-59C3AFA2AC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27371F4-249E-EE62-F4E5-0B8A08331D26}"/>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386C6DE8-1BC5-FFEA-8601-6F14EEFA992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7A7F195-55BC-F49F-D314-2C2E2E04C527}"/>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093258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F9705A-36A9-30C9-3946-3C0DAA57912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90F6327F-FD17-2730-ADA7-B18112A5B7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2E5EA7D-C889-0B3C-DA20-13249763CD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187155FD-8963-26F3-8855-19926B8FF930}"/>
              </a:ext>
            </a:extLst>
          </p:cNvPr>
          <p:cNvSpPr>
            <a:spLocks noGrp="1"/>
          </p:cNvSpPr>
          <p:nvPr>
            <p:ph type="dt" sz="half" idx="10"/>
          </p:nvPr>
        </p:nvSpPr>
        <p:spPr/>
        <p:txBody>
          <a:bodyPr/>
          <a:lstStyle/>
          <a:p>
            <a:fld id="{429B50AD-896E-4D3A-9935-36D037C27DB7}" type="datetimeFigureOut">
              <a:rPr lang="pl-PL" smtClean="0"/>
              <a:t>11.05.2026</a:t>
            </a:fld>
            <a:endParaRPr lang="pl-PL"/>
          </a:p>
        </p:txBody>
      </p:sp>
      <p:sp>
        <p:nvSpPr>
          <p:cNvPr id="6" name="Symbol zastępczy stopki 5">
            <a:extLst>
              <a:ext uri="{FF2B5EF4-FFF2-40B4-BE49-F238E27FC236}">
                <a16:creationId xmlns:a16="http://schemas.microsoft.com/office/drawing/2014/main" id="{313DA4A8-72C6-BC3F-3D03-13C533CEF12C}"/>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41906B8-E361-CA93-6170-D07A44577A65}"/>
              </a:ext>
            </a:extLst>
          </p:cNvPr>
          <p:cNvSpPr>
            <a:spLocks noGrp="1"/>
          </p:cNvSpPr>
          <p:nvPr>
            <p:ph type="sldNum" sz="quarter" idx="12"/>
          </p:nvPr>
        </p:nvSpPr>
        <p:spPr/>
        <p:txBody>
          <a:bodyPr/>
          <a:lstStyle/>
          <a:p>
            <a:fld id="{D0CDF649-CF7B-49A6-BF92-B9601FB9F3A9}" type="slidenum">
              <a:rPr lang="pl-PL" smtClean="0"/>
              <a:t>‹#›</a:t>
            </a:fld>
            <a:endParaRPr lang="pl-PL"/>
          </a:p>
        </p:txBody>
      </p:sp>
    </p:spTree>
    <p:extLst>
      <p:ext uri="{BB962C8B-B14F-4D97-AF65-F5344CB8AC3E}">
        <p14:creationId xmlns:p14="http://schemas.microsoft.com/office/powerpoint/2010/main" val="1501971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F998BBF0-B51C-228C-2C2F-E6D45C5275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71DABB8C-94FD-7A55-03BC-E313BD377A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69BBF40-1CCE-90DA-CCFD-F6A0272AA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9B50AD-896E-4D3A-9935-36D037C27DB7}" type="datetimeFigureOut">
              <a:rPr lang="pl-PL" smtClean="0"/>
              <a:t>11.05.2026</a:t>
            </a:fld>
            <a:endParaRPr lang="pl-PL"/>
          </a:p>
        </p:txBody>
      </p:sp>
      <p:sp>
        <p:nvSpPr>
          <p:cNvPr id="5" name="Symbol zastępczy stopki 4">
            <a:extLst>
              <a:ext uri="{FF2B5EF4-FFF2-40B4-BE49-F238E27FC236}">
                <a16:creationId xmlns:a16="http://schemas.microsoft.com/office/drawing/2014/main" id="{77D61CC4-DC4D-D2EB-4B16-6189467A2A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9AEB0E15-5E62-27F3-5648-E202A899C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CDF649-CF7B-49A6-BF92-B9601FB9F3A9}" type="slidenum">
              <a:rPr lang="pl-PL" smtClean="0"/>
              <a:t>‹#›</a:t>
            </a:fld>
            <a:endParaRPr lang="pl-PL"/>
          </a:p>
        </p:txBody>
      </p:sp>
    </p:spTree>
    <p:extLst>
      <p:ext uri="{BB962C8B-B14F-4D97-AF65-F5344CB8AC3E}">
        <p14:creationId xmlns:p14="http://schemas.microsoft.com/office/powerpoint/2010/main" val="2305386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0.png"/><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image" Target="../media/image151.png"/></Relationships>
</file>

<file path=ppt/slides/_rels/slide102.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15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edianauka.pl/amperomierz"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10.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 Id="rId4" Type="http://schemas.openxmlformats.org/officeDocument/2006/relationships/image" Target="../media/image170.png"/></Relationships>
</file>

<file path=ppt/slides/_rels/slide11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7.png"/><Relationship Id="rId4" Type="http://schemas.openxmlformats.org/officeDocument/2006/relationships/image" Target="../media/image176.png"/></Relationships>
</file>

<file path=ppt/slides/_rels/slide11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2.xml"/><Relationship Id="rId4" Type="http://schemas.openxmlformats.org/officeDocument/2006/relationships/image" Target="../media/image18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 Id="rId5" Type="http://schemas.openxmlformats.org/officeDocument/2006/relationships/image" Target="../media/image197.png"/><Relationship Id="rId4" Type="http://schemas.openxmlformats.org/officeDocument/2006/relationships/image" Target="../media/image196.png"/></Relationships>
</file>

<file path=ppt/slides/_rels/slide13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2.xml"/><Relationship Id="rId4" Type="http://schemas.openxmlformats.org/officeDocument/2006/relationships/image" Target="../media/image200.png"/></Relationships>
</file>

<file path=ppt/slides/_rels/slide138.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2.xml"/><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0.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2.xml"/><Relationship Id="rId5" Type="http://schemas.openxmlformats.org/officeDocument/2006/relationships/image" Target="../media/image211.png"/><Relationship Id="rId4" Type="http://schemas.openxmlformats.org/officeDocument/2006/relationships/image" Target="../media/image210.png"/></Relationships>
</file>

<file path=ppt/slides/_rels/slide141.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 Id="rId5" Type="http://schemas.openxmlformats.org/officeDocument/2006/relationships/image" Target="../media/image217.png"/><Relationship Id="rId4" Type="http://schemas.openxmlformats.org/officeDocument/2006/relationships/image" Target="../media/image216.png"/></Relationships>
</file>

<file path=ppt/slides/_rels/slide143.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 Id="rId5" Type="http://schemas.openxmlformats.org/officeDocument/2006/relationships/image" Target="../media/image221.png"/><Relationship Id="rId4" Type="http://schemas.openxmlformats.org/officeDocument/2006/relationships/image" Target="../media/image220.png"/></Relationships>
</file>

<file path=ppt/slides/_rels/slide144.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22.png"/><Relationship Id="rId1" Type="http://schemas.openxmlformats.org/officeDocument/2006/relationships/slideLayout" Target="../slideLayouts/slideLayout2.xml"/><Relationship Id="rId5" Type="http://schemas.openxmlformats.org/officeDocument/2006/relationships/image" Target="../media/image225.png"/><Relationship Id="rId4" Type="http://schemas.openxmlformats.org/officeDocument/2006/relationships/image" Target="../media/image224.png"/></Relationships>
</file>

<file path=ppt/slides/_rels/slide146.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 Id="rId4" Type="http://schemas.openxmlformats.org/officeDocument/2006/relationships/image" Target="../media/image228.png"/></Relationships>
</file>

<file path=ppt/slides/_rels/slide147.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 Id="rId4" Type="http://schemas.openxmlformats.org/officeDocument/2006/relationships/image" Target="../media/image231.png"/></Relationships>
</file>

<file path=ppt/slides/_rels/slide148.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 Id="rId4" Type="http://schemas.openxmlformats.org/officeDocument/2006/relationships/image" Target="../media/image239.png"/></Relationships>
</file>

<file path=ppt/slides/_rels/slide153.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42.png"/><Relationship Id="rId1" Type="http://schemas.openxmlformats.org/officeDocument/2006/relationships/slideLayout" Target="../slideLayouts/slideLayout2.xml"/><Relationship Id="rId5" Type="http://schemas.openxmlformats.org/officeDocument/2006/relationships/image" Target="../media/image245.png"/><Relationship Id="rId4" Type="http://schemas.openxmlformats.org/officeDocument/2006/relationships/image" Target="../media/image244.png"/></Relationships>
</file>

<file path=ppt/slides/_rels/slide155.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2.xml"/><Relationship Id="rId4" Type="http://schemas.openxmlformats.org/officeDocument/2006/relationships/image" Target="../media/image250.png"/></Relationships>
</file>

<file path=ppt/slides/_rels/slide159.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image" Target="../media/image253.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66.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267.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image" Target="../media/image268.png"/><Relationship Id="rId1" Type="http://schemas.openxmlformats.org/officeDocument/2006/relationships/slideLayout" Target="../slideLayouts/slideLayout2.xml"/><Relationship Id="rId4" Type="http://schemas.openxmlformats.org/officeDocument/2006/relationships/image" Target="../media/image270.png"/></Relationships>
</file>

<file path=ppt/slides/_rels/slide173.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image" Target="../media/image271.png"/><Relationship Id="rId1" Type="http://schemas.openxmlformats.org/officeDocument/2006/relationships/slideLayout" Target="../slideLayouts/slideLayout2.xml"/><Relationship Id="rId4" Type="http://schemas.openxmlformats.org/officeDocument/2006/relationships/image" Target="../media/image273.png"/></Relationships>
</file>

<file path=ppt/slides/_rels/slide175.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image" Target="../media/image274.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image" Target="../media/image277.png"/><Relationship Id="rId1" Type="http://schemas.openxmlformats.org/officeDocument/2006/relationships/slideLayout" Target="../slideLayouts/slideLayout2.xml"/><Relationship Id="rId4" Type="http://schemas.openxmlformats.org/officeDocument/2006/relationships/image" Target="../media/image279.png"/></Relationships>
</file>

<file path=ppt/slides/_rels/slide178.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image" Target="../media/image280.png"/><Relationship Id="rId1" Type="http://schemas.openxmlformats.org/officeDocument/2006/relationships/slideLayout" Target="../slideLayouts/slideLayout2.xml"/><Relationship Id="rId4" Type="http://schemas.openxmlformats.org/officeDocument/2006/relationships/image" Target="../media/image282.png"/></Relationships>
</file>

<file path=ppt/slides/_rels/slide179.xml.rels><?xml version="1.0" encoding="UTF-8" standalone="yes"?>
<Relationships xmlns="http://schemas.openxmlformats.org/package/2006/relationships"><Relationship Id="rId2" Type="http://schemas.openxmlformats.org/officeDocument/2006/relationships/image" Target="../media/image28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0.xml.rels><?xml version="1.0" encoding="UTF-8" standalone="yes"?>
<Relationships xmlns="http://schemas.openxmlformats.org/package/2006/relationships"><Relationship Id="rId2" Type="http://schemas.openxmlformats.org/officeDocument/2006/relationships/image" Target="../media/image284.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286.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image" Target="../media/image292.png"/><Relationship Id="rId1" Type="http://schemas.openxmlformats.org/officeDocument/2006/relationships/slideLayout" Target="../slideLayouts/slideLayout2.xml"/><Relationship Id="rId6" Type="http://schemas.openxmlformats.org/officeDocument/2006/relationships/image" Target="../media/image296.png"/><Relationship Id="rId5" Type="http://schemas.openxmlformats.org/officeDocument/2006/relationships/image" Target="../media/image295.png"/><Relationship Id="rId4" Type="http://schemas.openxmlformats.org/officeDocument/2006/relationships/image" Target="../media/image294.png"/></Relationships>
</file>

<file path=ppt/slides/_rels/slide189.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303.png"/><Relationship Id="rId1" Type="http://schemas.openxmlformats.org/officeDocument/2006/relationships/slideLayout" Target="../slideLayouts/slideLayout2.xml"/><Relationship Id="rId5" Type="http://schemas.openxmlformats.org/officeDocument/2006/relationships/image" Target="../media/image305.png"/><Relationship Id="rId4" Type="http://schemas.openxmlformats.org/officeDocument/2006/relationships/image" Target="../media/image304.png"/></Relationships>
</file>

<file path=ppt/slides/_rels/slide194.xml.rels><?xml version="1.0" encoding="UTF-8" standalone="yes"?>
<Relationships xmlns="http://schemas.openxmlformats.org/package/2006/relationships"><Relationship Id="rId3" Type="http://schemas.openxmlformats.org/officeDocument/2006/relationships/image" Target="../media/image307.png"/><Relationship Id="rId2" Type="http://schemas.openxmlformats.org/officeDocument/2006/relationships/image" Target="../media/image306.png"/><Relationship Id="rId1" Type="http://schemas.openxmlformats.org/officeDocument/2006/relationships/slideLayout" Target="../slideLayouts/slideLayout2.xml"/><Relationship Id="rId4" Type="http://schemas.openxmlformats.org/officeDocument/2006/relationships/image" Target="../media/image308.png"/></Relationships>
</file>

<file path=ppt/slides/_rels/slide195.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312.png"/><Relationship Id="rId2" Type="http://schemas.openxmlformats.org/officeDocument/2006/relationships/image" Target="../media/image311.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315.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image" Target="../media/image316.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319.png"/><Relationship Id="rId2" Type="http://schemas.openxmlformats.org/officeDocument/2006/relationships/image" Target="../media/image318.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321.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322.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323.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3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image" Target="../media/image24.png"/></Relationships>
</file>

<file path=ppt/slides/_rels/slide210.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image" Target="../media/image325.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326.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328.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329.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331.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image" Target="../media/image332.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334.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image" Target="../media/image3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image" Target="../media/image336.png"/><Relationship Id="rId1" Type="http://schemas.openxmlformats.org/officeDocument/2006/relationships/slideLayout" Target="../slideLayouts/slideLayout2.xml"/><Relationship Id="rId4" Type="http://schemas.openxmlformats.org/officeDocument/2006/relationships/image" Target="../media/image334.png"/></Relationships>
</file>

<file path=ppt/slides/_rels/slide221.xml.rels><?xml version="1.0" encoding="UTF-8" standalone="yes"?>
<Relationships xmlns="http://schemas.openxmlformats.org/package/2006/relationships"><Relationship Id="rId2" Type="http://schemas.openxmlformats.org/officeDocument/2006/relationships/image" Target="../media/image337.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338.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9.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image" Target="../media/image342.png"/><Relationship Id="rId1" Type="http://schemas.openxmlformats.org/officeDocument/2006/relationships/slideLayout" Target="../slideLayouts/slideLayout2.xml"/><Relationship Id="rId6" Type="http://schemas.openxmlformats.org/officeDocument/2006/relationships/image" Target="../media/image345.png"/><Relationship Id="rId5" Type="http://schemas.openxmlformats.org/officeDocument/2006/relationships/image" Target="../media/image344.png"/><Relationship Id="rId4" Type="http://schemas.openxmlformats.org/officeDocument/2006/relationships/image" Target="../media/image343.png"/></Relationships>
</file>

<file path=ppt/slides/_rels/slide226.xml.rels><?xml version="1.0" encoding="UTF-8" standalone="yes"?>
<Relationships xmlns="http://schemas.openxmlformats.org/package/2006/relationships"><Relationship Id="rId3" Type="http://schemas.openxmlformats.org/officeDocument/2006/relationships/image" Target="../media/image347.png"/><Relationship Id="rId2" Type="http://schemas.openxmlformats.org/officeDocument/2006/relationships/image" Target="../media/image346.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348.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351.png"/><Relationship Id="rId1" Type="http://schemas.openxmlformats.org/officeDocument/2006/relationships/slideLayout" Target="../slideLayouts/slideLayout2.xml"/><Relationship Id="rId4" Type="http://schemas.openxmlformats.org/officeDocument/2006/relationships/image" Target="../media/image341.png"/></Relationships>
</file>

<file path=ppt/slides/_rels/slide231.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2.png"/></Relationships>
</file>

<file path=ppt/slides/_rels/slide233.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55.pn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358.png"/><Relationship Id="rId2" Type="http://schemas.openxmlformats.org/officeDocument/2006/relationships/image" Target="../media/image357.png"/><Relationship Id="rId1" Type="http://schemas.openxmlformats.org/officeDocument/2006/relationships/slideLayout" Target="../slideLayouts/slideLayout2.xml"/><Relationship Id="rId4" Type="http://schemas.openxmlformats.org/officeDocument/2006/relationships/image" Target="../media/image359.png"/></Relationships>
</file>

<file path=ppt/slides/_rels/slide236.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361.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362.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36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364.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365.pn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3" Type="http://schemas.openxmlformats.org/officeDocument/2006/relationships/image" Target="../media/image367.png"/><Relationship Id="rId2" Type="http://schemas.openxmlformats.org/officeDocument/2006/relationships/image" Target="../media/image366.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8" Type="http://schemas.openxmlformats.org/officeDocument/2006/relationships/hyperlink" Target="https://kb.pl/aktualnosci/fotowoltaika/mikroinwertery-czy-inwerter-centralny-co-wybrac/" TargetMode="External"/><Relationship Id="rId3" Type="http://schemas.openxmlformats.org/officeDocument/2006/relationships/hyperlink" Target="https://www.varta.com/" TargetMode="External"/><Relationship Id="rId7" Type="http://schemas.openxmlformats.org/officeDocument/2006/relationships/hyperlink" Target="https://strefaie.pl/typy-schematow-wg-normy-iec-81346/" TargetMode="External"/><Relationship Id="rId12" Type="http://schemas.openxmlformats.org/officeDocument/2006/relationships/hyperlink" Target="https://elektrykapradnietyka.com/21667/tnc-tns-tncs-tt-it/" TargetMode="External"/><Relationship Id="rId2" Type="http://schemas.openxmlformats.org/officeDocument/2006/relationships/hyperlink" Target="https://www.robotyka.net.pl/obliczanie-obwodow-metoda-praw-kirchhoffa-metoda-klasyczna/" TargetMode="External"/><Relationship Id="rId1" Type="http://schemas.openxmlformats.org/officeDocument/2006/relationships/slideLayout" Target="../slideLayouts/slideLayout2.xml"/><Relationship Id="rId6" Type="http://schemas.openxmlformats.org/officeDocument/2006/relationships/hyperlink" Target="https://goodaudio.pl/blog/cewka-czym-jest/" TargetMode="External"/><Relationship Id="rId11" Type="http://schemas.openxmlformats.org/officeDocument/2006/relationships/hyperlink" Target="https://pl.khanacademy.org/science/electrical-engineering/ee-circuit-analysis-topic/ee-dc-circuit-analysis/a/ee-node-voltage-method" TargetMode="External"/><Relationship Id="rId5" Type="http://schemas.openxmlformats.org/officeDocument/2006/relationships/hyperlink" Target="https://forbot.pl/blog/czym-jest-moc-jak-dobrac-odpowiednie-elementy-id17277" TargetMode="External"/><Relationship Id="rId10" Type="http://schemas.openxmlformats.org/officeDocument/2006/relationships/hyperlink" Target="https://pl.khanacademy.org/science/electrical-engineering/ee-circuit-analysis-topic/ee-dc-circuit-analysis/a/ee-mesh-current-method" TargetMode="External"/><Relationship Id="rId4" Type="http://schemas.openxmlformats.org/officeDocument/2006/relationships/hyperlink" Target="https://pl.wikipedia.org/wiki/Rezystor" TargetMode="External"/><Relationship Id="rId9" Type="http://schemas.openxmlformats.org/officeDocument/2006/relationships/hyperlink" Target="https://www.medianauka.pl/symbole-elektryczn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3.jpe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hyperlink" Target="https://forbot.pl/blog/czym-jest-moc-jak-dobrac-odpowiednie-elementy-id17277"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pl.wikipedia.org/wiki/Tolerancja_(technologia)" TargetMode="External"/><Relationship Id="rId3" Type="http://schemas.openxmlformats.org/officeDocument/2006/relationships/hyperlink" Target="https://pl.wikipedia.org/wiki/Om_(jednostka)" TargetMode="External"/><Relationship Id="rId7" Type="http://schemas.openxmlformats.org/officeDocument/2006/relationships/hyperlink" Target="https://pl.wikipedia.org/wiki/Simens" TargetMode="External"/><Relationship Id="rId2" Type="http://schemas.openxmlformats.org/officeDocument/2006/relationships/hyperlink" Target="https://pl.wikipedia.org/w/index.php?title=Rezystancja_nominalna&amp;action=edit&amp;redlink=1" TargetMode="External"/><Relationship Id="rId1" Type="http://schemas.openxmlformats.org/officeDocument/2006/relationships/slideLayout" Target="../slideLayouts/slideLayout2.xml"/><Relationship Id="rId6" Type="http://schemas.openxmlformats.org/officeDocument/2006/relationships/hyperlink" Target="https://pl.wikipedia.org/wiki/Konduktancja" TargetMode="External"/><Relationship Id="rId11" Type="http://schemas.openxmlformats.org/officeDocument/2006/relationships/hyperlink" Target="https://pl.wikipedia.org/wiki/Temperaturowy_wsp%C3%B3%C5%82czynnik_rezystancji" TargetMode="External"/><Relationship Id="rId5" Type="http://schemas.openxmlformats.org/officeDocument/2006/relationships/hyperlink" Target="https://pl.wikipedia.org/wiki/Klasa_(miernictwo)" TargetMode="External"/><Relationship Id="rId10" Type="http://schemas.openxmlformats.org/officeDocument/2006/relationships/hyperlink" Target="https://pl.wikipedia.org/w/index.php?title=Napi%C4%99cie_graniczne&amp;action=edit&amp;redlink=1" TargetMode="External"/><Relationship Id="rId4" Type="http://schemas.openxmlformats.org/officeDocument/2006/relationships/hyperlink" Target="https://pl.wikipedia.org/wiki/Szereg_warto%C5%9Bci" TargetMode="External"/><Relationship Id="rId9" Type="http://schemas.openxmlformats.org/officeDocument/2006/relationships/hyperlink" Target="https://pl.wikipedia.org/wiki/Moc_znamionowa"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e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6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1.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7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hyperlink" Target="https://agel-elektryka.pl/elektryk-krakow/instalacje-elektryczne-wykonanie-okablowania.html"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 Id="rId4" Type="http://schemas.openxmlformats.org/officeDocument/2006/relationships/image" Target="../media/image135.png"/></Relationships>
</file>

<file path=ppt/slides/_rels/slide8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4657549" y="2758885"/>
            <a:ext cx="6833340" cy="1338828"/>
          </a:xfrm>
          <a:prstGeom prst="rect">
            <a:avLst/>
          </a:prstGeom>
          <a:noFill/>
        </p:spPr>
        <p:txBody>
          <a:bodyPr wrap="square" lIns="91440" tIns="45720" rIns="91440" bIns="45720" rtlCol="0" anchor="t">
            <a:spAutoFit/>
          </a:bodyPr>
          <a:lstStyle/>
          <a:p>
            <a:pPr algn="just"/>
            <a:r>
              <a:rPr lang="pl-PL" sz="2700" b="1" dirty="0">
                <a:solidFill>
                  <a:srgbClr val="C00000"/>
                </a:solidFill>
                <a:latin typeface="Poppins"/>
                <a:ea typeface="Lato Black"/>
                <a:cs typeface="Poppins"/>
              </a:rPr>
              <a:t>Zastosowanie teorii obwodów </a:t>
            </a:r>
            <a:br>
              <a:rPr lang="pl-PL" sz="2700" b="1" dirty="0">
                <a:solidFill>
                  <a:srgbClr val="C00000"/>
                </a:solidFill>
                <a:latin typeface="Poppins"/>
                <a:ea typeface="Lato Black"/>
                <a:cs typeface="Poppins"/>
              </a:rPr>
            </a:br>
            <a:r>
              <a:rPr lang="pl-PL" sz="2700" b="1" dirty="0">
                <a:solidFill>
                  <a:srgbClr val="C00000"/>
                </a:solidFill>
                <a:latin typeface="Poppins"/>
                <a:ea typeface="Lato Black"/>
                <a:cs typeface="Poppins"/>
              </a:rPr>
              <a:t>w analizie współczesnych systemów elektroenergetycznych</a:t>
            </a:r>
            <a:endParaRPr lang="en-US" sz="2700" b="1" dirty="0">
              <a:solidFill>
                <a:srgbClr val="C00000"/>
              </a:solidFill>
              <a:latin typeface="Poppins"/>
              <a:ea typeface="Lato Black"/>
              <a:cs typeface="Poppins"/>
            </a:endParaRP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751E2AE1-0C4E-6FAE-2CC7-1806BBF57599}"/>
              </a:ext>
            </a:extLst>
          </p:cNvPr>
          <p:cNvPicPr>
            <a:picLocks noChangeAspect="1"/>
          </p:cNvPicPr>
          <p:nvPr/>
        </p:nvPicPr>
        <p:blipFill>
          <a:blip r:embed="rId3"/>
          <a:stretch>
            <a:fillRect/>
          </a:stretch>
        </p:blipFill>
        <p:spPr>
          <a:xfrm>
            <a:off x="0" y="1027546"/>
            <a:ext cx="4664364" cy="4699001"/>
          </a:xfrm>
          <a:prstGeom prst="rect">
            <a:avLst/>
          </a:prstGeom>
        </p:spPr>
      </p:pic>
      <p:sp>
        <p:nvSpPr>
          <p:cNvPr id="4" name="pole tekstowe 3">
            <a:extLst>
              <a:ext uri="{FF2B5EF4-FFF2-40B4-BE49-F238E27FC236}">
                <a16:creationId xmlns:a16="http://schemas.microsoft.com/office/drawing/2014/main" id="{9CC82D10-82D4-85BE-00FC-7B9E88238C12}"/>
              </a:ext>
            </a:extLst>
          </p:cNvPr>
          <p:cNvSpPr txBox="1"/>
          <p:nvPr/>
        </p:nvSpPr>
        <p:spPr>
          <a:xfrm>
            <a:off x="4664365" y="5501488"/>
            <a:ext cx="6859886" cy="738664"/>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a:t>
            </a:r>
            <a:r>
              <a:rPr lang="pl-PL" sz="1050">
                <a:effectLst/>
                <a:latin typeface="Tahoma" panose="020B0604030504040204" pitchFamily="34" charset="0"/>
                <a:ea typeface="Times New Roman" panose="02020603050405020304" pitchFamily="18" charset="0"/>
              </a:rPr>
              <a:t>, w </a:t>
            </a:r>
            <a:r>
              <a:rPr lang="pl-PL" sz="1050" dirty="0">
                <a:effectLst/>
                <a:latin typeface="Tahoma" panose="020B0604030504040204" pitchFamily="34" charset="0"/>
                <a:ea typeface="Times New Roman" panose="02020603050405020304" pitchFamily="18" charset="0"/>
              </a:rPr>
              <a:t>Komponencie A „</a:t>
            </a:r>
            <a:r>
              <a:rPr lang="pl-PL" sz="1050">
                <a:effectLst/>
                <a:latin typeface="Tahoma" panose="020B0604030504040204" pitchFamily="34" charset="0"/>
                <a:ea typeface="Times New Roman" panose="02020603050405020304" pitchFamily="18" charset="0"/>
              </a:rPr>
              <a:t>Odporność </a:t>
            </a:r>
            <a:br>
              <a:rPr lang="pl-PL" sz="1050">
                <a:effectLst/>
                <a:latin typeface="Tahoma" panose="020B0604030504040204" pitchFamily="34" charset="0"/>
                <a:ea typeface="Times New Roman" panose="02020603050405020304" pitchFamily="18" charset="0"/>
              </a:rPr>
            </a:br>
            <a:r>
              <a:rPr lang="pl-PL" sz="1050">
                <a:effectLst/>
                <a:latin typeface="Tahoma" panose="020B0604030504040204" pitchFamily="34" charset="0"/>
                <a:ea typeface="Times New Roman" panose="02020603050405020304" pitchFamily="18" charset="0"/>
              </a:rPr>
              <a:t>i </a:t>
            </a:r>
            <a:r>
              <a:rPr lang="pl-PL" sz="1050" dirty="0">
                <a:effectLst/>
                <a:latin typeface="Tahoma" panose="020B0604030504040204" pitchFamily="34" charset="0"/>
                <a:ea typeface="Times New Roman" panose="02020603050405020304" pitchFamily="18" charset="0"/>
              </a:rPr>
              <a:t>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6B1AA5-58DF-0CA3-E3E1-9C215A464C73}"/>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EF90CB53-A29B-5C2C-3E84-A3CAEBBDC688}"/>
              </a:ext>
            </a:extLst>
          </p:cNvPr>
          <p:cNvSpPr>
            <a:spLocks noGrp="1"/>
          </p:cNvSpPr>
          <p:nvPr>
            <p:ph idx="1"/>
          </p:nvPr>
        </p:nvSpPr>
        <p:spPr/>
        <p:txBody>
          <a:bodyPr>
            <a:normAutofit lnSpcReduction="10000"/>
          </a:bodyPr>
          <a:lstStyle/>
          <a:p>
            <a:r>
              <a:rPr lang="pl-PL" dirty="0"/>
              <a:t>Warto podkreślić różnicę pomiędzy wartością skuteczną prądu a wartością chwilową. W notacji przyjęto zasadę oznaczania wartości chwilowej prądów i napięć małymi literami. Stanowią one zatem matematycznie pochodną funkcji po czasie, stąd czasem zapisujemy za wartością w nawiasie (t) lub piszemy wprost </a:t>
            </a:r>
            <a:r>
              <a:rPr lang="pl-PL" dirty="0" err="1"/>
              <a:t>idt</a:t>
            </a:r>
            <a:r>
              <a:rPr lang="pl-PL" dirty="0"/>
              <a:t>. Przykładowo:</a:t>
            </a:r>
          </a:p>
          <a:p>
            <a:pPr marL="0" indent="0">
              <a:buNone/>
            </a:pPr>
            <a:endParaRPr lang="pl-PL" dirty="0"/>
          </a:p>
          <a:p>
            <a:r>
              <a:rPr lang="pl-PL" dirty="0"/>
              <a:t>Wartości skuteczne prądu oznaczamy dużymi literami I. </a:t>
            </a:r>
          </a:p>
          <a:p>
            <a:r>
              <a:rPr lang="pl-PL" dirty="0"/>
              <a:t>Wartość skuteczna prądu matematycznie określana jest jako wartość skuteczna wektora prezentującego prąd na płaszczyźnie zespolonej.</a:t>
            </a:r>
          </a:p>
          <a:p>
            <a:endParaRPr lang="pl-PL" dirty="0"/>
          </a:p>
        </p:txBody>
      </p:sp>
      <p:pic>
        <p:nvPicPr>
          <p:cNvPr id="4" name="Obraz 3">
            <a:extLst>
              <a:ext uri="{FF2B5EF4-FFF2-40B4-BE49-F238E27FC236}">
                <a16:creationId xmlns:a16="http://schemas.microsoft.com/office/drawing/2014/main" id="{198D700E-66FC-F227-4824-5A1C0B55449E}"/>
              </a:ext>
            </a:extLst>
          </p:cNvPr>
          <p:cNvPicPr>
            <a:picLocks noChangeAspect="1"/>
          </p:cNvPicPr>
          <p:nvPr/>
        </p:nvPicPr>
        <p:blipFill>
          <a:blip r:embed="rId2"/>
          <a:stretch>
            <a:fillRect/>
          </a:stretch>
        </p:blipFill>
        <p:spPr>
          <a:xfrm>
            <a:off x="3885197" y="3697075"/>
            <a:ext cx="3657600" cy="781050"/>
          </a:xfrm>
          <a:prstGeom prst="rect">
            <a:avLst/>
          </a:prstGeom>
        </p:spPr>
      </p:pic>
    </p:spTree>
    <p:extLst>
      <p:ext uri="{BB962C8B-B14F-4D97-AF65-F5344CB8AC3E}">
        <p14:creationId xmlns:p14="http://schemas.microsoft.com/office/powerpoint/2010/main" val="233715301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8E1E6D-B1A2-2629-2FF5-973568066398}"/>
              </a:ext>
            </a:extLst>
          </p:cNvPr>
          <p:cNvSpPr>
            <a:spLocks noGrp="1"/>
          </p:cNvSpPr>
          <p:nvPr>
            <p:ph type="title"/>
          </p:nvPr>
        </p:nvSpPr>
        <p:spPr/>
        <p:txBody>
          <a:bodyPr/>
          <a:lstStyle/>
          <a:p>
            <a:r>
              <a:rPr lang="pl-PL" b="1" dirty="0"/>
              <a:t>Metoda oczkowa – przykład obliczeń</a:t>
            </a:r>
          </a:p>
        </p:txBody>
      </p:sp>
      <p:sp>
        <p:nvSpPr>
          <p:cNvPr id="4" name="Symbol zastępczy zawartości 2">
            <a:extLst>
              <a:ext uri="{FF2B5EF4-FFF2-40B4-BE49-F238E27FC236}">
                <a16:creationId xmlns:a16="http://schemas.microsoft.com/office/drawing/2014/main" id="{D9197352-D12C-2845-D07B-2C8CB7A84043}"/>
              </a:ext>
            </a:extLst>
          </p:cNvPr>
          <p:cNvSpPr>
            <a:spLocks noGrp="1"/>
          </p:cNvSpPr>
          <p:nvPr>
            <p:ph idx="1"/>
          </p:nvPr>
        </p:nvSpPr>
        <p:spPr>
          <a:xfrm>
            <a:off x="838200" y="1825625"/>
            <a:ext cx="10515600" cy="2088184"/>
          </a:xfrm>
        </p:spPr>
        <p:txBody>
          <a:bodyPr/>
          <a:lstStyle/>
          <a:p>
            <a:r>
              <a:rPr lang="pl-PL" dirty="0"/>
              <a:t>Aby nabrać wprawy w dokonywaniu obliczeń posłużymy się przykładem opisanym w książce: „ Przykłady i zadania z elektrotechniki teoretycznej” autorstwa wybitnych polskich uczonych: Pani Profesor Zofii Cichowskiej, Eweliny </a:t>
            </a:r>
            <a:r>
              <a:rPr lang="pl-PL" dirty="0" err="1"/>
              <a:t>Litwinowicz</a:t>
            </a:r>
            <a:r>
              <a:rPr lang="pl-PL" dirty="0"/>
              <a:t> oraz Pana Profesora Mariana Pasko:</a:t>
            </a:r>
          </a:p>
        </p:txBody>
      </p:sp>
      <p:pic>
        <p:nvPicPr>
          <p:cNvPr id="6" name="Obraz 5">
            <a:extLst>
              <a:ext uri="{FF2B5EF4-FFF2-40B4-BE49-F238E27FC236}">
                <a16:creationId xmlns:a16="http://schemas.microsoft.com/office/drawing/2014/main" id="{8DA12217-DA5E-A730-FAB0-23B9AADD3057}"/>
              </a:ext>
            </a:extLst>
          </p:cNvPr>
          <p:cNvPicPr>
            <a:picLocks noChangeAspect="1"/>
          </p:cNvPicPr>
          <p:nvPr/>
        </p:nvPicPr>
        <p:blipFill>
          <a:blip r:embed="rId2"/>
          <a:stretch>
            <a:fillRect/>
          </a:stretch>
        </p:blipFill>
        <p:spPr>
          <a:xfrm>
            <a:off x="7276548" y="3586922"/>
            <a:ext cx="2162095" cy="3084511"/>
          </a:xfrm>
          <a:prstGeom prst="rect">
            <a:avLst/>
          </a:prstGeom>
        </p:spPr>
      </p:pic>
    </p:spTree>
    <p:extLst>
      <p:ext uri="{BB962C8B-B14F-4D97-AF65-F5344CB8AC3E}">
        <p14:creationId xmlns:p14="http://schemas.microsoft.com/office/powerpoint/2010/main" val="36442639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CD23ED-182B-99C4-4893-6B3AC6AD991B}"/>
              </a:ext>
            </a:extLst>
          </p:cNvPr>
          <p:cNvSpPr>
            <a:spLocks noGrp="1"/>
          </p:cNvSpPr>
          <p:nvPr>
            <p:ph type="title"/>
          </p:nvPr>
        </p:nvSpPr>
        <p:spPr/>
        <p:txBody>
          <a:bodyPr/>
          <a:lstStyle/>
          <a:p>
            <a:r>
              <a:rPr lang="pl-PL" b="1" dirty="0"/>
              <a:t>Metoda oczkowa – przykład obliczeń</a:t>
            </a:r>
          </a:p>
        </p:txBody>
      </p:sp>
      <p:pic>
        <p:nvPicPr>
          <p:cNvPr id="5" name="Obraz 4">
            <a:extLst>
              <a:ext uri="{FF2B5EF4-FFF2-40B4-BE49-F238E27FC236}">
                <a16:creationId xmlns:a16="http://schemas.microsoft.com/office/drawing/2014/main" id="{8788798B-3E41-DDF3-9F6C-6BDB23DBD617}"/>
              </a:ext>
            </a:extLst>
          </p:cNvPr>
          <p:cNvPicPr>
            <a:picLocks noChangeAspect="1"/>
          </p:cNvPicPr>
          <p:nvPr/>
        </p:nvPicPr>
        <p:blipFill>
          <a:blip r:embed="rId2"/>
          <a:stretch>
            <a:fillRect/>
          </a:stretch>
        </p:blipFill>
        <p:spPr>
          <a:xfrm>
            <a:off x="575435" y="1467051"/>
            <a:ext cx="5144494" cy="3524602"/>
          </a:xfrm>
          <a:prstGeom prst="rect">
            <a:avLst/>
          </a:prstGeom>
        </p:spPr>
      </p:pic>
      <p:pic>
        <p:nvPicPr>
          <p:cNvPr id="6" name="Obraz 5">
            <a:extLst>
              <a:ext uri="{FF2B5EF4-FFF2-40B4-BE49-F238E27FC236}">
                <a16:creationId xmlns:a16="http://schemas.microsoft.com/office/drawing/2014/main" id="{06650F80-E761-4A26-A06A-0DC78A7CD642}"/>
              </a:ext>
            </a:extLst>
          </p:cNvPr>
          <p:cNvPicPr>
            <a:picLocks noChangeAspect="1"/>
          </p:cNvPicPr>
          <p:nvPr/>
        </p:nvPicPr>
        <p:blipFill>
          <a:blip r:embed="rId3"/>
          <a:stretch>
            <a:fillRect/>
          </a:stretch>
        </p:blipFill>
        <p:spPr>
          <a:xfrm>
            <a:off x="610706" y="5084417"/>
            <a:ext cx="1146072" cy="1635021"/>
          </a:xfrm>
          <a:prstGeom prst="rect">
            <a:avLst/>
          </a:prstGeom>
        </p:spPr>
      </p:pic>
      <p:pic>
        <p:nvPicPr>
          <p:cNvPr id="7" name="Obraz 6">
            <a:extLst>
              <a:ext uri="{FF2B5EF4-FFF2-40B4-BE49-F238E27FC236}">
                <a16:creationId xmlns:a16="http://schemas.microsoft.com/office/drawing/2014/main" id="{64DB5B5E-55AB-7486-FACE-1CF34D1ADA34}"/>
              </a:ext>
            </a:extLst>
          </p:cNvPr>
          <p:cNvPicPr>
            <a:picLocks noChangeAspect="1"/>
          </p:cNvPicPr>
          <p:nvPr/>
        </p:nvPicPr>
        <p:blipFill>
          <a:blip r:embed="rId4"/>
          <a:stretch>
            <a:fillRect/>
          </a:stretch>
        </p:blipFill>
        <p:spPr>
          <a:xfrm>
            <a:off x="6871115" y="1552952"/>
            <a:ext cx="4819650" cy="1676400"/>
          </a:xfrm>
          <a:prstGeom prst="rect">
            <a:avLst/>
          </a:prstGeom>
        </p:spPr>
      </p:pic>
      <p:pic>
        <p:nvPicPr>
          <p:cNvPr id="9" name="Obraz 8">
            <a:extLst>
              <a:ext uri="{FF2B5EF4-FFF2-40B4-BE49-F238E27FC236}">
                <a16:creationId xmlns:a16="http://schemas.microsoft.com/office/drawing/2014/main" id="{8A749865-F322-E16D-476F-06DFFFF3BEE1}"/>
              </a:ext>
            </a:extLst>
          </p:cNvPr>
          <p:cNvPicPr>
            <a:picLocks noChangeAspect="1"/>
          </p:cNvPicPr>
          <p:nvPr/>
        </p:nvPicPr>
        <p:blipFill>
          <a:blip r:embed="rId5"/>
          <a:stretch>
            <a:fillRect/>
          </a:stretch>
        </p:blipFill>
        <p:spPr>
          <a:xfrm>
            <a:off x="6357316" y="4107898"/>
            <a:ext cx="5467350" cy="1866900"/>
          </a:xfrm>
          <a:prstGeom prst="rect">
            <a:avLst/>
          </a:prstGeom>
        </p:spPr>
      </p:pic>
    </p:spTree>
    <p:extLst>
      <p:ext uri="{BB962C8B-B14F-4D97-AF65-F5344CB8AC3E}">
        <p14:creationId xmlns:p14="http://schemas.microsoft.com/office/powerpoint/2010/main" val="39959955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1490C70-FFB7-41F4-3F9E-EF245D49EEA0}"/>
              </a:ext>
            </a:extLst>
          </p:cNvPr>
          <p:cNvSpPr>
            <a:spLocks noGrp="1"/>
          </p:cNvSpPr>
          <p:nvPr>
            <p:ph type="title"/>
          </p:nvPr>
        </p:nvSpPr>
        <p:spPr/>
        <p:txBody>
          <a:bodyPr/>
          <a:lstStyle/>
          <a:p>
            <a:r>
              <a:rPr lang="pl-PL" b="1" dirty="0"/>
              <a:t>Metoda oczkowa – przykład obliczeń</a:t>
            </a:r>
            <a:endParaRPr lang="pl-PL" dirty="0"/>
          </a:p>
        </p:txBody>
      </p:sp>
      <p:pic>
        <p:nvPicPr>
          <p:cNvPr id="5" name="Obraz 4">
            <a:extLst>
              <a:ext uri="{FF2B5EF4-FFF2-40B4-BE49-F238E27FC236}">
                <a16:creationId xmlns:a16="http://schemas.microsoft.com/office/drawing/2014/main" id="{D9B39F9E-4BEB-3F9C-BD41-1D2EA8BC54AB}"/>
              </a:ext>
            </a:extLst>
          </p:cNvPr>
          <p:cNvPicPr>
            <a:picLocks noChangeAspect="1"/>
          </p:cNvPicPr>
          <p:nvPr/>
        </p:nvPicPr>
        <p:blipFill>
          <a:blip r:embed="rId2"/>
          <a:stretch>
            <a:fillRect/>
          </a:stretch>
        </p:blipFill>
        <p:spPr>
          <a:xfrm>
            <a:off x="3330156" y="1351721"/>
            <a:ext cx="4686659" cy="5453270"/>
          </a:xfrm>
          <a:prstGeom prst="rect">
            <a:avLst/>
          </a:prstGeom>
        </p:spPr>
      </p:pic>
      <p:pic>
        <p:nvPicPr>
          <p:cNvPr id="6" name="Obraz 5">
            <a:extLst>
              <a:ext uri="{FF2B5EF4-FFF2-40B4-BE49-F238E27FC236}">
                <a16:creationId xmlns:a16="http://schemas.microsoft.com/office/drawing/2014/main" id="{4A40253E-5D58-DBC2-D112-77BC900A8EA8}"/>
              </a:ext>
            </a:extLst>
          </p:cNvPr>
          <p:cNvPicPr>
            <a:picLocks noChangeAspect="1"/>
          </p:cNvPicPr>
          <p:nvPr/>
        </p:nvPicPr>
        <p:blipFill>
          <a:blip r:embed="rId3"/>
          <a:stretch>
            <a:fillRect/>
          </a:stretch>
        </p:blipFill>
        <p:spPr>
          <a:xfrm>
            <a:off x="610706" y="5084417"/>
            <a:ext cx="1146072" cy="1635021"/>
          </a:xfrm>
          <a:prstGeom prst="rect">
            <a:avLst/>
          </a:prstGeom>
        </p:spPr>
      </p:pic>
    </p:spTree>
    <p:extLst>
      <p:ext uri="{BB962C8B-B14F-4D97-AF65-F5344CB8AC3E}">
        <p14:creationId xmlns:p14="http://schemas.microsoft.com/office/powerpoint/2010/main" val="18001889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11E246-6105-3301-5158-FF7D57198AB3}"/>
              </a:ext>
            </a:extLst>
          </p:cNvPr>
          <p:cNvSpPr>
            <a:spLocks noGrp="1"/>
          </p:cNvSpPr>
          <p:nvPr>
            <p:ph type="title"/>
          </p:nvPr>
        </p:nvSpPr>
        <p:spPr/>
        <p:txBody>
          <a:bodyPr/>
          <a:lstStyle/>
          <a:p>
            <a:r>
              <a:rPr lang="pl-PL" b="1" dirty="0"/>
              <a:t>Metoda węzłowa – przykład obliczeń</a:t>
            </a:r>
          </a:p>
        </p:txBody>
      </p:sp>
      <p:pic>
        <p:nvPicPr>
          <p:cNvPr id="13" name="Obraz 12">
            <a:extLst>
              <a:ext uri="{FF2B5EF4-FFF2-40B4-BE49-F238E27FC236}">
                <a16:creationId xmlns:a16="http://schemas.microsoft.com/office/drawing/2014/main" id="{F864B2C9-1774-6637-B95F-ADAB9CE95A0F}"/>
              </a:ext>
            </a:extLst>
          </p:cNvPr>
          <p:cNvPicPr>
            <a:picLocks noChangeAspect="1"/>
          </p:cNvPicPr>
          <p:nvPr/>
        </p:nvPicPr>
        <p:blipFill>
          <a:blip r:embed="rId2"/>
          <a:stretch>
            <a:fillRect/>
          </a:stretch>
        </p:blipFill>
        <p:spPr>
          <a:xfrm>
            <a:off x="1966912" y="1412254"/>
            <a:ext cx="7648575" cy="5553075"/>
          </a:xfrm>
          <a:prstGeom prst="rect">
            <a:avLst/>
          </a:prstGeom>
        </p:spPr>
      </p:pic>
      <p:pic>
        <p:nvPicPr>
          <p:cNvPr id="3" name="Obraz 2">
            <a:extLst>
              <a:ext uri="{FF2B5EF4-FFF2-40B4-BE49-F238E27FC236}">
                <a16:creationId xmlns:a16="http://schemas.microsoft.com/office/drawing/2014/main" id="{10F0683E-D677-278D-FB0E-C42AD1550B67}"/>
              </a:ext>
            </a:extLst>
          </p:cNvPr>
          <p:cNvPicPr>
            <a:picLocks noChangeAspect="1"/>
          </p:cNvPicPr>
          <p:nvPr/>
        </p:nvPicPr>
        <p:blipFill>
          <a:blip r:embed="rId3"/>
          <a:stretch>
            <a:fillRect/>
          </a:stretch>
        </p:blipFill>
        <p:spPr>
          <a:xfrm>
            <a:off x="610706" y="5089012"/>
            <a:ext cx="1146072" cy="1635021"/>
          </a:xfrm>
          <a:prstGeom prst="rect">
            <a:avLst/>
          </a:prstGeom>
        </p:spPr>
      </p:pic>
    </p:spTree>
    <p:extLst>
      <p:ext uri="{BB962C8B-B14F-4D97-AF65-F5344CB8AC3E}">
        <p14:creationId xmlns:p14="http://schemas.microsoft.com/office/powerpoint/2010/main" val="42350081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68E648B2-3C3C-0CE6-40AE-69CBDF6378FA}"/>
              </a:ext>
            </a:extLst>
          </p:cNvPr>
          <p:cNvSpPr>
            <a:spLocks noGrp="1"/>
          </p:cNvSpPr>
          <p:nvPr>
            <p:ph type="title"/>
          </p:nvPr>
        </p:nvSpPr>
        <p:spPr>
          <a:xfrm>
            <a:off x="838200" y="365125"/>
            <a:ext cx="10515600" cy="1325563"/>
          </a:xfrm>
        </p:spPr>
        <p:txBody>
          <a:bodyPr/>
          <a:lstStyle/>
          <a:p>
            <a:r>
              <a:rPr lang="pl-PL" b="1" dirty="0"/>
              <a:t>Metoda węzłowa – przykład obliczeń</a:t>
            </a:r>
          </a:p>
        </p:txBody>
      </p:sp>
      <p:pic>
        <p:nvPicPr>
          <p:cNvPr id="6" name="Obraz 5">
            <a:extLst>
              <a:ext uri="{FF2B5EF4-FFF2-40B4-BE49-F238E27FC236}">
                <a16:creationId xmlns:a16="http://schemas.microsoft.com/office/drawing/2014/main" id="{649F49E0-27D0-9241-9BEF-B0DFC76B0129}"/>
              </a:ext>
            </a:extLst>
          </p:cNvPr>
          <p:cNvPicPr>
            <a:picLocks noChangeAspect="1"/>
          </p:cNvPicPr>
          <p:nvPr/>
        </p:nvPicPr>
        <p:blipFill>
          <a:blip r:embed="rId2"/>
          <a:stretch>
            <a:fillRect/>
          </a:stretch>
        </p:blipFill>
        <p:spPr>
          <a:xfrm>
            <a:off x="622024" y="1531041"/>
            <a:ext cx="4533900" cy="1543050"/>
          </a:xfrm>
          <a:prstGeom prst="rect">
            <a:avLst/>
          </a:prstGeom>
        </p:spPr>
      </p:pic>
      <p:pic>
        <p:nvPicPr>
          <p:cNvPr id="8" name="Obraz 7">
            <a:extLst>
              <a:ext uri="{FF2B5EF4-FFF2-40B4-BE49-F238E27FC236}">
                <a16:creationId xmlns:a16="http://schemas.microsoft.com/office/drawing/2014/main" id="{C975D8C3-1FA9-9853-9B83-46268FD91A1F}"/>
              </a:ext>
            </a:extLst>
          </p:cNvPr>
          <p:cNvPicPr>
            <a:picLocks noChangeAspect="1"/>
          </p:cNvPicPr>
          <p:nvPr/>
        </p:nvPicPr>
        <p:blipFill>
          <a:blip r:embed="rId3"/>
          <a:stretch>
            <a:fillRect/>
          </a:stretch>
        </p:blipFill>
        <p:spPr>
          <a:xfrm>
            <a:off x="747091" y="3529012"/>
            <a:ext cx="3276600" cy="2847975"/>
          </a:xfrm>
          <a:prstGeom prst="rect">
            <a:avLst/>
          </a:prstGeom>
        </p:spPr>
      </p:pic>
      <p:cxnSp>
        <p:nvCxnSpPr>
          <p:cNvPr id="10" name="Łącznik prosty ze strzałką 9">
            <a:extLst>
              <a:ext uri="{FF2B5EF4-FFF2-40B4-BE49-F238E27FC236}">
                <a16:creationId xmlns:a16="http://schemas.microsoft.com/office/drawing/2014/main" id="{867E2554-5397-CAAC-0890-7C425E512365}"/>
              </a:ext>
            </a:extLst>
          </p:cNvPr>
          <p:cNvCxnSpPr>
            <a:cxnSpLocks/>
          </p:cNvCxnSpPr>
          <p:nvPr/>
        </p:nvCxnSpPr>
        <p:spPr>
          <a:xfrm flipV="1">
            <a:off x="4390887" y="4293704"/>
            <a:ext cx="1484243" cy="9806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2" name="Obraz 11">
            <a:extLst>
              <a:ext uri="{FF2B5EF4-FFF2-40B4-BE49-F238E27FC236}">
                <a16:creationId xmlns:a16="http://schemas.microsoft.com/office/drawing/2014/main" id="{D933A089-024F-AC5A-AC64-D3903B3F1B51}"/>
              </a:ext>
            </a:extLst>
          </p:cNvPr>
          <p:cNvPicPr>
            <a:picLocks noChangeAspect="1"/>
          </p:cNvPicPr>
          <p:nvPr/>
        </p:nvPicPr>
        <p:blipFill>
          <a:blip r:embed="rId4"/>
          <a:stretch>
            <a:fillRect/>
          </a:stretch>
        </p:blipFill>
        <p:spPr>
          <a:xfrm>
            <a:off x="5940287" y="2054087"/>
            <a:ext cx="6042991" cy="3286539"/>
          </a:xfrm>
          <a:prstGeom prst="rect">
            <a:avLst/>
          </a:prstGeom>
        </p:spPr>
      </p:pic>
      <p:pic>
        <p:nvPicPr>
          <p:cNvPr id="2" name="Obraz 1">
            <a:extLst>
              <a:ext uri="{FF2B5EF4-FFF2-40B4-BE49-F238E27FC236}">
                <a16:creationId xmlns:a16="http://schemas.microsoft.com/office/drawing/2014/main" id="{4762C20D-1473-EA31-90BB-1BE22A26279A}"/>
              </a:ext>
            </a:extLst>
          </p:cNvPr>
          <p:cNvPicPr>
            <a:picLocks noChangeAspect="1"/>
          </p:cNvPicPr>
          <p:nvPr/>
        </p:nvPicPr>
        <p:blipFill>
          <a:blip r:embed="rId5"/>
          <a:stretch>
            <a:fillRect/>
          </a:stretch>
        </p:blipFill>
        <p:spPr>
          <a:xfrm>
            <a:off x="11035234" y="5435855"/>
            <a:ext cx="948044" cy="1352508"/>
          </a:xfrm>
          <a:prstGeom prst="rect">
            <a:avLst/>
          </a:prstGeom>
        </p:spPr>
      </p:pic>
    </p:spTree>
    <p:extLst>
      <p:ext uri="{BB962C8B-B14F-4D97-AF65-F5344CB8AC3E}">
        <p14:creationId xmlns:p14="http://schemas.microsoft.com/office/powerpoint/2010/main" val="42342135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C943FC-B798-131A-D85B-DD935EB1EFFB}"/>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B7496BCE-F650-E9D5-029F-6D7AC3231242}"/>
              </a:ext>
            </a:extLst>
          </p:cNvPr>
          <p:cNvSpPr>
            <a:spLocks noGrp="1"/>
          </p:cNvSpPr>
          <p:nvPr>
            <p:ph idx="1"/>
          </p:nvPr>
        </p:nvSpPr>
        <p:spPr/>
        <p:txBody>
          <a:bodyPr/>
          <a:lstStyle/>
          <a:p>
            <a:r>
              <a:rPr lang="pl-PL" dirty="0"/>
              <a:t>Obwody RLC to obwody w których występują wartości rezystancji, indukcyjności oraz pojemności. Najczęściej w praktyce obwody mają przeważającą charakterystykę rezystancyjną (zawierającą szczątkowe wartości pojemności i indukcyjności, np. obwód grzałki), charakterystykę RL (</a:t>
            </a:r>
            <a:r>
              <a:rPr lang="pl-PL" dirty="0" err="1"/>
              <a:t>rezystancyjno</a:t>
            </a:r>
            <a:r>
              <a:rPr lang="pl-PL" dirty="0"/>
              <a:t> – indukcyjnościową, np. silnik elektryczny AC) lub też charakterystykę RC (</a:t>
            </a:r>
            <a:r>
              <a:rPr lang="pl-PL" dirty="0" err="1"/>
              <a:t>rezystancyjno</a:t>
            </a:r>
            <a:r>
              <a:rPr lang="pl-PL" dirty="0"/>
              <a:t> – pojemnościową np. obwód żarówki LED 230V AC).</a:t>
            </a:r>
          </a:p>
        </p:txBody>
      </p:sp>
    </p:spTree>
    <p:extLst>
      <p:ext uri="{BB962C8B-B14F-4D97-AF65-F5344CB8AC3E}">
        <p14:creationId xmlns:p14="http://schemas.microsoft.com/office/powerpoint/2010/main" val="10465192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60186D-4F2D-FFCC-B720-BE2BBC4C8264}"/>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2A8BDD2C-0984-F696-3057-12D8F75D1F27}"/>
              </a:ext>
            </a:extLst>
          </p:cNvPr>
          <p:cNvSpPr>
            <a:spLocks noGrp="1"/>
          </p:cNvSpPr>
          <p:nvPr>
            <p:ph idx="1"/>
          </p:nvPr>
        </p:nvSpPr>
        <p:spPr/>
        <p:txBody>
          <a:bodyPr/>
          <a:lstStyle/>
          <a:p>
            <a:r>
              <a:rPr lang="pl-PL" dirty="0"/>
              <a:t>W większości przypadków układy RLC należy analizować w kontekście sygnałów sinusoidalnie zmiennych (np. w odniesieniu do zasilania sieciowego)</a:t>
            </a:r>
          </a:p>
          <a:p>
            <a:r>
              <a:rPr lang="pl-PL" dirty="0"/>
              <a:t>Przykładowy układ RLC:</a:t>
            </a:r>
          </a:p>
        </p:txBody>
      </p:sp>
      <p:pic>
        <p:nvPicPr>
          <p:cNvPr id="7" name="Obraz 6">
            <a:extLst>
              <a:ext uri="{FF2B5EF4-FFF2-40B4-BE49-F238E27FC236}">
                <a16:creationId xmlns:a16="http://schemas.microsoft.com/office/drawing/2014/main" id="{5AFC7B2F-6695-75C5-234F-48E86B787C07}"/>
              </a:ext>
            </a:extLst>
          </p:cNvPr>
          <p:cNvPicPr>
            <a:picLocks noChangeAspect="1"/>
          </p:cNvPicPr>
          <p:nvPr/>
        </p:nvPicPr>
        <p:blipFill>
          <a:blip r:embed="rId2"/>
          <a:stretch>
            <a:fillRect/>
          </a:stretch>
        </p:blipFill>
        <p:spPr>
          <a:xfrm>
            <a:off x="3633787" y="3904698"/>
            <a:ext cx="4924425" cy="2476500"/>
          </a:xfrm>
          <a:prstGeom prst="rect">
            <a:avLst/>
          </a:prstGeom>
        </p:spPr>
      </p:pic>
    </p:spTree>
    <p:extLst>
      <p:ext uri="{BB962C8B-B14F-4D97-AF65-F5344CB8AC3E}">
        <p14:creationId xmlns:p14="http://schemas.microsoft.com/office/powerpoint/2010/main" val="29183639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BACCEF-D669-362E-776E-1A5BE29FA597}"/>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35A4DD9C-79ED-58EA-D36B-49E7F35B5276}"/>
              </a:ext>
            </a:extLst>
          </p:cNvPr>
          <p:cNvSpPr>
            <a:spLocks noGrp="1"/>
          </p:cNvSpPr>
          <p:nvPr>
            <p:ph idx="1"/>
          </p:nvPr>
        </p:nvSpPr>
        <p:spPr>
          <a:xfrm>
            <a:off x="838200" y="1825625"/>
            <a:ext cx="10515600" cy="966166"/>
          </a:xfrm>
        </p:spPr>
        <p:txBody>
          <a:bodyPr/>
          <a:lstStyle/>
          <a:p>
            <a:pPr algn="l"/>
            <a:r>
              <a:rPr lang="pl-PL" sz="1800" b="0" i="0" u="none" strike="noStrike" baseline="0" dirty="0">
                <a:latin typeface="TimesNewRoman"/>
              </a:rPr>
              <a:t>Przeprowadzaj</a:t>
            </a:r>
            <a:r>
              <a:rPr lang="pl-PL" sz="1800" b="0" i="0" u="none" strike="noStrike" baseline="0" dirty="0">
                <a:latin typeface="TimesNewRoman+1"/>
              </a:rPr>
              <a:t>ą</a:t>
            </a:r>
            <a:r>
              <a:rPr lang="pl-PL" sz="1800" b="0" i="0" u="none" strike="noStrike" baseline="0" dirty="0">
                <a:latin typeface="TimesNewRoman"/>
              </a:rPr>
              <a:t>c analiz</a:t>
            </a:r>
            <a:r>
              <a:rPr lang="pl-PL" sz="1800" b="0" i="0" u="none" strike="noStrike" baseline="0" dirty="0">
                <a:latin typeface="TimesNewRoman+1"/>
              </a:rPr>
              <a:t>ę </a:t>
            </a:r>
            <a:r>
              <a:rPr lang="pl-PL" sz="1800" b="0" i="0" u="none" strike="noStrike" baseline="0" dirty="0">
                <a:latin typeface="TimesNewRoman"/>
              </a:rPr>
              <a:t>obwodów pr</a:t>
            </a:r>
            <a:r>
              <a:rPr lang="pl-PL" sz="1800" b="0" i="0" u="none" strike="noStrike" baseline="0" dirty="0">
                <a:latin typeface="TimesNewRoman+1"/>
              </a:rPr>
              <a:t>ą</a:t>
            </a:r>
            <a:r>
              <a:rPr lang="pl-PL" sz="1800" b="0" i="0" u="none" strike="noStrike" baseline="0" dirty="0">
                <a:latin typeface="TimesNewRoman"/>
              </a:rPr>
              <a:t>du zmiennego, w stanie ustalonym, przy pobudzeniu sinusoidalnym wygodnie jest zast</a:t>
            </a:r>
            <a:r>
              <a:rPr lang="pl-PL" sz="1800" b="0" i="0" u="none" strike="noStrike" baseline="0" dirty="0">
                <a:latin typeface="TimesNewRoman+1"/>
              </a:rPr>
              <a:t>ą</a:t>
            </a:r>
            <a:r>
              <a:rPr lang="pl-PL" sz="1800" b="0" i="0" u="none" strike="noStrike" baseline="0" dirty="0">
                <a:latin typeface="TimesNewRoman"/>
              </a:rPr>
              <a:t>pi</a:t>
            </a:r>
            <a:r>
              <a:rPr lang="pl-PL" sz="1800" b="0" i="0" u="none" strike="noStrike" baseline="0" dirty="0">
                <a:latin typeface="TimesNewRoman+1"/>
              </a:rPr>
              <a:t>ć </a:t>
            </a:r>
            <a:r>
              <a:rPr lang="pl-PL" sz="1800" b="0" i="0" u="none" strike="noStrike" baseline="0" dirty="0">
                <a:latin typeface="TimesNewRoman"/>
              </a:rPr>
              <a:t>chwilowe warto</a:t>
            </a:r>
            <a:r>
              <a:rPr lang="pl-PL" sz="1800" b="0" i="0" u="none" strike="noStrike" baseline="0" dirty="0">
                <a:latin typeface="TimesNewRoman+1"/>
              </a:rPr>
              <a:t>ś</a:t>
            </a:r>
            <a:r>
              <a:rPr lang="pl-PL" sz="1800" b="0" i="0" u="none" strike="noStrike" baseline="0" dirty="0">
                <a:latin typeface="TimesNewRoman"/>
              </a:rPr>
              <a:t>ci pr</a:t>
            </a:r>
            <a:r>
              <a:rPr lang="pl-PL" sz="1800" b="0" i="0" u="none" strike="noStrike" baseline="0" dirty="0">
                <a:latin typeface="TimesNewRoman+1"/>
              </a:rPr>
              <a:t>ą</a:t>
            </a:r>
            <a:r>
              <a:rPr lang="pl-PL" sz="1800" b="0" i="0" u="none" strike="noStrike" baseline="0" dirty="0">
                <a:latin typeface="TimesNewRoman"/>
              </a:rPr>
              <a:t>dów i napi</a:t>
            </a:r>
            <a:r>
              <a:rPr lang="pl-PL" sz="1800" b="0" i="0" u="none" strike="noStrike" baseline="0" dirty="0">
                <a:latin typeface="TimesNewRoman+1"/>
              </a:rPr>
              <a:t>ęć </a:t>
            </a:r>
            <a:r>
              <a:rPr lang="pl-PL" sz="1800" b="0" i="0" u="none" strike="noStrike" baseline="0" dirty="0">
                <a:latin typeface="TimesNewRoman"/>
              </a:rPr>
              <a:t>ich odpowiednikami w dziedzinie liczb zespolonych:</a:t>
            </a:r>
            <a:endParaRPr lang="pl-PL" dirty="0"/>
          </a:p>
        </p:txBody>
      </p:sp>
      <p:pic>
        <p:nvPicPr>
          <p:cNvPr id="5" name="Obraz 4">
            <a:extLst>
              <a:ext uri="{FF2B5EF4-FFF2-40B4-BE49-F238E27FC236}">
                <a16:creationId xmlns:a16="http://schemas.microsoft.com/office/drawing/2014/main" id="{A39C2F60-D886-90A5-9C70-BE58683D9059}"/>
              </a:ext>
            </a:extLst>
          </p:cNvPr>
          <p:cNvPicPr>
            <a:picLocks noChangeAspect="1"/>
          </p:cNvPicPr>
          <p:nvPr/>
        </p:nvPicPr>
        <p:blipFill>
          <a:blip r:embed="rId2"/>
          <a:stretch>
            <a:fillRect/>
          </a:stretch>
        </p:blipFill>
        <p:spPr>
          <a:xfrm>
            <a:off x="3271837" y="2667000"/>
            <a:ext cx="5648325" cy="1524000"/>
          </a:xfrm>
          <a:prstGeom prst="rect">
            <a:avLst/>
          </a:prstGeom>
        </p:spPr>
      </p:pic>
      <p:sp>
        <p:nvSpPr>
          <p:cNvPr id="6" name="Symbol zastępczy zawartości 2">
            <a:extLst>
              <a:ext uri="{FF2B5EF4-FFF2-40B4-BE49-F238E27FC236}">
                <a16:creationId xmlns:a16="http://schemas.microsoft.com/office/drawing/2014/main" id="{E4E897AC-0206-3FDA-925B-A24FCD5FFF98}"/>
              </a:ext>
            </a:extLst>
          </p:cNvPr>
          <p:cNvSpPr txBox="1">
            <a:spLocks/>
          </p:cNvSpPr>
          <p:nvPr/>
        </p:nvSpPr>
        <p:spPr>
          <a:xfrm>
            <a:off x="928757" y="4155799"/>
            <a:ext cx="10515600" cy="9661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pl-PL" sz="1800" b="0" i="0" u="none" strike="noStrike" baseline="0" dirty="0">
                <a:latin typeface="TimesNewRoman"/>
              </a:rPr>
              <a:t>Prawdziwe warto</a:t>
            </a:r>
            <a:r>
              <a:rPr lang="pl-PL" sz="1800" b="0" i="0" u="none" strike="noStrike" baseline="0" dirty="0">
                <a:latin typeface="TimesNewRoman+1"/>
              </a:rPr>
              <a:t>ś</a:t>
            </a:r>
            <a:r>
              <a:rPr lang="pl-PL" sz="1800" b="0" i="0" u="none" strike="noStrike" baseline="0" dirty="0">
                <a:latin typeface="TimesNewRoman"/>
              </a:rPr>
              <a:t>ci napi</a:t>
            </a:r>
            <a:r>
              <a:rPr lang="pl-PL" sz="1800" b="0" i="0" u="none" strike="noStrike" baseline="0" dirty="0">
                <a:latin typeface="TimesNewRoman+1"/>
              </a:rPr>
              <a:t>ęć </a:t>
            </a:r>
            <a:r>
              <a:rPr lang="pl-PL" sz="1800" b="0" i="0" u="none" strike="noStrike" baseline="0" dirty="0">
                <a:latin typeface="TimesNewRoman"/>
              </a:rPr>
              <a:t>i pr</a:t>
            </a:r>
            <a:r>
              <a:rPr lang="pl-PL" sz="1800" b="0" i="0" u="none" strike="noStrike" baseline="0" dirty="0">
                <a:latin typeface="TimesNewRoman+1"/>
              </a:rPr>
              <a:t>ą</a:t>
            </a:r>
            <a:r>
              <a:rPr lang="pl-PL" sz="1800" b="0" i="0" u="none" strike="noStrike" baseline="0" dirty="0">
                <a:latin typeface="TimesNewRoman"/>
              </a:rPr>
              <a:t>dów otrzymujemy bior</a:t>
            </a:r>
            <a:r>
              <a:rPr lang="pl-PL" sz="1800" b="0" i="0" u="none" strike="noStrike" baseline="0" dirty="0">
                <a:latin typeface="TimesNewRoman+1"/>
              </a:rPr>
              <a:t>ą</a:t>
            </a:r>
            <a:r>
              <a:rPr lang="pl-PL" sz="1800" b="0" i="0" u="none" strike="noStrike" baseline="0" dirty="0">
                <a:latin typeface="TimesNewRoman"/>
              </a:rPr>
              <a:t>c cz</a:t>
            </a:r>
            <a:r>
              <a:rPr lang="pl-PL" sz="1800" b="0" i="0" u="none" strike="noStrike" baseline="0" dirty="0">
                <a:latin typeface="TimesNewRoman+1"/>
              </a:rPr>
              <a:t>ęść </a:t>
            </a:r>
            <a:r>
              <a:rPr lang="pl-PL" sz="1800" b="0" i="0" u="none" strike="noStrike" baseline="0" dirty="0">
                <a:latin typeface="TimesNewRoman"/>
              </a:rPr>
              <a:t>rzeczywist</a:t>
            </a:r>
            <a:r>
              <a:rPr lang="pl-PL" sz="1800" b="0" i="0" u="none" strike="noStrike" baseline="0" dirty="0">
                <a:latin typeface="TimesNewRoman+1"/>
              </a:rPr>
              <a:t>ą </a:t>
            </a:r>
            <a:r>
              <a:rPr lang="pl-PL" sz="1800" b="0" i="0" u="none" strike="noStrike" baseline="0" dirty="0">
                <a:latin typeface="TimesNewRoman"/>
              </a:rPr>
              <a:t>rozwi</a:t>
            </a:r>
            <a:r>
              <a:rPr lang="pl-PL" sz="1800" b="0" i="0" u="none" strike="noStrike" baseline="0" dirty="0">
                <a:latin typeface="TimesNewRoman+1"/>
              </a:rPr>
              <a:t>ą</a:t>
            </a:r>
            <a:r>
              <a:rPr lang="pl-PL" sz="1800" b="0" i="0" u="none" strike="noStrike" baseline="0" dirty="0">
                <a:latin typeface="TimesNewRoman"/>
              </a:rPr>
              <a:t>zania zespolonego:</a:t>
            </a:r>
            <a:endParaRPr lang="pl-PL" dirty="0"/>
          </a:p>
        </p:txBody>
      </p:sp>
      <p:pic>
        <p:nvPicPr>
          <p:cNvPr id="8" name="Obraz 7">
            <a:extLst>
              <a:ext uri="{FF2B5EF4-FFF2-40B4-BE49-F238E27FC236}">
                <a16:creationId xmlns:a16="http://schemas.microsoft.com/office/drawing/2014/main" id="{AAC65379-B9E5-9018-B382-6CD4044D40F9}"/>
              </a:ext>
            </a:extLst>
          </p:cNvPr>
          <p:cNvPicPr>
            <a:picLocks noChangeAspect="1"/>
          </p:cNvPicPr>
          <p:nvPr/>
        </p:nvPicPr>
        <p:blipFill>
          <a:blip r:embed="rId3"/>
          <a:stretch>
            <a:fillRect/>
          </a:stretch>
        </p:blipFill>
        <p:spPr>
          <a:xfrm>
            <a:off x="4406900" y="4892399"/>
            <a:ext cx="2971800" cy="685800"/>
          </a:xfrm>
          <a:prstGeom prst="rect">
            <a:avLst/>
          </a:prstGeom>
        </p:spPr>
      </p:pic>
    </p:spTree>
    <p:extLst>
      <p:ext uri="{BB962C8B-B14F-4D97-AF65-F5344CB8AC3E}">
        <p14:creationId xmlns:p14="http://schemas.microsoft.com/office/powerpoint/2010/main" val="32017278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F175304-C426-FD04-1AE4-EA28EE7B50F4}"/>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635C5AE6-CBAD-D537-0D72-C38E1BA4ED44}"/>
              </a:ext>
            </a:extLst>
          </p:cNvPr>
          <p:cNvSpPr>
            <a:spLocks noGrp="1"/>
          </p:cNvSpPr>
          <p:nvPr>
            <p:ph idx="1"/>
          </p:nvPr>
        </p:nvSpPr>
        <p:spPr>
          <a:xfrm>
            <a:off x="838200" y="1825625"/>
            <a:ext cx="10515600" cy="723210"/>
          </a:xfrm>
        </p:spPr>
        <p:txBody>
          <a:bodyPr>
            <a:normAutofit fontScale="62500" lnSpcReduction="20000"/>
          </a:bodyPr>
          <a:lstStyle/>
          <a:p>
            <a:pPr algn="l"/>
            <a:r>
              <a:rPr lang="pl-PL" dirty="0"/>
              <a:t>Ważnym pojęciem będzie transmitancja, określająca odpowiedź układu na wymuszenie. Mówiąc potocznie określa ona w jaki sposób układ zmieniać będzie sygnał wyjściowy w stosunku do sygnału wejściowego. Weźmy nasz przykład obwodu RC:</a:t>
            </a:r>
          </a:p>
        </p:txBody>
      </p:sp>
      <p:pic>
        <p:nvPicPr>
          <p:cNvPr id="6" name="Obraz 5">
            <a:extLst>
              <a:ext uri="{FF2B5EF4-FFF2-40B4-BE49-F238E27FC236}">
                <a16:creationId xmlns:a16="http://schemas.microsoft.com/office/drawing/2014/main" id="{C7A0B660-1B33-ECC7-00AF-057DA261FC9C}"/>
              </a:ext>
            </a:extLst>
          </p:cNvPr>
          <p:cNvPicPr>
            <a:picLocks noChangeAspect="1"/>
          </p:cNvPicPr>
          <p:nvPr/>
        </p:nvPicPr>
        <p:blipFill>
          <a:blip r:embed="rId2"/>
          <a:stretch>
            <a:fillRect/>
          </a:stretch>
        </p:blipFill>
        <p:spPr>
          <a:xfrm>
            <a:off x="4034873" y="2627174"/>
            <a:ext cx="3486150" cy="2257425"/>
          </a:xfrm>
          <a:prstGeom prst="rect">
            <a:avLst/>
          </a:prstGeom>
        </p:spPr>
      </p:pic>
      <p:sp>
        <p:nvSpPr>
          <p:cNvPr id="9" name="Symbol zastępczy zawartości 2">
            <a:extLst>
              <a:ext uri="{FF2B5EF4-FFF2-40B4-BE49-F238E27FC236}">
                <a16:creationId xmlns:a16="http://schemas.microsoft.com/office/drawing/2014/main" id="{2494F687-7EA1-1549-1F7A-CF492EB3E030}"/>
              </a:ext>
            </a:extLst>
          </p:cNvPr>
          <p:cNvSpPr txBox="1">
            <a:spLocks/>
          </p:cNvSpPr>
          <p:nvPr/>
        </p:nvSpPr>
        <p:spPr>
          <a:xfrm>
            <a:off x="838200" y="5043695"/>
            <a:ext cx="10515600" cy="7232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Zależność </a:t>
            </a:r>
            <a:r>
              <a:rPr lang="pl-PL" dirty="0" err="1"/>
              <a:t>Uo</a:t>
            </a:r>
            <a:r>
              <a:rPr lang="pl-PL" dirty="0"/>
              <a:t> / </a:t>
            </a:r>
            <a:r>
              <a:rPr lang="pl-PL" dirty="0" err="1"/>
              <a:t>Ui</a:t>
            </a:r>
            <a:r>
              <a:rPr lang="pl-PL" dirty="0"/>
              <a:t> możemy określić wzorem:</a:t>
            </a:r>
          </a:p>
          <a:p>
            <a:pPr marL="0" indent="0">
              <a:buNone/>
            </a:pPr>
            <a:endParaRPr lang="pl-PL" dirty="0"/>
          </a:p>
        </p:txBody>
      </p:sp>
      <p:pic>
        <p:nvPicPr>
          <p:cNvPr id="13" name="Obraz 12">
            <a:extLst>
              <a:ext uri="{FF2B5EF4-FFF2-40B4-BE49-F238E27FC236}">
                <a16:creationId xmlns:a16="http://schemas.microsoft.com/office/drawing/2014/main" id="{65C41FB8-D4D9-7A6F-45A7-488EB3C0BCAC}"/>
              </a:ext>
            </a:extLst>
          </p:cNvPr>
          <p:cNvPicPr>
            <a:picLocks noChangeAspect="1"/>
          </p:cNvPicPr>
          <p:nvPr/>
        </p:nvPicPr>
        <p:blipFill>
          <a:blip r:embed="rId3"/>
          <a:stretch>
            <a:fillRect/>
          </a:stretch>
        </p:blipFill>
        <p:spPr>
          <a:xfrm>
            <a:off x="4704866" y="5523711"/>
            <a:ext cx="1925638" cy="1180369"/>
          </a:xfrm>
          <a:prstGeom prst="rect">
            <a:avLst/>
          </a:prstGeom>
        </p:spPr>
      </p:pic>
    </p:spTree>
    <p:extLst>
      <p:ext uri="{BB962C8B-B14F-4D97-AF65-F5344CB8AC3E}">
        <p14:creationId xmlns:p14="http://schemas.microsoft.com/office/powerpoint/2010/main" val="42374899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92B87E-5B45-C592-6930-90704EBB9B91}"/>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542BB291-ACF9-1BB2-9B3B-347127DCC3D5}"/>
              </a:ext>
            </a:extLst>
          </p:cNvPr>
          <p:cNvSpPr>
            <a:spLocks noGrp="1"/>
          </p:cNvSpPr>
          <p:nvPr>
            <p:ph idx="1"/>
          </p:nvPr>
        </p:nvSpPr>
        <p:spPr>
          <a:xfrm>
            <a:off x="838200" y="1825625"/>
            <a:ext cx="10515600" cy="1085436"/>
          </a:xfrm>
        </p:spPr>
        <p:txBody>
          <a:bodyPr/>
          <a:lstStyle/>
          <a:p>
            <a:r>
              <a:rPr lang="pl-PL" dirty="0"/>
              <a:t>Dla przebiegów okresowych obliczenia ułatwia tzw. Transformata Laplace’a:</a:t>
            </a:r>
          </a:p>
        </p:txBody>
      </p:sp>
      <p:pic>
        <p:nvPicPr>
          <p:cNvPr id="5" name="Obraz 4">
            <a:extLst>
              <a:ext uri="{FF2B5EF4-FFF2-40B4-BE49-F238E27FC236}">
                <a16:creationId xmlns:a16="http://schemas.microsoft.com/office/drawing/2014/main" id="{690C3362-48B2-2342-72E4-B7E20B6D2887}"/>
              </a:ext>
            </a:extLst>
          </p:cNvPr>
          <p:cNvPicPr>
            <a:picLocks noChangeAspect="1"/>
          </p:cNvPicPr>
          <p:nvPr/>
        </p:nvPicPr>
        <p:blipFill>
          <a:blip r:embed="rId2"/>
          <a:stretch>
            <a:fillRect/>
          </a:stretch>
        </p:blipFill>
        <p:spPr>
          <a:xfrm>
            <a:off x="4236761" y="2563606"/>
            <a:ext cx="2790825" cy="1085850"/>
          </a:xfrm>
          <a:prstGeom prst="rect">
            <a:avLst/>
          </a:prstGeom>
        </p:spPr>
      </p:pic>
      <p:sp>
        <p:nvSpPr>
          <p:cNvPr id="10" name="Symbol zastępczy zawartości 2">
            <a:extLst>
              <a:ext uri="{FF2B5EF4-FFF2-40B4-BE49-F238E27FC236}">
                <a16:creationId xmlns:a16="http://schemas.microsoft.com/office/drawing/2014/main" id="{69B16E27-2102-61CD-6862-60BC0DA3E4A6}"/>
              </a:ext>
            </a:extLst>
          </p:cNvPr>
          <p:cNvSpPr txBox="1">
            <a:spLocks/>
          </p:cNvSpPr>
          <p:nvPr/>
        </p:nvSpPr>
        <p:spPr>
          <a:xfrm>
            <a:off x="838200" y="3603625"/>
            <a:ext cx="10515600" cy="10854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Na początku mówiliśmy, że dla przebiegów sinusoidalnych </a:t>
            </a:r>
            <a:r>
              <a:rPr lang="pl-PL" dirty="0" err="1"/>
              <a:t>napięia</a:t>
            </a:r>
            <a:r>
              <a:rPr lang="pl-PL" dirty="0"/>
              <a:t> i prądu zachodzi zależność: </a:t>
            </a:r>
          </a:p>
        </p:txBody>
      </p:sp>
      <p:pic>
        <p:nvPicPr>
          <p:cNvPr id="11" name="Obraz 10">
            <a:extLst>
              <a:ext uri="{FF2B5EF4-FFF2-40B4-BE49-F238E27FC236}">
                <a16:creationId xmlns:a16="http://schemas.microsoft.com/office/drawing/2014/main" id="{F42F9132-9472-28CB-725D-8DBD4B80EB0F}"/>
              </a:ext>
            </a:extLst>
          </p:cNvPr>
          <p:cNvPicPr>
            <a:picLocks noChangeAspect="1"/>
          </p:cNvPicPr>
          <p:nvPr/>
        </p:nvPicPr>
        <p:blipFill>
          <a:blip r:embed="rId3"/>
          <a:stretch>
            <a:fillRect/>
          </a:stretch>
        </p:blipFill>
        <p:spPr>
          <a:xfrm>
            <a:off x="2565054" y="4689061"/>
            <a:ext cx="5648325" cy="1524000"/>
          </a:xfrm>
          <a:prstGeom prst="rect">
            <a:avLst/>
          </a:prstGeom>
        </p:spPr>
      </p:pic>
    </p:spTree>
    <p:extLst>
      <p:ext uri="{BB962C8B-B14F-4D97-AF65-F5344CB8AC3E}">
        <p14:creationId xmlns:p14="http://schemas.microsoft.com/office/powerpoint/2010/main" val="326549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B9E502-B421-EF31-306C-273EB60B9169}"/>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358FE478-D817-14B3-51BC-D391E2314C47}"/>
              </a:ext>
            </a:extLst>
          </p:cNvPr>
          <p:cNvSpPr>
            <a:spLocks noGrp="1"/>
          </p:cNvSpPr>
          <p:nvPr>
            <p:ph idx="1"/>
          </p:nvPr>
        </p:nvSpPr>
        <p:spPr>
          <a:xfrm>
            <a:off x="838200" y="1825625"/>
            <a:ext cx="10515600" cy="802723"/>
          </a:xfrm>
        </p:spPr>
        <p:txBody>
          <a:bodyPr>
            <a:normAutofit fontScale="92500" lnSpcReduction="10000"/>
          </a:bodyPr>
          <a:lstStyle/>
          <a:p>
            <a:r>
              <a:rPr lang="pl-PL" dirty="0"/>
              <a:t>Do pomiaru prądu stosujemy amperomierz. Podłączony jest on szeregowo z mierzoną wartością prądu w danej gałęzi obwodu.</a:t>
            </a:r>
          </a:p>
          <a:p>
            <a:pPr marL="3657600" lvl="8" indent="0">
              <a:buNone/>
            </a:pPr>
            <a:endParaRPr lang="pl-PL" dirty="0"/>
          </a:p>
        </p:txBody>
      </p:sp>
      <p:pic>
        <p:nvPicPr>
          <p:cNvPr id="5" name="Obraz 4">
            <a:extLst>
              <a:ext uri="{FF2B5EF4-FFF2-40B4-BE49-F238E27FC236}">
                <a16:creationId xmlns:a16="http://schemas.microsoft.com/office/drawing/2014/main" id="{DD8227F2-E0A8-2A18-0400-C5F80A9BE868}"/>
              </a:ext>
            </a:extLst>
          </p:cNvPr>
          <p:cNvPicPr>
            <a:picLocks noChangeAspect="1"/>
          </p:cNvPicPr>
          <p:nvPr/>
        </p:nvPicPr>
        <p:blipFill>
          <a:blip r:embed="rId2"/>
          <a:stretch>
            <a:fillRect/>
          </a:stretch>
        </p:blipFill>
        <p:spPr>
          <a:xfrm>
            <a:off x="838200" y="2930738"/>
            <a:ext cx="3094966" cy="3105694"/>
          </a:xfrm>
          <a:prstGeom prst="rect">
            <a:avLst/>
          </a:prstGeom>
        </p:spPr>
      </p:pic>
      <p:sp>
        <p:nvSpPr>
          <p:cNvPr id="6" name="pole tekstowe 5">
            <a:extLst>
              <a:ext uri="{FF2B5EF4-FFF2-40B4-BE49-F238E27FC236}">
                <a16:creationId xmlns:a16="http://schemas.microsoft.com/office/drawing/2014/main" id="{73F79488-CBCD-6597-C465-AFDD3DE27702}"/>
              </a:ext>
            </a:extLst>
          </p:cNvPr>
          <p:cNvSpPr txBox="1"/>
          <p:nvPr/>
        </p:nvSpPr>
        <p:spPr>
          <a:xfrm>
            <a:off x="4531972" y="2683922"/>
            <a:ext cx="4077524" cy="1477328"/>
          </a:xfrm>
          <a:prstGeom prst="rect">
            <a:avLst/>
          </a:prstGeom>
          <a:noFill/>
        </p:spPr>
        <p:txBody>
          <a:bodyPr wrap="square" rtlCol="0">
            <a:spAutoFit/>
          </a:bodyPr>
          <a:lstStyle/>
          <a:p>
            <a:pPr algn="just"/>
            <a:r>
              <a:rPr lang="pl-PL" dirty="0"/>
              <a:t>Poniższy schemat zawiera: źródło napięcia E1 wraz z rezystancją wewnętrzną </a:t>
            </a:r>
            <a:r>
              <a:rPr lang="pl-PL" dirty="0" err="1"/>
              <a:t>Rw</a:t>
            </a:r>
            <a:r>
              <a:rPr lang="pl-PL" dirty="0"/>
              <a:t>, odbiornik reprezentowany przez rezystancję R oraz amperomierz oznaczony jako A.</a:t>
            </a:r>
          </a:p>
        </p:txBody>
      </p:sp>
      <p:sp>
        <p:nvSpPr>
          <p:cNvPr id="7" name="pole tekstowe 6">
            <a:extLst>
              <a:ext uri="{FF2B5EF4-FFF2-40B4-BE49-F238E27FC236}">
                <a16:creationId xmlns:a16="http://schemas.microsoft.com/office/drawing/2014/main" id="{CD16E8E8-27C6-EDF1-A009-92184721637A}"/>
              </a:ext>
            </a:extLst>
          </p:cNvPr>
          <p:cNvSpPr txBox="1"/>
          <p:nvPr/>
        </p:nvSpPr>
        <p:spPr>
          <a:xfrm>
            <a:off x="436098" y="6222609"/>
            <a:ext cx="5659902" cy="646331"/>
          </a:xfrm>
          <a:prstGeom prst="rect">
            <a:avLst/>
          </a:prstGeom>
          <a:noFill/>
        </p:spPr>
        <p:txBody>
          <a:bodyPr wrap="square" rtlCol="0">
            <a:spAutoFit/>
          </a:bodyPr>
          <a:lstStyle/>
          <a:p>
            <a:r>
              <a:rPr lang="pl-PL" dirty="0"/>
              <a:t>Źródło: </a:t>
            </a:r>
            <a:r>
              <a:rPr lang="pl-PL" dirty="0">
                <a:hlinkClick r:id="rId3"/>
              </a:rPr>
              <a:t>https://www.medianauka.pl/amperomierz</a:t>
            </a:r>
            <a:endParaRPr lang="pl-PL" dirty="0"/>
          </a:p>
          <a:p>
            <a:r>
              <a:rPr lang="pl-PL" dirty="0"/>
              <a:t>oraz: https://e-mierniki.pl/</a:t>
            </a:r>
          </a:p>
        </p:txBody>
      </p:sp>
      <p:pic>
        <p:nvPicPr>
          <p:cNvPr id="2050" name="Picture 2" descr="amperomierz">
            <a:extLst>
              <a:ext uri="{FF2B5EF4-FFF2-40B4-BE49-F238E27FC236}">
                <a16:creationId xmlns:a16="http://schemas.microsoft.com/office/drawing/2014/main" id="{199AA4CA-F042-FE7D-6E3E-8D9CF5BC5B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0652" y="4161250"/>
            <a:ext cx="1875182" cy="1875182"/>
          </a:xfrm>
          <a:prstGeom prst="rect">
            <a:avLst/>
          </a:prstGeom>
          <a:noFill/>
          <a:extLst>
            <a:ext uri="{909E8E84-426E-40DD-AFC4-6F175D3DCCD1}">
              <a14:hiddenFill xmlns:a14="http://schemas.microsoft.com/office/drawing/2010/main">
                <a:solidFill>
                  <a:srgbClr val="FFFFFF"/>
                </a:solidFill>
              </a14:hiddenFill>
            </a:ext>
          </a:extLst>
        </p:spPr>
      </p:pic>
      <p:pic>
        <p:nvPicPr>
          <p:cNvPr id="9" name="Obraz 8">
            <a:extLst>
              <a:ext uri="{FF2B5EF4-FFF2-40B4-BE49-F238E27FC236}">
                <a16:creationId xmlns:a16="http://schemas.microsoft.com/office/drawing/2014/main" id="{9DDD3E19-8C11-49F6-7DEC-D24E20D41B60}"/>
              </a:ext>
            </a:extLst>
          </p:cNvPr>
          <p:cNvPicPr>
            <a:picLocks noChangeAspect="1"/>
          </p:cNvPicPr>
          <p:nvPr/>
        </p:nvPicPr>
        <p:blipFill>
          <a:blip r:embed="rId5"/>
          <a:stretch>
            <a:fillRect/>
          </a:stretch>
        </p:blipFill>
        <p:spPr>
          <a:xfrm>
            <a:off x="6868886" y="4365143"/>
            <a:ext cx="957901" cy="1623390"/>
          </a:xfrm>
          <a:prstGeom prst="rect">
            <a:avLst/>
          </a:prstGeom>
        </p:spPr>
      </p:pic>
    </p:spTree>
    <p:extLst>
      <p:ext uri="{BB962C8B-B14F-4D97-AF65-F5344CB8AC3E}">
        <p14:creationId xmlns:p14="http://schemas.microsoft.com/office/powerpoint/2010/main" val="19581565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315661-22F6-F2BF-423E-62D8CCA11F43}"/>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03790F34-B91E-B1B0-BC78-CC90CE180965}"/>
              </a:ext>
            </a:extLst>
          </p:cNvPr>
          <p:cNvSpPr>
            <a:spLocks noGrp="1"/>
          </p:cNvSpPr>
          <p:nvPr>
            <p:ph idx="1"/>
          </p:nvPr>
        </p:nvSpPr>
        <p:spPr>
          <a:xfrm>
            <a:off x="838200" y="1825625"/>
            <a:ext cx="10515600" cy="917575"/>
          </a:xfrm>
        </p:spPr>
        <p:txBody>
          <a:bodyPr/>
          <a:lstStyle/>
          <a:p>
            <a:r>
              <a:rPr lang="pl-PL" dirty="0"/>
              <a:t>Możemy zatem skorzystać z przekształceń Laplace’a oraz wcześniej przedstawionego Fouriera i zapisać:</a:t>
            </a:r>
          </a:p>
        </p:txBody>
      </p:sp>
      <p:pic>
        <p:nvPicPr>
          <p:cNvPr id="5" name="Obraz 4">
            <a:extLst>
              <a:ext uri="{FF2B5EF4-FFF2-40B4-BE49-F238E27FC236}">
                <a16:creationId xmlns:a16="http://schemas.microsoft.com/office/drawing/2014/main" id="{A68A35FD-820B-8E3B-E475-CFA98479DDE2}"/>
              </a:ext>
            </a:extLst>
          </p:cNvPr>
          <p:cNvPicPr>
            <a:picLocks noChangeAspect="1"/>
          </p:cNvPicPr>
          <p:nvPr/>
        </p:nvPicPr>
        <p:blipFill>
          <a:blip r:embed="rId2"/>
          <a:stretch>
            <a:fillRect/>
          </a:stretch>
        </p:blipFill>
        <p:spPr>
          <a:xfrm>
            <a:off x="1594126" y="2800590"/>
            <a:ext cx="8437770" cy="3661294"/>
          </a:xfrm>
          <a:prstGeom prst="rect">
            <a:avLst/>
          </a:prstGeom>
        </p:spPr>
      </p:pic>
    </p:spTree>
    <p:extLst>
      <p:ext uri="{BB962C8B-B14F-4D97-AF65-F5344CB8AC3E}">
        <p14:creationId xmlns:p14="http://schemas.microsoft.com/office/powerpoint/2010/main" val="10385680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D87FCA-3E2D-8A7C-961E-A4C47D4F236E}"/>
              </a:ext>
            </a:extLst>
          </p:cNvPr>
          <p:cNvSpPr>
            <a:spLocks noGrp="1"/>
          </p:cNvSpPr>
          <p:nvPr>
            <p:ph type="title"/>
          </p:nvPr>
        </p:nvSpPr>
        <p:spPr/>
        <p:txBody>
          <a:bodyPr/>
          <a:lstStyle/>
          <a:p>
            <a:r>
              <a:rPr lang="pl-PL" b="1" dirty="0"/>
              <a:t>Obwody RLC</a:t>
            </a:r>
            <a:endParaRPr lang="pl-PL" dirty="0"/>
          </a:p>
        </p:txBody>
      </p:sp>
      <p:sp>
        <p:nvSpPr>
          <p:cNvPr id="3" name="Symbol zastępczy zawartości 2">
            <a:extLst>
              <a:ext uri="{FF2B5EF4-FFF2-40B4-BE49-F238E27FC236}">
                <a16:creationId xmlns:a16="http://schemas.microsoft.com/office/drawing/2014/main" id="{EB21BFBD-64C3-198F-FFFB-A04F18022A9F}"/>
              </a:ext>
            </a:extLst>
          </p:cNvPr>
          <p:cNvSpPr>
            <a:spLocks noGrp="1"/>
          </p:cNvSpPr>
          <p:nvPr>
            <p:ph idx="1"/>
          </p:nvPr>
        </p:nvSpPr>
        <p:spPr>
          <a:xfrm>
            <a:off x="838200" y="1825625"/>
            <a:ext cx="10515600" cy="983836"/>
          </a:xfrm>
        </p:spPr>
        <p:txBody>
          <a:bodyPr/>
          <a:lstStyle/>
          <a:p>
            <a:r>
              <a:rPr lang="pl-PL" dirty="0"/>
              <a:t>Wróćmy do zapisu transmitancji naszego układu RC w postaci operatorowej:</a:t>
            </a:r>
          </a:p>
        </p:txBody>
      </p:sp>
      <p:pic>
        <p:nvPicPr>
          <p:cNvPr id="5" name="Obraz 4">
            <a:extLst>
              <a:ext uri="{FF2B5EF4-FFF2-40B4-BE49-F238E27FC236}">
                <a16:creationId xmlns:a16="http://schemas.microsoft.com/office/drawing/2014/main" id="{068EB385-1599-0A87-F1C4-817F6A148639}"/>
              </a:ext>
            </a:extLst>
          </p:cNvPr>
          <p:cNvPicPr>
            <a:picLocks noChangeAspect="1"/>
          </p:cNvPicPr>
          <p:nvPr/>
        </p:nvPicPr>
        <p:blipFill>
          <a:blip r:embed="rId2"/>
          <a:stretch>
            <a:fillRect/>
          </a:stretch>
        </p:blipFill>
        <p:spPr>
          <a:xfrm>
            <a:off x="1005301" y="3546268"/>
            <a:ext cx="3343275" cy="2371725"/>
          </a:xfrm>
          <a:prstGeom prst="rect">
            <a:avLst/>
          </a:prstGeom>
        </p:spPr>
      </p:pic>
      <p:pic>
        <p:nvPicPr>
          <p:cNvPr id="7" name="Obraz 6">
            <a:extLst>
              <a:ext uri="{FF2B5EF4-FFF2-40B4-BE49-F238E27FC236}">
                <a16:creationId xmlns:a16="http://schemas.microsoft.com/office/drawing/2014/main" id="{7542321E-BA95-6282-A35A-305E160A87AB}"/>
              </a:ext>
            </a:extLst>
          </p:cNvPr>
          <p:cNvPicPr>
            <a:picLocks noChangeAspect="1"/>
          </p:cNvPicPr>
          <p:nvPr/>
        </p:nvPicPr>
        <p:blipFill>
          <a:blip r:embed="rId3"/>
          <a:stretch>
            <a:fillRect/>
          </a:stretch>
        </p:blipFill>
        <p:spPr>
          <a:xfrm>
            <a:off x="5996263" y="3546268"/>
            <a:ext cx="4581525" cy="1876425"/>
          </a:xfrm>
          <a:prstGeom prst="rect">
            <a:avLst/>
          </a:prstGeom>
        </p:spPr>
      </p:pic>
    </p:spTree>
    <p:extLst>
      <p:ext uri="{BB962C8B-B14F-4D97-AF65-F5344CB8AC3E}">
        <p14:creationId xmlns:p14="http://schemas.microsoft.com/office/powerpoint/2010/main" val="335158230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14F36E-5F14-6796-980A-7BC2CAEAF610}"/>
              </a:ext>
            </a:extLst>
          </p:cNvPr>
          <p:cNvSpPr>
            <a:spLocks noGrp="1"/>
          </p:cNvSpPr>
          <p:nvPr>
            <p:ph type="title"/>
          </p:nvPr>
        </p:nvSpPr>
        <p:spPr>
          <a:xfrm>
            <a:off x="838200" y="365125"/>
            <a:ext cx="11062252" cy="1325563"/>
          </a:xfrm>
        </p:spPr>
        <p:txBody>
          <a:bodyPr>
            <a:normAutofit fontScale="90000"/>
          </a:bodyPr>
          <a:lstStyle/>
          <a:p>
            <a:r>
              <a:rPr lang="pl-PL" b="1" dirty="0"/>
              <a:t>Obwody RLC - p</a:t>
            </a:r>
            <a:r>
              <a:rPr lang="pl-PL" sz="4400" b="1" i="0" u="none" strike="noStrike" baseline="0" dirty="0"/>
              <a:t>obudzenie filtru dolnoprzepustowego RC uskokiem jednostkowym</a:t>
            </a:r>
            <a:br>
              <a:rPr lang="pl-PL" dirty="0"/>
            </a:br>
            <a:endParaRPr lang="pl-PL" dirty="0"/>
          </a:p>
        </p:txBody>
      </p:sp>
      <p:sp>
        <p:nvSpPr>
          <p:cNvPr id="3" name="Symbol zastępczy zawartości 2">
            <a:extLst>
              <a:ext uri="{FF2B5EF4-FFF2-40B4-BE49-F238E27FC236}">
                <a16:creationId xmlns:a16="http://schemas.microsoft.com/office/drawing/2014/main" id="{2B28B667-844C-03FE-A23B-7CB35F9A6AD0}"/>
              </a:ext>
            </a:extLst>
          </p:cNvPr>
          <p:cNvSpPr>
            <a:spLocks noGrp="1"/>
          </p:cNvSpPr>
          <p:nvPr>
            <p:ph idx="1"/>
          </p:nvPr>
        </p:nvSpPr>
        <p:spPr/>
        <p:txBody>
          <a:bodyPr/>
          <a:lstStyle/>
          <a:p>
            <a:r>
              <a:rPr lang="pl-PL" dirty="0"/>
              <a:t>Wyobraźmy sobie, że na układ RC podamy zasilanie. Przed załączeniem napięcie wejściowe było zerowe. W momencie załączenia zasilania ustalają się dynamicznie (czyli zmiennie w czasie) parametry obwodu. Mówimy więc o skoku jednostkowym, czyli uruchomieniu zasilania opisując je matematycznie:</a:t>
            </a:r>
          </a:p>
        </p:txBody>
      </p:sp>
      <p:pic>
        <p:nvPicPr>
          <p:cNvPr id="5" name="Obraz 4">
            <a:extLst>
              <a:ext uri="{FF2B5EF4-FFF2-40B4-BE49-F238E27FC236}">
                <a16:creationId xmlns:a16="http://schemas.microsoft.com/office/drawing/2014/main" id="{44BC8C42-F2D2-1AFF-E006-A8D49F018FE0}"/>
              </a:ext>
            </a:extLst>
          </p:cNvPr>
          <p:cNvPicPr>
            <a:picLocks noChangeAspect="1"/>
          </p:cNvPicPr>
          <p:nvPr/>
        </p:nvPicPr>
        <p:blipFill>
          <a:blip r:embed="rId2"/>
          <a:stretch>
            <a:fillRect/>
          </a:stretch>
        </p:blipFill>
        <p:spPr>
          <a:xfrm>
            <a:off x="4560196" y="4220748"/>
            <a:ext cx="2886075" cy="1190625"/>
          </a:xfrm>
          <a:prstGeom prst="rect">
            <a:avLst/>
          </a:prstGeom>
        </p:spPr>
      </p:pic>
    </p:spTree>
    <p:extLst>
      <p:ext uri="{BB962C8B-B14F-4D97-AF65-F5344CB8AC3E}">
        <p14:creationId xmlns:p14="http://schemas.microsoft.com/office/powerpoint/2010/main" val="9733997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FE1CA0-EE2D-FB2F-1775-42EDD514428B}"/>
              </a:ext>
            </a:extLst>
          </p:cNvPr>
          <p:cNvSpPr>
            <a:spLocks noGrp="1"/>
          </p:cNvSpPr>
          <p:nvPr>
            <p:ph type="title"/>
          </p:nvPr>
        </p:nvSpPr>
        <p:spPr>
          <a:xfrm>
            <a:off x="838200" y="365125"/>
            <a:ext cx="11353800" cy="1325563"/>
          </a:xfrm>
        </p:spPr>
        <p:txBody>
          <a:bodyPr>
            <a:normAutofit fontScale="90000"/>
          </a:bodyPr>
          <a:lstStyle/>
          <a:p>
            <a:r>
              <a:rPr lang="pl-PL" b="1" dirty="0"/>
              <a:t>Obwody RLC - p</a:t>
            </a:r>
            <a:r>
              <a:rPr lang="pl-PL" sz="4400" b="1" i="0" u="none" strike="noStrike" baseline="0" dirty="0"/>
              <a:t>obudzenie filtru dolnoprzepustowego RC uskokiem jednostkowym</a:t>
            </a:r>
            <a:endParaRPr lang="pl-PL" dirty="0"/>
          </a:p>
        </p:txBody>
      </p:sp>
      <p:sp>
        <p:nvSpPr>
          <p:cNvPr id="3" name="Symbol zastępczy zawartości 2">
            <a:extLst>
              <a:ext uri="{FF2B5EF4-FFF2-40B4-BE49-F238E27FC236}">
                <a16:creationId xmlns:a16="http://schemas.microsoft.com/office/drawing/2014/main" id="{A7AD223D-4E7A-C903-949F-C23BC184F211}"/>
              </a:ext>
            </a:extLst>
          </p:cNvPr>
          <p:cNvSpPr>
            <a:spLocks noGrp="1"/>
          </p:cNvSpPr>
          <p:nvPr>
            <p:ph idx="1"/>
          </p:nvPr>
        </p:nvSpPr>
        <p:spPr>
          <a:xfrm>
            <a:off x="990600" y="2694982"/>
            <a:ext cx="10515600" cy="4351338"/>
          </a:xfrm>
        </p:spPr>
        <p:txBody>
          <a:bodyPr/>
          <a:lstStyle/>
          <a:p>
            <a:r>
              <a:rPr lang="pl-PL" sz="1800" dirty="0">
                <a:latin typeface="+mj-lt"/>
              </a:rPr>
              <a:t>Wielkość RC nazywamy stałą czasową układu.</a:t>
            </a:r>
          </a:p>
          <a:p>
            <a:r>
              <a:rPr lang="pl-PL" sz="1800" dirty="0">
                <a:latin typeface="+mj-lt"/>
              </a:rPr>
              <a:t>Odpowiedź układu można przedstawić w postaci funkcji: </a:t>
            </a:r>
          </a:p>
          <a:p>
            <a:endParaRPr lang="pl-PL" sz="1800" dirty="0">
              <a:latin typeface="+mj-lt"/>
            </a:endParaRPr>
          </a:p>
          <a:p>
            <a:endParaRPr lang="pl-PL" sz="1800" dirty="0">
              <a:latin typeface="+mj-lt"/>
            </a:endParaRPr>
          </a:p>
          <a:p>
            <a:endParaRPr lang="pl-PL" sz="1800" dirty="0">
              <a:latin typeface="+mj-lt"/>
            </a:endParaRPr>
          </a:p>
          <a:p>
            <a:pPr algn="l"/>
            <a:r>
              <a:rPr lang="pl-PL" sz="1800" b="0" i="0" u="none" strike="noStrike" baseline="0" dirty="0">
                <a:latin typeface="TimesNewRoman"/>
              </a:rPr>
              <a:t>Charakterystyk</a:t>
            </a:r>
            <a:r>
              <a:rPr lang="pl-PL" sz="1800" b="0" i="0" u="none" strike="noStrike" baseline="0" dirty="0">
                <a:latin typeface="TimesNewRoman+1"/>
              </a:rPr>
              <a:t>ę </a:t>
            </a:r>
            <a:r>
              <a:rPr lang="pl-PL" sz="1800" b="0" i="0" u="none" strike="noStrike" baseline="0" dirty="0">
                <a:latin typeface="TimesNewRoman"/>
              </a:rPr>
              <a:t>cz</a:t>
            </a:r>
            <a:r>
              <a:rPr lang="pl-PL" sz="1800" b="0" i="0" u="none" strike="noStrike" baseline="0" dirty="0">
                <a:latin typeface="TimesNewRoman+1"/>
              </a:rPr>
              <a:t>ę</a:t>
            </a:r>
            <a:r>
              <a:rPr lang="pl-PL" sz="1800" b="0" i="0" u="none" strike="noStrike" baseline="0" dirty="0">
                <a:latin typeface="TimesNewRoman"/>
              </a:rPr>
              <a:t>stotliwo</a:t>
            </a:r>
            <a:r>
              <a:rPr lang="pl-PL" sz="1800" b="0" i="0" u="none" strike="noStrike" baseline="0" dirty="0">
                <a:latin typeface="TimesNewRoman+1"/>
              </a:rPr>
              <a:t>ś</a:t>
            </a:r>
            <a:r>
              <a:rPr lang="pl-PL" sz="1800" b="0" i="0" u="none" strike="noStrike" baseline="0" dirty="0">
                <a:latin typeface="TimesNewRoman"/>
              </a:rPr>
              <a:t>ciow</a:t>
            </a:r>
            <a:r>
              <a:rPr lang="pl-PL" sz="1800" b="0" i="0" u="none" strike="noStrike" baseline="0" dirty="0">
                <a:latin typeface="TimesNewRoman+1"/>
              </a:rPr>
              <a:t>ą </a:t>
            </a:r>
            <a:r>
              <a:rPr lang="pl-PL" sz="1800" b="0" i="0" u="none" strike="noStrike" baseline="0" dirty="0">
                <a:latin typeface="TimesNewRoman"/>
              </a:rPr>
              <a:t>uk</a:t>
            </a:r>
            <a:r>
              <a:rPr lang="pl-PL" sz="1800" b="0" i="0" u="none" strike="noStrike" baseline="0" dirty="0">
                <a:latin typeface="TimesNewRoman+1"/>
              </a:rPr>
              <a:t>ł</a:t>
            </a:r>
            <a:r>
              <a:rPr lang="pl-PL" sz="1800" b="0" i="0" u="none" strike="noStrike" baseline="0" dirty="0">
                <a:latin typeface="TimesNewRoman"/>
              </a:rPr>
              <a:t>adu przedstawia si</a:t>
            </a:r>
            <a:r>
              <a:rPr lang="pl-PL" sz="1800" b="0" i="0" u="none" strike="noStrike" baseline="0" dirty="0">
                <a:latin typeface="TimesNewRoman+1"/>
              </a:rPr>
              <a:t>ę </a:t>
            </a:r>
            <a:r>
              <a:rPr lang="pl-PL" sz="1800" b="0" i="0" u="none" strike="noStrike" baseline="0" dirty="0">
                <a:latin typeface="TimesNewRoman"/>
              </a:rPr>
              <a:t>jako funkcj</a:t>
            </a:r>
            <a:r>
              <a:rPr lang="pl-PL" sz="1800" b="0" i="0" u="none" strike="noStrike" baseline="0" dirty="0">
                <a:latin typeface="TimesNewRoman+1"/>
              </a:rPr>
              <a:t>ę </a:t>
            </a:r>
            <a:r>
              <a:rPr lang="pl-PL" sz="1800" b="0" i="0" u="none" strike="noStrike" baseline="0" dirty="0">
                <a:latin typeface="TimesNewRoman"/>
              </a:rPr>
              <a:t>modu</a:t>
            </a:r>
            <a:r>
              <a:rPr lang="pl-PL" sz="1800" b="0" i="0" u="none" strike="noStrike" baseline="0" dirty="0">
                <a:latin typeface="TimesNewRoman+1"/>
              </a:rPr>
              <a:t>ł</a:t>
            </a:r>
            <a:r>
              <a:rPr lang="pl-PL" sz="1800" b="0" i="0" u="none" strike="noStrike" baseline="0" dirty="0">
                <a:latin typeface="TimesNewRoman"/>
              </a:rPr>
              <a:t>u wzmocnienia w </a:t>
            </a:r>
            <a:r>
              <a:rPr lang="pl-PL" sz="1800" b="0" i="0" u="none" strike="noStrike" baseline="0" dirty="0" err="1">
                <a:latin typeface="TimesNewRoman"/>
              </a:rPr>
              <a:t>dB</a:t>
            </a:r>
            <a:r>
              <a:rPr lang="pl-PL" sz="1800" b="0" i="0" u="none" strike="noStrike" baseline="0" dirty="0">
                <a:latin typeface="TimesNewRoman"/>
              </a:rPr>
              <a:t> w skali logarytmicznej: </a:t>
            </a:r>
            <a:r>
              <a:rPr lang="pl-PL" sz="1800" b="0" i="0" u="none" strike="noStrike" baseline="0" dirty="0" err="1">
                <a:latin typeface="TimesNewRoman"/>
              </a:rPr>
              <a:t>KdB</a:t>
            </a:r>
            <a:r>
              <a:rPr lang="pl-PL" sz="1800" b="0" i="0" u="none" strike="noStrike" baseline="0" dirty="0">
                <a:latin typeface="TimesNewRoman"/>
              </a:rPr>
              <a:t>=f(log(</a:t>
            </a:r>
            <a:r>
              <a:rPr lang="pl-PL" sz="1800" b="0" i="0" u="none" strike="noStrike" baseline="0" dirty="0">
                <a:latin typeface="TimesNewRoman+1"/>
              </a:rPr>
              <a:t>ω</a:t>
            </a:r>
            <a:r>
              <a:rPr lang="pl-PL" sz="1800" b="0" i="0" u="none" strike="noStrike" baseline="0" dirty="0">
                <a:latin typeface="TimesNewRoman"/>
              </a:rPr>
              <a:t>)). Po dokonaniu uproszcze</a:t>
            </a:r>
            <a:r>
              <a:rPr lang="pl-PL" sz="1800" b="0" i="0" u="none" strike="noStrike" baseline="0" dirty="0">
                <a:latin typeface="TimesNewRoman+1"/>
              </a:rPr>
              <a:t>ń </a:t>
            </a:r>
            <a:r>
              <a:rPr lang="pl-PL" sz="1800" b="0" i="0" u="none" strike="noStrike" baseline="0" dirty="0">
                <a:latin typeface="TimesNewRoman"/>
              </a:rPr>
              <a:t>modu</a:t>
            </a:r>
            <a:r>
              <a:rPr lang="pl-PL" sz="1800" b="0" i="0" u="none" strike="noStrike" baseline="0" dirty="0">
                <a:latin typeface="TimesNewRoman+1"/>
              </a:rPr>
              <a:t>ł </a:t>
            </a:r>
            <a:r>
              <a:rPr lang="pl-PL" sz="1800" b="0" i="0" u="none" strike="noStrike" baseline="0" dirty="0">
                <a:latin typeface="TimesNewRoman"/>
              </a:rPr>
              <a:t>transmitancji filtru dolnoprzepustowego RC mo</a:t>
            </a:r>
            <a:r>
              <a:rPr lang="pl-PL" sz="1800" b="0" i="0" u="none" strike="noStrike" baseline="0" dirty="0">
                <a:latin typeface="TimesNewRoman+1"/>
              </a:rPr>
              <a:t>ż</a:t>
            </a:r>
            <a:r>
              <a:rPr lang="pl-PL" sz="1800" b="0" i="0" u="none" strike="noStrike" baseline="0" dirty="0">
                <a:latin typeface="TimesNewRoman"/>
              </a:rPr>
              <a:t>na zapisa</a:t>
            </a:r>
            <a:r>
              <a:rPr lang="pl-PL" sz="1800" b="0" i="0" u="none" strike="noStrike" baseline="0" dirty="0">
                <a:latin typeface="TimesNewRoman+1"/>
              </a:rPr>
              <a:t>ć</a:t>
            </a:r>
            <a:r>
              <a:rPr lang="pl-PL" sz="1800" b="0" i="0" u="none" strike="noStrike" baseline="0" dirty="0">
                <a:latin typeface="TimesNewRoman"/>
              </a:rPr>
              <a:t>:</a:t>
            </a:r>
            <a:endParaRPr lang="pl-PL" dirty="0">
              <a:latin typeface="+mj-lt"/>
            </a:endParaRPr>
          </a:p>
        </p:txBody>
      </p:sp>
      <p:pic>
        <p:nvPicPr>
          <p:cNvPr id="5" name="Obraz 4">
            <a:extLst>
              <a:ext uri="{FF2B5EF4-FFF2-40B4-BE49-F238E27FC236}">
                <a16:creationId xmlns:a16="http://schemas.microsoft.com/office/drawing/2014/main" id="{DF470FEC-15F7-3E1C-D388-182057A51B8F}"/>
              </a:ext>
            </a:extLst>
          </p:cNvPr>
          <p:cNvPicPr>
            <a:picLocks noChangeAspect="1"/>
          </p:cNvPicPr>
          <p:nvPr/>
        </p:nvPicPr>
        <p:blipFill>
          <a:blip r:embed="rId2"/>
          <a:stretch>
            <a:fillRect/>
          </a:stretch>
        </p:blipFill>
        <p:spPr>
          <a:xfrm>
            <a:off x="4540526" y="2003356"/>
            <a:ext cx="2067891" cy="691626"/>
          </a:xfrm>
          <a:prstGeom prst="rect">
            <a:avLst/>
          </a:prstGeom>
        </p:spPr>
      </p:pic>
      <p:sp>
        <p:nvSpPr>
          <p:cNvPr id="6" name="Symbol zastępczy zawartości 2">
            <a:extLst>
              <a:ext uri="{FF2B5EF4-FFF2-40B4-BE49-F238E27FC236}">
                <a16:creationId xmlns:a16="http://schemas.microsoft.com/office/drawing/2014/main" id="{08B09C52-685D-1165-4E3A-300123E60975}"/>
              </a:ext>
            </a:extLst>
          </p:cNvPr>
          <p:cNvSpPr txBox="1">
            <a:spLocks/>
          </p:cNvSpPr>
          <p:nvPr/>
        </p:nvSpPr>
        <p:spPr>
          <a:xfrm>
            <a:off x="990600" y="169068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800" dirty="0">
                <a:latin typeface="+mj-lt"/>
              </a:rPr>
              <a:t>Po wyliczeniu odwrotnej transformaty Laplace’a sygnału wyjściowego otrzymujemy:</a:t>
            </a:r>
            <a:endParaRPr lang="pl-PL" dirty="0">
              <a:latin typeface="+mj-lt"/>
            </a:endParaRPr>
          </a:p>
        </p:txBody>
      </p:sp>
      <p:pic>
        <p:nvPicPr>
          <p:cNvPr id="8" name="Obraz 7">
            <a:extLst>
              <a:ext uri="{FF2B5EF4-FFF2-40B4-BE49-F238E27FC236}">
                <a16:creationId xmlns:a16="http://schemas.microsoft.com/office/drawing/2014/main" id="{3DCA0507-CDEB-2380-73A6-E44470EE7B44}"/>
              </a:ext>
            </a:extLst>
          </p:cNvPr>
          <p:cNvPicPr>
            <a:picLocks noChangeAspect="1"/>
          </p:cNvPicPr>
          <p:nvPr/>
        </p:nvPicPr>
        <p:blipFill>
          <a:blip r:embed="rId3"/>
          <a:stretch>
            <a:fillRect/>
          </a:stretch>
        </p:blipFill>
        <p:spPr>
          <a:xfrm>
            <a:off x="7173083" y="2550704"/>
            <a:ext cx="2478917" cy="2005333"/>
          </a:xfrm>
          <a:prstGeom prst="rect">
            <a:avLst/>
          </a:prstGeom>
        </p:spPr>
      </p:pic>
      <p:pic>
        <p:nvPicPr>
          <p:cNvPr id="10" name="Obraz 9">
            <a:extLst>
              <a:ext uri="{FF2B5EF4-FFF2-40B4-BE49-F238E27FC236}">
                <a16:creationId xmlns:a16="http://schemas.microsoft.com/office/drawing/2014/main" id="{F8218CD3-C6BC-DE87-4BDB-2D82590B57E6}"/>
              </a:ext>
            </a:extLst>
          </p:cNvPr>
          <p:cNvPicPr>
            <a:picLocks noChangeAspect="1"/>
          </p:cNvPicPr>
          <p:nvPr/>
        </p:nvPicPr>
        <p:blipFill>
          <a:blip r:embed="rId4"/>
          <a:stretch>
            <a:fillRect/>
          </a:stretch>
        </p:blipFill>
        <p:spPr>
          <a:xfrm>
            <a:off x="4540525" y="5367130"/>
            <a:ext cx="2417367" cy="1177043"/>
          </a:xfrm>
          <a:prstGeom prst="rect">
            <a:avLst/>
          </a:prstGeom>
        </p:spPr>
      </p:pic>
    </p:spTree>
    <p:extLst>
      <p:ext uri="{BB962C8B-B14F-4D97-AF65-F5344CB8AC3E}">
        <p14:creationId xmlns:p14="http://schemas.microsoft.com/office/powerpoint/2010/main" val="15936288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848DDF-EC95-7409-6090-22DB4699D292}"/>
              </a:ext>
            </a:extLst>
          </p:cNvPr>
          <p:cNvSpPr>
            <a:spLocks noGrp="1"/>
          </p:cNvSpPr>
          <p:nvPr>
            <p:ph type="title"/>
          </p:nvPr>
        </p:nvSpPr>
        <p:spPr>
          <a:xfrm>
            <a:off x="838200" y="365125"/>
            <a:ext cx="10947400" cy="1325563"/>
          </a:xfrm>
        </p:spPr>
        <p:txBody>
          <a:bodyPr>
            <a:normAutofit fontScale="90000"/>
          </a:bodyPr>
          <a:lstStyle/>
          <a:p>
            <a:r>
              <a:rPr lang="pl-PL" b="1" dirty="0"/>
              <a:t>Obwody RLC - p</a:t>
            </a:r>
            <a:r>
              <a:rPr lang="pl-PL" sz="4400" b="1" i="0" u="none" strike="noStrike" baseline="0" dirty="0"/>
              <a:t>obudzenie filtru dolnoprzepustowego RC uskokiem jednostkowym</a:t>
            </a:r>
            <a:endParaRPr lang="pl-PL" dirty="0"/>
          </a:p>
        </p:txBody>
      </p:sp>
      <p:sp>
        <p:nvSpPr>
          <p:cNvPr id="3" name="Symbol zastępczy zawartości 2">
            <a:extLst>
              <a:ext uri="{FF2B5EF4-FFF2-40B4-BE49-F238E27FC236}">
                <a16:creationId xmlns:a16="http://schemas.microsoft.com/office/drawing/2014/main" id="{83994025-6320-141B-4F88-5F7B066F3980}"/>
              </a:ext>
            </a:extLst>
          </p:cNvPr>
          <p:cNvSpPr>
            <a:spLocks noGrp="1"/>
          </p:cNvSpPr>
          <p:nvPr>
            <p:ph idx="1"/>
          </p:nvPr>
        </p:nvSpPr>
        <p:spPr>
          <a:xfrm>
            <a:off x="838200" y="2748661"/>
            <a:ext cx="10515600" cy="4351338"/>
          </a:xfrm>
        </p:spPr>
        <p:txBody>
          <a:bodyPr/>
          <a:lstStyle/>
          <a:p>
            <a:pPr algn="l"/>
            <a:r>
              <a:rPr lang="pl-PL" sz="1800" dirty="0">
                <a:latin typeface="TimesNewRoman"/>
              </a:rPr>
              <a:t>F</a:t>
            </a:r>
            <a:r>
              <a:rPr lang="pl-PL" sz="1800" b="0" i="0" u="none" strike="noStrike" baseline="0" dirty="0">
                <a:latin typeface="TimesNewRoman"/>
              </a:rPr>
              <a:t>unkcj</a:t>
            </a:r>
            <a:r>
              <a:rPr lang="pl-PL" sz="1800" b="0" i="0" u="none" strike="noStrike" baseline="0" dirty="0">
                <a:latin typeface="TimesNewRoman+1"/>
              </a:rPr>
              <a:t>ę </a:t>
            </a:r>
            <a:r>
              <a:rPr lang="pl-PL" sz="1800" b="0" i="0" u="none" strike="noStrike" baseline="0" dirty="0">
                <a:latin typeface="TimesNewRoman"/>
              </a:rPr>
              <a:t>t</a:t>
            </a:r>
            <a:r>
              <a:rPr lang="pl-PL" sz="1800" b="0" i="0" u="none" strike="noStrike" baseline="0" dirty="0">
                <a:latin typeface="TimesNewRoman+1"/>
              </a:rPr>
              <a:t>ę </a:t>
            </a:r>
            <a:r>
              <a:rPr lang="pl-PL" sz="1800" b="0" i="0" u="none" strike="noStrike" baseline="0" dirty="0">
                <a:latin typeface="TimesNewRoman"/>
              </a:rPr>
              <a:t>mo</a:t>
            </a:r>
            <a:r>
              <a:rPr lang="pl-PL" sz="1800" b="0" i="0" u="none" strike="noStrike" baseline="0" dirty="0">
                <a:latin typeface="TimesNewRoman+1"/>
              </a:rPr>
              <a:t>ż</a:t>
            </a:r>
            <a:r>
              <a:rPr lang="pl-PL" sz="1800" b="0" i="0" u="none" strike="noStrike" baseline="0" dirty="0">
                <a:latin typeface="TimesNewRoman"/>
              </a:rPr>
              <a:t>na przedstawi</a:t>
            </a:r>
            <a:r>
              <a:rPr lang="pl-PL" sz="1800" b="0" i="0" u="none" strike="noStrike" baseline="0" dirty="0">
                <a:latin typeface="TimesNewRoman+1"/>
              </a:rPr>
              <a:t>ć </a:t>
            </a:r>
            <a:r>
              <a:rPr lang="pl-PL" sz="1800" b="0" i="0" u="none" strike="noStrike" baseline="0" dirty="0">
                <a:latin typeface="TimesNewRoman"/>
              </a:rPr>
              <a:t>za pomoc</a:t>
            </a:r>
            <a:r>
              <a:rPr lang="pl-PL" sz="1800" b="0" i="0" u="none" strike="noStrike" baseline="0" dirty="0">
                <a:latin typeface="TimesNewRoman+1"/>
              </a:rPr>
              <a:t>ą </a:t>
            </a:r>
            <a:r>
              <a:rPr lang="pl-PL" sz="1800" b="0" i="0" u="none" strike="noStrike" baseline="0" dirty="0">
                <a:latin typeface="TimesNewRoman"/>
              </a:rPr>
              <a:t>odcinków linii prostych. Dla </a:t>
            </a:r>
            <a:r>
              <a:rPr lang="pl-PL" sz="1800" b="0" i="0" u="none" strike="noStrike" baseline="0" dirty="0">
                <a:latin typeface="TimesNewRoman+1"/>
              </a:rPr>
              <a:t>ω</a:t>
            </a:r>
            <a:r>
              <a:rPr lang="pl-PL" sz="1800" b="0" i="0" u="none" strike="noStrike" baseline="0" dirty="0">
                <a:latin typeface="TimesNewRoman"/>
              </a:rPr>
              <a:t>&lt;</a:t>
            </a:r>
            <a:r>
              <a:rPr lang="pl-PL" sz="1800" b="0" i="0" u="none" strike="noStrike" baseline="0" dirty="0">
                <a:latin typeface="TimesNewRoman+1"/>
              </a:rPr>
              <a:t>ω</a:t>
            </a:r>
            <a:r>
              <a:rPr lang="pl-PL" sz="1800" b="0" i="0" u="none" strike="noStrike" baseline="0" dirty="0">
                <a:latin typeface="TimesNewRoman"/>
              </a:rPr>
              <a:t>0 wzmocnienie jest sta</a:t>
            </a:r>
            <a:r>
              <a:rPr lang="pl-PL" sz="1800" b="0" i="0" u="none" strike="noStrike" baseline="0" dirty="0">
                <a:latin typeface="TimesNewRoman+1"/>
              </a:rPr>
              <a:t>ł</a:t>
            </a:r>
            <a:r>
              <a:rPr lang="pl-PL" sz="1800" b="0" i="0" u="none" strike="noStrike" baseline="0" dirty="0">
                <a:latin typeface="TimesNewRoman"/>
              </a:rPr>
              <a:t>e i k</a:t>
            </a:r>
            <a:r>
              <a:rPr lang="pl-PL" sz="1800" b="0" i="0" u="none" strike="noStrike" baseline="0" dirty="0">
                <a:latin typeface="TimesNewRoman+1"/>
              </a:rPr>
              <a:t>ą</a:t>
            </a:r>
            <a:r>
              <a:rPr lang="pl-PL" sz="1800" b="0" i="0" u="none" strike="noStrike" baseline="0" dirty="0">
                <a:latin typeface="TimesNewRoman"/>
              </a:rPr>
              <a:t>t przesuni</a:t>
            </a:r>
            <a:r>
              <a:rPr lang="pl-PL" sz="1800" b="0" i="0" u="none" strike="noStrike" baseline="0" dirty="0">
                <a:latin typeface="TimesNewRoman+1"/>
              </a:rPr>
              <a:t>ę</a:t>
            </a:r>
            <a:r>
              <a:rPr lang="pl-PL" sz="1800" b="0" i="0" u="none" strike="noStrike" baseline="0" dirty="0">
                <a:latin typeface="TimesNewRoman"/>
              </a:rPr>
              <a:t>cie jest równy zero. Dla </a:t>
            </a:r>
            <a:r>
              <a:rPr lang="pl-PL" sz="1800" b="0" i="0" u="none" strike="noStrike" baseline="0" dirty="0">
                <a:latin typeface="TimesNewRoman+1"/>
              </a:rPr>
              <a:t>ω</a:t>
            </a:r>
            <a:r>
              <a:rPr lang="pl-PL" sz="1800" b="0" i="0" u="none" strike="noStrike" baseline="0" dirty="0">
                <a:latin typeface="TimesNewRoman"/>
              </a:rPr>
              <a:t>&gt;</a:t>
            </a:r>
            <a:r>
              <a:rPr lang="pl-PL" sz="1800" b="0" i="0" u="none" strike="noStrike" baseline="0" dirty="0">
                <a:latin typeface="TimesNewRoman+1"/>
              </a:rPr>
              <a:t>ω</a:t>
            </a:r>
            <a:r>
              <a:rPr lang="pl-PL" sz="1800" b="0" i="0" u="none" strike="noStrike" baseline="0" dirty="0">
                <a:latin typeface="TimesNewRoman"/>
              </a:rPr>
              <a:t>0 charakterystyka opada z szybko</a:t>
            </a:r>
            <a:r>
              <a:rPr lang="pl-PL" sz="1800" b="0" i="0" u="none" strike="noStrike" baseline="0" dirty="0">
                <a:latin typeface="TimesNewRoman+1"/>
              </a:rPr>
              <a:t>ś</a:t>
            </a:r>
            <a:r>
              <a:rPr lang="pl-PL" sz="1800" b="0" i="0" u="none" strike="noStrike" baseline="0" dirty="0">
                <a:latin typeface="TimesNewRoman"/>
              </a:rPr>
              <a:t>ci</a:t>
            </a:r>
            <a:r>
              <a:rPr lang="pl-PL" sz="1800" b="0" i="0" u="none" strike="noStrike" baseline="0" dirty="0">
                <a:latin typeface="TimesNewRoman+1"/>
              </a:rPr>
              <a:t>ą </a:t>
            </a:r>
            <a:r>
              <a:rPr lang="pl-PL" sz="1800" b="0" i="0" u="none" strike="noStrike" baseline="0" dirty="0">
                <a:latin typeface="TimesNewRoman"/>
              </a:rPr>
              <a:t>.20dB/dekad</a:t>
            </a:r>
            <a:r>
              <a:rPr lang="pl-PL" sz="1800" b="0" i="0" u="none" strike="noStrike" baseline="0" dirty="0">
                <a:latin typeface="TimesNewRoman+1"/>
              </a:rPr>
              <a:t>ę </a:t>
            </a:r>
            <a:r>
              <a:rPr lang="pl-PL" sz="1800" b="0" i="0" u="none" strike="noStrike" baseline="0" dirty="0">
                <a:latin typeface="TimesNewRoman"/>
              </a:rPr>
              <a:t>a k</a:t>
            </a:r>
            <a:r>
              <a:rPr lang="pl-PL" sz="1800" b="0" i="0" u="none" strike="noStrike" baseline="0" dirty="0">
                <a:latin typeface="TimesNewRoman+1"/>
              </a:rPr>
              <a:t>ą</a:t>
            </a:r>
            <a:r>
              <a:rPr lang="pl-PL" sz="1800" b="0" i="0" u="none" strike="noStrike" baseline="0" dirty="0">
                <a:latin typeface="TimesNewRoman"/>
              </a:rPr>
              <a:t>t przesuni</a:t>
            </a:r>
            <a:r>
              <a:rPr lang="pl-PL" sz="1800" b="0" i="0" u="none" strike="noStrike" baseline="0" dirty="0">
                <a:latin typeface="TimesNewRoman+1"/>
              </a:rPr>
              <a:t>ę</a:t>
            </a:r>
            <a:r>
              <a:rPr lang="pl-PL" sz="1800" b="0" i="0" u="none" strike="noStrike" baseline="0" dirty="0">
                <a:latin typeface="TimesNewRoman"/>
              </a:rPr>
              <a:t>cia fazowego d</a:t>
            </a:r>
            <a:r>
              <a:rPr lang="pl-PL" sz="1800" b="0" i="0" u="none" strike="noStrike" baseline="0" dirty="0">
                <a:latin typeface="TimesNewRoman+1"/>
              </a:rPr>
              <a:t>ąż</a:t>
            </a:r>
            <a:r>
              <a:rPr lang="pl-PL" sz="1800" b="0" i="0" u="none" strike="noStrike" baseline="0" dirty="0">
                <a:latin typeface="TimesNewRoman"/>
              </a:rPr>
              <a:t>y do .</a:t>
            </a:r>
            <a:r>
              <a:rPr lang="pl-PL" sz="1800" b="0" i="0" u="none" strike="noStrike" baseline="0" dirty="0">
                <a:latin typeface="TimesNewRoman+1"/>
              </a:rPr>
              <a:t>π</a:t>
            </a:r>
            <a:r>
              <a:rPr lang="pl-PL" sz="1800" b="0" i="0" u="none" strike="noStrike" baseline="0" dirty="0">
                <a:latin typeface="TimesNewRoman"/>
              </a:rPr>
              <a:t>/2.</a:t>
            </a:r>
            <a:endParaRPr lang="pl-PL" dirty="0"/>
          </a:p>
        </p:txBody>
      </p:sp>
      <p:pic>
        <p:nvPicPr>
          <p:cNvPr id="4" name="Obraz 3">
            <a:extLst>
              <a:ext uri="{FF2B5EF4-FFF2-40B4-BE49-F238E27FC236}">
                <a16:creationId xmlns:a16="http://schemas.microsoft.com/office/drawing/2014/main" id="{383D33AF-72FF-56EF-8FD0-990B51E48E87}"/>
              </a:ext>
            </a:extLst>
          </p:cNvPr>
          <p:cNvPicPr>
            <a:picLocks noChangeAspect="1"/>
          </p:cNvPicPr>
          <p:nvPr/>
        </p:nvPicPr>
        <p:blipFill>
          <a:blip r:embed="rId2"/>
          <a:stretch>
            <a:fillRect/>
          </a:stretch>
        </p:blipFill>
        <p:spPr>
          <a:xfrm>
            <a:off x="4487516" y="1571618"/>
            <a:ext cx="2417367" cy="1177043"/>
          </a:xfrm>
          <a:prstGeom prst="rect">
            <a:avLst/>
          </a:prstGeom>
        </p:spPr>
      </p:pic>
      <p:pic>
        <p:nvPicPr>
          <p:cNvPr id="6" name="Obraz 5">
            <a:extLst>
              <a:ext uri="{FF2B5EF4-FFF2-40B4-BE49-F238E27FC236}">
                <a16:creationId xmlns:a16="http://schemas.microsoft.com/office/drawing/2014/main" id="{53747212-2D46-53CB-F332-D7FD90806256}"/>
              </a:ext>
            </a:extLst>
          </p:cNvPr>
          <p:cNvPicPr>
            <a:picLocks noChangeAspect="1"/>
          </p:cNvPicPr>
          <p:nvPr/>
        </p:nvPicPr>
        <p:blipFill>
          <a:blip r:embed="rId3"/>
          <a:stretch>
            <a:fillRect/>
          </a:stretch>
        </p:blipFill>
        <p:spPr>
          <a:xfrm>
            <a:off x="4142270" y="3447713"/>
            <a:ext cx="4057650" cy="2600325"/>
          </a:xfrm>
          <a:prstGeom prst="rect">
            <a:avLst/>
          </a:prstGeom>
        </p:spPr>
      </p:pic>
    </p:spTree>
    <p:extLst>
      <p:ext uri="{BB962C8B-B14F-4D97-AF65-F5344CB8AC3E}">
        <p14:creationId xmlns:p14="http://schemas.microsoft.com/office/powerpoint/2010/main" val="24614117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8E30CD-2E36-C064-3904-9DAB64323816}"/>
              </a:ext>
            </a:extLst>
          </p:cNvPr>
          <p:cNvSpPr>
            <a:spLocks noGrp="1"/>
          </p:cNvSpPr>
          <p:nvPr>
            <p:ph type="title"/>
          </p:nvPr>
        </p:nvSpPr>
        <p:spPr>
          <a:xfrm>
            <a:off x="344557" y="365125"/>
            <a:ext cx="11661913" cy="1325563"/>
          </a:xfrm>
        </p:spPr>
        <p:txBody>
          <a:bodyPr>
            <a:normAutofit fontScale="90000"/>
          </a:bodyPr>
          <a:lstStyle/>
          <a:p>
            <a:r>
              <a:rPr lang="pl-PL" b="1" dirty="0"/>
              <a:t>Obwody RLC - p</a:t>
            </a:r>
            <a:r>
              <a:rPr lang="pl-PL" sz="4400" b="1" i="0" u="none" strike="noStrike" baseline="0" dirty="0"/>
              <a:t>obudzenie filtru dolnoprzepustowego RC dowolnym sygnałem okresowym</a:t>
            </a:r>
            <a:endParaRPr lang="pl-PL" dirty="0"/>
          </a:p>
        </p:txBody>
      </p:sp>
      <p:sp>
        <p:nvSpPr>
          <p:cNvPr id="3" name="Symbol zastępczy zawartości 2">
            <a:extLst>
              <a:ext uri="{FF2B5EF4-FFF2-40B4-BE49-F238E27FC236}">
                <a16:creationId xmlns:a16="http://schemas.microsoft.com/office/drawing/2014/main" id="{DCEA8641-B464-65EB-A3DD-C808B9447915}"/>
              </a:ext>
            </a:extLst>
          </p:cNvPr>
          <p:cNvSpPr>
            <a:spLocks noGrp="1"/>
          </p:cNvSpPr>
          <p:nvPr>
            <p:ph idx="1"/>
          </p:nvPr>
        </p:nvSpPr>
        <p:spPr>
          <a:xfrm>
            <a:off x="344557" y="1825625"/>
            <a:ext cx="11661913" cy="4351338"/>
          </a:xfrm>
        </p:spPr>
        <p:txBody>
          <a:bodyPr/>
          <a:lstStyle/>
          <a:p>
            <a:pPr algn="l"/>
            <a:r>
              <a:rPr lang="pl-PL" sz="1800" b="0" i="0" u="none" strike="noStrike" baseline="0" dirty="0">
                <a:latin typeface="TimesNewRoman"/>
              </a:rPr>
              <a:t>Stan ustalony na wyj</a:t>
            </a:r>
            <a:r>
              <a:rPr lang="pl-PL" sz="1800" b="0" i="0" u="none" strike="noStrike" baseline="0" dirty="0">
                <a:latin typeface="TimesNewRoman+1"/>
              </a:rPr>
              <a:t>ś</a:t>
            </a:r>
            <a:r>
              <a:rPr lang="pl-PL" sz="1800" b="0" i="0" u="none" strike="noStrike" baseline="0" dirty="0">
                <a:latin typeface="TimesNewRoman"/>
              </a:rPr>
              <a:t>ciu uk</a:t>
            </a:r>
            <a:r>
              <a:rPr lang="pl-PL" sz="1800" b="0" i="0" u="none" strike="noStrike" baseline="0" dirty="0">
                <a:latin typeface="TimesNewRoman+1"/>
              </a:rPr>
              <a:t>ł</a:t>
            </a:r>
            <a:r>
              <a:rPr lang="pl-PL" sz="1800" b="0" i="0" u="none" strike="noStrike" baseline="0" dirty="0">
                <a:latin typeface="TimesNewRoman"/>
              </a:rPr>
              <a:t>adu liniowego mo</a:t>
            </a:r>
            <a:r>
              <a:rPr lang="pl-PL" sz="1800" b="0" i="0" u="none" strike="noStrike" baseline="0" dirty="0">
                <a:latin typeface="TimesNewRoman+1"/>
              </a:rPr>
              <a:t>ż</a:t>
            </a:r>
            <a:r>
              <a:rPr lang="pl-PL" sz="1800" b="0" i="0" u="none" strike="noStrike" baseline="0" dirty="0">
                <a:latin typeface="TimesNewRoman"/>
              </a:rPr>
              <a:t>e by</a:t>
            </a:r>
            <a:r>
              <a:rPr lang="pl-PL" sz="1800" b="0" i="0" u="none" strike="noStrike" baseline="0" dirty="0">
                <a:latin typeface="TimesNewRoman+1"/>
              </a:rPr>
              <a:t>ć </a:t>
            </a:r>
            <a:r>
              <a:rPr lang="pl-PL" sz="1800" b="0" i="0" u="none" strike="noStrike" baseline="0" dirty="0">
                <a:latin typeface="TimesNewRoman"/>
              </a:rPr>
              <a:t>wyliczony jako suma odpowiedzi przy pobudzeniu kolejnymi harmonicznymi sygna</a:t>
            </a:r>
            <a:r>
              <a:rPr lang="pl-PL" sz="1800" b="0" i="0" u="none" strike="noStrike" baseline="0" dirty="0">
                <a:latin typeface="TimesNewRoman+1"/>
              </a:rPr>
              <a:t>ł</a:t>
            </a:r>
            <a:r>
              <a:rPr lang="pl-PL" sz="1800" b="0" i="0" u="none" strike="noStrike" baseline="0" dirty="0">
                <a:latin typeface="TimesNewRoman"/>
              </a:rPr>
              <a:t>u wej</a:t>
            </a:r>
            <a:r>
              <a:rPr lang="pl-PL" sz="1800" b="0" i="0" u="none" strike="noStrike" baseline="0" dirty="0">
                <a:latin typeface="TimesNewRoman+1"/>
              </a:rPr>
              <a:t>ś</a:t>
            </a:r>
            <a:r>
              <a:rPr lang="pl-PL" sz="1800" b="0" i="0" u="none" strike="noStrike" baseline="0" dirty="0">
                <a:latin typeface="TimesNewRoman"/>
              </a:rPr>
              <a:t>ciowego. W filtrze dolnoprzepustowym RC t</a:t>
            </a:r>
            <a:r>
              <a:rPr lang="pl-PL" sz="1800" b="0" i="0" u="none" strike="noStrike" baseline="0" dirty="0">
                <a:latin typeface="TimesNewRoman+1"/>
              </a:rPr>
              <a:t>ł</a:t>
            </a:r>
            <a:r>
              <a:rPr lang="pl-PL" sz="1800" b="0" i="0" u="none" strike="noStrike" baseline="0" dirty="0">
                <a:latin typeface="TimesNewRoman"/>
              </a:rPr>
              <a:t>umione s</a:t>
            </a:r>
            <a:r>
              <a:rPr lang="pl-PL" sz="1800" b="0" i="0" u="none" strike="noStrike" baseline="0" dirty="0">
                <a:latin typeface="TimesNewRoman+1"/>
              </a:rPr>
              <a:t>ą </a:t>
            </a:r>
            <a:r>
              <a:rPr lang="pl-PL" sz="1800" b="0" i="0" u="none" strike="noStrike" baseline="0" dirty="0">
                <a:latin typeface="TimesNewRoman"/>
              </a:rPr>
              <a:t>wy</a:t>
            </a:r>
            <a:r>
              <a:rPr lang="pl-PL" sz="1800" b="0" i="0" u="none" strike="noStrike" baseline="0" dirty="0">
                <a:latin typeface="TimesNewRoman+1"/>
              </a:rPr>
              <a:t>ż</a:t>
            </a:r>
            <a:r>
              <a:rPr lang="pl-PL" sz="1800" b="0" i="0" u="none" strike="noStrike" baseline="0" dirty="0">
                <a:latin typeface="TimesNewRoman"/>
              </a:rPr>
              <a:t>sze harmoniczne a posta</a:t>
            </a:r>
            <a:r>
              <a:rPr lang="pl-PL" sz="1800" b="0" i="0" u="none" strike="noStrike" baseline="0" dirty="0">
                <a:latin typeface="TimesNewRoman+1"/>
              </a:rPr>
              <a:t>ć </a:t>
            </a:r>
            <a:r>
              <a:rPr lang="pl-PL" sz="1800" b="0" i="0" u="none" strike="noStrike" baseline="0" dirty="0">
                <a:latin typeface="TimesNewRoman"/>
              </a:rPr>
              <a:t>sygna</a:t>
            </a:r>
            <a:r>
              <a:rPr lang="pl-PL" sz="1800" b="0" i="0" u="none" strike="noStrike" baseline="0" dirty="0">
                <a:latin typeface="TimesNewRoman+1"/>
              </a:rPr>
              <a:t>ł</a:t>
            </a:r>
            <a:r>
              <a:rPr lang="pl-PL" sz="1800" b="0" i="0" u="none" strike="noStrike" baseline="0" dirty="0">
                <a:latin typeface="TimesNewRoman"/>
              </a:rPr>
              <a:t>u wyj</a:t>
            </a:r>
            <a:r>
              <a:rPr lang="pl-PL" sz="1800" b="0" i="0" u="none" strike="noStrike" baseline="0" dirty="0">
                <a:latin typeface="TimesNewRoman+1"/>
              </a:rPr>
              <a:t>ś</a:t>
            </a:r>
            <a:r>
              <a:rPr lang="pl-PL" sz="1800" b="0" i="0" u="none" strike="noStrike" baseline="0" dirty="0">
                <a:latin typeface="TimesNewRoman"/>
              </a:rPr>
              <a:t>ciowego zale</a:t>
            </a:r>
            <a:r>
              <a:rPr lang="pl-PL" sz="1800" b="0" i="0" u="none" strike="noStrike" baseline="0" dirty="0">
                <a:latin typeface="TimesNewRoman+1"/>
              </a:rPr>
              <a:t>ż</a:t>
            </a:r>
            <a:r>
              <a:rPr lang="pl-PL" sz="1800" b="0" i="0" u="none" strike="noStrike" baseline="0" dirty="0">
                <a:latin typeface="TimesNewRoman"/>
              </a:rPr>
              <a:t>y zarówno od sygna</a:t>
            </a:r>
            <a:r>
              <a:rPr lang="pl-PL" sz="1800" b="0" i="0" u="none" strike="noStrike" baseline="0" dirty="0">
                <a:latin typeface="TimesNewRoman+1"/>
              </a:rPr>
              <a:t>ł</a:t>
            </a:r>
            <a:r>
              <a:rPr lang="pl-PL" sz="1800" b="0" i="0" u="none" strike="noStrike" baseline="0" dirty="0">
                <a:latin typeface="TimesNewRoman"/>
              </a:rPr>
              <a:t>u wej</a:t>
            </a:r>
            <a:r>
              <a:rPr lang="pl-PL" sz="1800" b="0" i="0" u="none" strike="noStrike" baseline="0" dirty="0">
                <a:latin typeface="TimesNewRoman+1"/>
              </a:rPr>
              <a:t>ś</a:t>
            </a:r>
            <a:r>
              <a:rPr lang="pl-PL" sz="1800" b="0" i="0" u="none" strike="noStrike" baseline="0" dirty="0">
                <a:latin typeface="TimesNewRoman"/>
              </a:rPr>
              <a:t>ciowego jak i od sta</a:t>
            </a:r>
            <a:r>
              <a:rPr lang="pl-PL" sz="1800" b="0" i="0" u="none" strike="noStrike" baseline="0" dirty="0">
                <a:latin typeface="TimesNewRoman+1"/>
              </a:rPr>
              <a:t>ł</a:t>
            </a:r>
            <a:r>
              <a:rPr lang="pl-PL" sz="1800" b="0" i="0" u="none" strike="noStrike" baseline="0" dirty="0">
                <a:latin typeface="TimesNewRoman"/>
              </a:rPr>
              <a:t>ej czasowej filtru. Dla przyk</a:t>
            </a:r>
            <a:r>
              <a:rPr lang="pl-PL" sz="1800" b="0" i="0" u="none" strike="noStrike" baseline="0" dirty="0">
                <a:latin typeface="TimesNewRoman+1"/>
              </a:rPr>
              <a:t>ł</a:t>
            </a:r>
            <a:r>
              <a:rPr lang="pl-PL" sz="1800" b="0" i="0" u="none" strike="noStrike" baseline="0" dirty="0">
                <a:latin typeface="TimesNewRoman"/>
              </a:rPr>
              <a:t>adu przy pobudzeniu filtru dolnoprzepustowego o sta</a:t>
            </a:r>
            <a:r>
              <a:rPr lang="pl-PL" sz="1800" b="0" i="0" u="none" strike="noStrike" baseline="0" dirty="0">
                <a:latin typeface="TimesNewRoman+1"/>
              </a:rPr>
              <a:t>ł</a:t>
            </a:r>
            <a:r>
              <a:rPr lang="pl-PL" sz="1800" b="0" i="0" u="none" strike="noStrike" baseline="0" dirty="0">
                <a:latin typeface="TimesNewRoman"/>
              </a:rPr>
              <a:t>ej czasowej </a:t>
            </a:r>
            <a:r>
              <a:rPr lang="pl-PL" sz="1800" b="0" i="0" u="none" strike="noStrike" baseline="0" dirty="0">
                <a:latin typeface="TimesNewRoman+1"/>
              </a:rPr>
              <a:t>τ </a:t>
            </a:r>
            <a:r>
              <a:rPr lang="pl-PL" sz="1800" b="0" i="0" u="none" strike="noStrike" baseline="0" dirty="0">
                <a:latin typeface="TimesNewRoman"/>
              </a:rPr>
              <a:t>przebiegiem prostok</a:t>
            </a:r>
            <a:r>
              <a:rPr lang="pl-PL" sz="1800" b="0" i="0" u="none" strike="noStrike" baseline="0" dirty="0">
                <a:latin typeface="TimesNewRoman+1"/>
              </a:rPr>
              <a:t>ą</a:t>
            </a:r>
            <a:r>
              <a:rPr lang="pl-PL" sz="1800" b="0" i="0" u="none" strike="noStrike" baseline="0" dirty="0">
                <a:latin typeface="TimesNewRoman"/>
              </a:rPr>
              <a:t>tnym o cz</a:t>
            </a:r>
            <a:r>
              <a:rPr lang="pl-PL" sz="1800" b="0" i="0" u="none" strike="noStrike" baseline="0" dirty="0">
                <a:latin typeface="TimesNewRoman+1"/>
              </a:rPr>
              <a:t>ę</a:t>
            </a:r>
            <a:r>
              <a:rPr lang="pl-PL" sz="1800" b="0" i="0" u="none" strike="noStrike" baseline="0" dirty="0">
                <a:latin typeface="TimesNewRoman"/>
              </a:rPr>
              <a:t>stotliwo</a:t>
            </a:r>
            <a:r>
              <a:rPr lang="pl-PL" sz="1800" b="0" i="0" u="none" strike="noStrike" baseline="0" dirty="0">
                <a:latin typeface="TimesNewRoman+1"/>
              </a:rPr>
              <a:t>ś</a:t>
            </a:r>
            <a:r>
              <a:rPr lang="pl-PL" sz="1800" b="0" i="0" u="none" strike="noStrike" baseline="0" dirty="0">
                <a:latin typeface="TimesNewRoman"/>
              </a:rPr>
              <a:t>ci </a:t>
            </a:r>
            <a:r>
              <a:rPr lang="pl-PL" sz="1800" b="0" i="0" u="none" strike="noStrike" baseline="0" dirty="0">
                <a:latin typeface="TimesNewRoman+1"/>
              </a:rPr>
              <a:t>ω</a:t>
            </a:r>
            <a:r>
              <a:rPr lang="pl-PL" sz="1800" b="0" i="0" u="none" strike="noStrike" baseline="0" dirty="0">
                <a:latin typeface="TimesNewRoman"/>
              </a:rPr>
              <a:t>&gt;1/ </a:t>
            </a:r>
            <a:r>
              <a:rPr lang="pl-PL" sz="1800" b="0" i="0" u="none" strike="noStrike" baseline="0" dirty="0">
                <a:latin typeface="TimesNewRoman+1"/>
              </a:rPr>
              <a:t>τ </a:t>
            </a:r>
            <a:r>
              <a:rPr lang="pl-PL" sz="1800" b="0" i="0" u="none" strike="noStrike" baseline="0" dirty="0">
                <a:latin typeface="TimesNewRoman"/>
              </a:rPr>
              <a:t>sygna</a:t>
            </a:r>
            <a:r>
              <a:rPr lang="pl-PL" sz="1800" b="0" i="0" u="none" strike="noStrike" baseline="0" dirty="0">
                <a:latin typeface="TimesNewRoman+1"/>
              </a:rPr>
              <a:t>ł </a:t>
            </a:r>
            <a:r>
              <a:rPr lang="pl-PL" sz="1800" b="0" i="0" u="none" strike="noStrike" baseline="0" dirty="0">
                <a:latin typeface="TimesNewRoman"/>
              </a:rPr>
              <a:t>wyj</a:t>
            </a:r>
            <a:r>
              <a:rPr lang="pl-PL" sz="1800" b="0" i="0" u="none" strike="noStrike" baseline="0" dirty="0">
                <a:latin typeface="TimesNewRoman+1"/>
              </a:rPr>
              <a:t>ś</a:t>
            </a:r>
            <a:r>
              <a:rPr lang="pl-PL" sz="1800" b="0" i="0" u="none" strike="noStrike" baseline="0" dirty="0">
                <a:latin typeface="TimesNewRoman"/>
              </a:rPr>
              <a:t>ciowy b</a:t>
            </a:r>
            <a:r>
              <a:rPr lang="pl-PL" sz="1800" b="0" i="0" u="none" strike="noStrike" baseline="0" dirty="0">
                <a:latin typeface="TimesNewRoman+1"/>
              </a:rPr>
              <a:t>ę</a:t>
            </a:r>
            <a:r>
              <a:rPr lang="pl-PL" sz="1800" b="0" i="0" u="none" strike="noStrike" baseline="0" dirty="0">
                <a:latin typeface="TimesNewRoman"/>
              </a:rPr>
              <a:t>dzie przypomina</a:t>
            </a:r>
            <a:r>
              <a:rPr lang="pl-PL" sz="1800" b="0" i="0" u="none" strike="noStrike" baseline="0" dirty="0">
                <a:latin typeface="TimesNewRoman+1"/>
              </a:rPr>
              <a:t>ł </a:t>
            </a:r>
            <a:r>
              <a:rPr lang="pl-PL" sz="1800" b="0" i="0" u="none" strike="noStrike" baseline="0" dirty="0">
                <a:latin typeface="TimesNewRoman"/>
              </a:rPr>
              <a:t>przebieg </a:t>
            </a:r>
            <a:r>
              <a:rPr lang="pl-PL" sz="1800" b="0" i="0" u="none" strike="noStrike" baseline="0" dirty="0" err="1">
                <a:latin typeface="TimesNewRoman"/>
              </a:rPr>
              <a:t>sinusiodalny</a:t>
            </a:r>
            <a:r>
              <a:rPr lang="pl-PL" sz="1800" b="0" i="0" u="none" strike="noStrike" baseline="0" dirty="0">
                <a:latin typeface="TimesNewRoman"/>
              </a:rPr>
              <a:t>.</a:t>
            </a:r>
          </a:p>
          <a:p>
            <a:pPr algn="l"/>
            <a:endParaRPr lang="pl-PL" sz="1800" dirty="0">
              <a:latin typeface="TimesNewRoman"/>
            </a:endParaRPr>
          </a:p>
          <a:p>
            <a:pPr algn="l"/>
            <a:endParaRPr lang="pl-PL" sz="1800" dirty="0">
              <a:latin typeface="TimesNewRoman"/>
            </a:endParaRPr>
          </a:p>
          <a:p>
            <a:pPr algn="l"/>
            <a:r>
              <a:rPr lang="pl-PL" sz="1800" dirty="0">
                <a:latin typeface="TimesNewRoman"/>
              </a:rPr>
              <a:t>Celem lepszego poznania zagadnienia polecam pozycję: </a:t>
            </a:r>
            <a:endParaRPr lang="pl-PL" dirty="0"/>
          </a:p>
        </p:txBody>
      </p:sp>
      <p:pic>
        <p:nvPicPr>
          <p:cNvPr id="5" name="Obraz 4">
            <a:extLst>
              <a:ext uri="{FF2B5EF4-FFF2-40B4-BE49-F238E27FC236}">
                <a16:creationId xmlns:a16="http://schemas.microsoft.com/office/drawing/2014/main" id="{D64FD77A-7C25-8648-6EBA-509F0C048B8A}"/>
              </a:ext>
            </a:extLst>
          </p:cNvPr>
          <p:cNvPicPr>
            <a:picLocks noChangeAspect="1"/>
          </p:cNvPicPr>
          <p:nvPr/>
        </p:nvPicPr>
        <p:blipFill>
          <a:blip r:embed="rId2"/>
          <a:stretch>
            <a:fillRect/>
          </a:stretch>
        </p:blipFill>
        <p:spPr>
          <a:xfrm>
            <a:off x="7115380" y="2919896"/>
            <a:ext cx="2857425" cy="3938104"/>
          </a:xfrm>
          <a:prstGeom prst="rect">
            <a:avLst/>
          </a:prstGeom>
        </p:spPr>
      </p:pic>
    </p:spTree>
    <p:extLst>
      <p:ext uri="{BB962C8B-B14F-4D97-AF65-F5344CB8AC3E}">
        <p14:creationId xmlns:p14="http://schemas.microsoft.com/office/powerpoint/2010/main" val="39152827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0F65C6-E8C8-DF80-B3FF-71DBFAEEA4A5}"/>
              </a:ext>
            </a:extLst>
          </p:cNvPr>
          <p:cNvSpPr>
            <a:spLocks noGrp="1"/>
          </p:cNvSpPr>
          <p:nvPr>
            <p:ph type="title"/>
          </p:nvPr>
        </p:nvSpPr>
        <p:spPr/>
        <p:txBody>
          <a:bodyPr/>
          <a:lstStyle/>
          <a:p>
            <a:r>
              <a:rPr lang="pl-PL" b="1" dirty="0"/>
              <a:t>Obwody RLC – układ rezonansowy</a:t>
            </a:r>
            <a:endParaRPr lang="pl-PL" dirty="0"/>
          </a:p>
        </p:txBody>
      </p:sp>
      <p:sp>
        <p:nvSpPr>
          <p:cNvPr id="3" name="Symbol zastępczy zawartości 2">
            <a:extLst>
              <a:ext uri="{FF2B5EF4-FFF2-40B4-BE49-F238E27FC236}">
                <a16:creationId xmlns:a16="http://schemas.microsoft.com/office/drawing/2014/main" id="{D8056105-D20C-99AD-0D0F-5F245A65C8FF}"/>
              </a:ext>
            </a:extLst>
          </p:cNvPr>
          <p:cNvSpPr>
            <a:spLocks noGrp="1"/>
          </p:cNvSpPr>
          <p:nvPr>
            <p:ph idx="1"/>
          </p:nvPr>
        </p:nvSpPr>
        <p:spPr/>
        <p:txBody>
          <a:bodyPr/>
          <a:lstStyle/>
          <a:p>
            <a:r>
              <a:rPr lang="pl-PL" dirty="0"/>
              <a:t>W układzie rezonansowym następuje wzajemna wymiana energii w polu elektrycznym kondensatora oraz elektromagnetycznym cewki przy jednoczesnym tłumieniu faz poprzez rozpraszające działanie rezystancji. </a:t>
            </a:r>
          </a:p>
          <a:p>
            <a:r>
              <a:rPr lang="pl-PL" dirty="0"/>
              <a:t>Układy rezonansowe stosowane są powszechnie m.in. w technologii radiowej oraz energoelektronice</a:t>
            </a:r>
          </a:p>
        </p:txBody>
      </p:sp>
    </p:spTree>
    <p:extLst>
      <p:ext uri="{BB962C8B-B14F-4D97-AF65-F5344CB8AC3E}">
        <p14:creationId xmlns:p14="http://schemas.microsoft.com/office/powerpoint/2010/main" val="23228059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863740-4862-6A55-DF89-DBBCA55FC10C}"/>
              </a:ext>
            </a:extLst>
          </p:cNvPr>
          <p:cNvSpPr>
            <a:spLocks noGrp="1"/>
          </p:cNvSpPr>
          <p:nvPr>
            <p:ph type="title"/>
          </p:nvPr>
        </p:nvSpPr>
        <p:spPr/>
        <p:txBody>
          <a:bodyPr/>
          <a:lstStyle/>
          <a:p>
            <a:r>
              <a:rPr lang="pl-PL" b="1" dirty="0"/>
              <a:t>Obwody RLC – układ rezonansowy</a:t>
            </a:r>
            <a:endParaRPr lang="pl-PL" dirty="0"/>
          </a:p>
        </p:txBody>
      </p:sp>
      <p:sp>
        <p:nvSpPr>
          <p:cNvPr id="3" name="Symbol zastępczy zawartości 2">
            <a:extLst>
              <a:ext uri="{FF2B5EF4-FFF2-40B4-BE49-F238E27FC236}">
                <a16:creationId xmlns:a16="http://schemas.microsoft.com/office/drawing/2014/main" id="{205384B7-687B-C365-ED92-43DEF4639F6F}"/>
              </a:ext>
            </a:extLst>
          </p:cNvPr>
          <p:cNvSpPr>
            <a:spLocks noGrp="1"/>
          </p:cNvSpPr>
          <p:nvPr>
            <p:ph idx="1"/>
          </p:nvPr>
        </p:nvSpPr>
        <p:spPr/>
        <p:txBody>
          <a:bodyPr/>
          <a:lstStyle/>
          <a:p>
            <a:pPr algn="l"/>
            <a:r>
              <a:rPr lang="pl-PL" sz="1800" b="0" i="0" u="none" strike="noStrike" baseline="0" dirty="0">
                <a:latin typeface="TimesNewRoman"/>
              </a:rPr>
              <a:t>W szeregowym obwodzie rezonansowym p</a:t>
            </a:r>
            <a:r>
              <a:rPr lang="pl-PL" sz="1800" b="0" i="0" u="none" strike="noStrike" baseline="0" dirty="0">
                <a:latin typeface="TimesNewRoman+1"/>
              </a:rPr>
              <a:t>ł</a:t>
            </a:r>
            <a:r>
              <a:rPr lang="pl-PL" sz="1800" b="0" i="0" u="none" strike="noStrike" baseline="0" dirty="0">
                <a:latin typeface="TimesNewRoman"/>
              </a:rPr>
              <a:t>yn</a:t>
            </a:r>
            <a:r>
              <a:rPr lang="pl-PL" sz="1800" b="0" i="0" u="none" strike="noStrike" baseline="0" dirty="0">
                <a:latin typeface="TimesNewRoman+1"/>
              </a:rPr>
              <a:t>ą</a:t>
            </a:r>
            <a:r>
              <a:rPr lang="pl-PL" sz="1800" b="0" i="0" u="none" strike="noStrike" baseline="0" dirty="0">
                <a:latin typeface="TimesNewRoman"/>
              </a:rPr>
              <a:t>cy pr</a:t>
            </a:r>
            <a:r>
              <a:rPr lang="pl-PL" sz="1800" b="0" i="0" u="none" strike="noStrike" baseline="0" dirty="0">
                <a:latin typeface="TimesNewRoman+1"/>
              </a:rPr>
              <a:t>ą</a:t>
            </a:r>
            <a:r>
              <a:rPr lang="pl-PL" sz="1800" b="0" i="0" u="none" strike="noStrike" baseline="0" dirty="0">
                <a:latin typeface="TimesNewRoman"/>
              </a:rPr>
              <a:t>d mo</a:t>
            </a:r>
            <a:r>
              <a:rPr lang="pl-PL" sz="1800" b="0" i="0" u="none" strike="noStrike" baseline="0" dirty="0">
                <a:latin typeface="TimesNewRoman+1"/>
              </a:rPr>
              <a:t>ż</a:t>
            </a:r>
            <a:r>
              <a:rPr lang="pl-PL" sz="1800" b="0" i="0" u="none" strike="noStrike" baseline="0" dirty="0">
                <a:latin typeface="TimesNewRoman"/>
              </a:rPr>
              <a:t>na wyrazi</a:t>
            </a:r>
            <a:r>
              <a:rPr lang="pl-PL" sz="1800" b="0" i="0" u="none" strike="noStrike" baseline="0" dirty="0">
                <a:latin typeface="TimesNewRoman+1"/>
              </a:rPr>
              <a:t>ć </a:t>
            </a:r>
            <a:r>
              <a:rPr lang="pl-PL" sz="1800" b="0" i="0" u="none" strike="noStrike" baseline="0" dirty="0">
                <a:latin typeface="TimesNewRoman"/>
              </a:rPr>
              <a:t>jako równanie operatorowe:</a:t>
            </a:r>
            <a:endParaRPr lang="pl-PL" dirty="0"/>
          </a:p>
        </p:txBody>
      </p:sp>
      <p:pic>
        <p:nvPicPr>
          <p:cNvPr id="5" name="Obraz 4">
            <a:extLst>
              <a:ext uri="{FF2B5EF4-FFF2-40B4-BE49-F238E27FC236}">
                <a16:creationId xmlns:a16="http://schemas.microsoft.com/office/drawing/2014/main" id="{F468DC01-3A93-540A-34DE-C8E89CD997D9}"/>
              </a:ext>
            </a:extLst>
          </p:cNvPr>
          <p:cNvPicPr>
            <a:picLocks noChangeAspect="1"/>
          </p:cNvPicPr>
          <p:nvPr/>
        </p:nvPicPr>
        <p:blipFill>
          <a:blip r:embed="rId2"/>
          <a:stretch>
            <a:fillRect/>
          </a:stretch>
        </p:blipFill>
        <p:spPr>
          <a:xfrm>
            <a:off x="482531" y="2522744"/>
            <a:ext cx="4848225" cy="2457450"/>
          </a:xfrm>
          <a:prstGeom prst="rect">
            <a:avLst/>
          </a:prstGeom>
        </p:spPr>
      </p:pic>
      <p:pic>
        <p:nvPicPr>
          <p:cNvPr id="7" name="Obraz 6">
            <a:extLst>
              <a:ext uri="{FF2B5EF4-FFF2-40B4-BE49-F238E27FC236}">
                <a16:creationId xmlns:a16="http://schemas.microsoft.com/office/drawing/2014/main" id="{976559F7-A7C5-0D18-F25C-24D69977E568}"/>
              </a:ext>
            </a:extLst>
          </p:cNvPr>
          <p:cNvPicPr>
            <a:picLocks noChangeAspect="1"/>
          </p:cNvPicPr>
          <p:nvPr/>
        </p:nvPicPr>
        <p:blipFill>
          <a:blip r:embed="rId3"/>
          <a:stretch>
            <a:fillRect/>
          </a:stretch>
        </p:blipFill>
        <p:spPr>
          <a:xfrm>
            <a:off x="7037663" y="2923761"/>
            <a:ext cx="2905125" cy="1752600"/>
          </a:xfrm>
          <a:prstGeom prst="rect">
            <a:avLst/>
          </a:prstGeom>
        </p:spPr>
      </p:pic>
    </p:spTree>
    <p:extLst>
      <p:ext uri="{BB962C8B-B14F-4D97-AF65-F5344CB8AC3E}">
        <p14:creationId xmlns:p14="http://schemas.microsoft.com/office/powerpoint/2010/main" val="428779827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216FDE-5820-C034-7B8A-654CF53338F4}"/>
              </a:ext>
            </a:extLst>
          </p:cNvPr>
          <p:cNvSpPr>
            <a:spLocks noGrp="1"/>
          </p:cNvSpPr>
          <p:nvPr>
            <p:ph type="title"/>
          </p:nvPr>
        </p:nvSpPr>
        <p:spPr/>
        <p:txBody>
          <a:bodyPr/>
          <a:lstStyle/>
          <a:p>
            <a:r>
              <a:rPr lang="pl-PL" b="1" dirty="0"/>
              <a:t>Obwody RLC – układ rezonansowy</a:t>
            </a:r>
            <a:endParaRPr lang="pl-PL" dirty="0"/>
          </a:p>
        </p:txBody>
      </p:sp>
      <p:sp>
        <p:nvSpPr>
          <p:cNvPr id="3" name="Symbol zastępczy zawartości 2">
            <a:extLst>
              <a:ext uri="{FF2B5EF4-FFF2-40B4-BE49-F238E27FC236}">
                <a16:creationId xmlns:a16="http://schemas.microsoft.com/office/drawing/2014/main" id="{CBE7082C-F6A0-0E1E-6CED-AD761A947223}"/>
              </a:ext>
            </a:extLst>
          </p:cNvPr>
          <p:cNvSpPr>
            <a:spLocks noGrp="1"/>
          </p:cNvSpPr>
          <p:nvPr>
            <p:ph idx="1"/>
          </p:nvPr>
        </p:nvSpPr>
        <p:spPr/>
        <p:txBody>
          <a:bodyPr/>
          <a:lstStyle/>
          <a:p>
            <a:r>
              <a:rPr lang="pl-PL" sz="1800" b="0" i="0" u="none" strike="noStrike" baseline="0" dirty="0">
                <a:latin typeface="TimesNewRoman"/>
              </a:rPr>
              <a:t>Rozwi</a:t>
            </a:r>
            <a:r>
              <a:rPr lang="pl-PL" sz="1800" b="0" i="0" u="none" strike="noStrike" baseline="0" dirty="0">
                <a:latin typeface="TimesNewRoman+1"/>
              </a:rPr>
              <a:t>ą</a:t>
            </a:r>
            <a:r>
              <a:rPr lang="pl-PL" sz="1800" b="0" i="0" u="none" strike="noStrike" baseline="0" dirty="0">
                <a:latin typeface="TimesNewRoman"/>
              </a:rPr>
              <a:t>zanie w dziedzinie czasu mo</a:t>
            </a:r>
            <a:r>
              <a:rPr lang="pl-PL" sz="1800" b="0" i="0" u="none" strike="noStrike" baseline="0" dirty="0">
                <a:latin typeface="TimesNewRoman+1"/>
              </a:rPr>
              <a:t>ż</a:t>
            </a:r>
            <a:r>
              <a:rPr lang="pl-PL" sz="1800" b="0" i="0" u="none" strike="noStrike" baseline="0" dirty="0">
                <a:latin typeface="TimesNewRoman"/>
              </a:rPr>
              <a:t>na uzyska</a:t>
            </a:r>
            <a:r>
              <a:rPr lang="pl-PL" sz="1800" b="0" i="0" u="none" strike="noStrike" baseline="0" dirty="0">
                <a:latin typeface="TimesNewRoman+1"/>
              </a:rPr>
              <a:t>ć </a:t>
            </a:r>
            <a:r>
              <a:rPr lang="pl-PL" sz="1800" b="0" i="0" u="none" strike="noStrike" baseline="0" dirty="0">
                <a:latin typeface="TimesNewRoman"/>
              </a:rPr>
              <a:t>stosuj</a:t>
            </a:r>
            <a:r>
              <a:rPr lang="pl-PL" sz="1800" b="0" i="0" u="none" strike="noStrike" baseline="0" dirty="0">
                <a:latin typeface="TimesNewRoman+1"/>
              </a:rPr>
              <a:t>ą</a:t>
            </a:r>
            <a:r>
              <a:rPr lang="pl-PL" sz="1800" b="0" i="0" u="none" strike="noStrike" baseline="0" dirty="0">
                <a:latin typeface="TimesNewRoman"/>
              </a:rPr>
              <a:t>c odwrotn</a:t>
            </a:r>
            <a:r>
              <a:rPr lang="pl-PL" sz="1800" b="0" i="0" u="none" strike="noStrike" baseline="0" dirty="0">
                <a:latin typeface="TimesNewRoman+1"/>
              </a:rPr>
              <a:t>ą </a:t>
            </a:r>
            <a:r>
              <a:rPr lang="pl-PL" sz="1800" b="0" i="0" u="none" strike="noStrike" baseline="0" dirty="0">
                <a:latin typeface="TimesNewRoman"/>
              </a:rPr>
              <a:t>transformat</a:t>
            </a:r>
            <a:r>
              <a:rPr lang="pl-PL" sz="1800" b="0" i="0" u="none" strike="noStrike" baseline="0" dirty="0">
                <a:latin typeface="TimesNewRoman+1"/>
              </a:rPr>
              <a:t>ę </a:t>
            </a:r>
            <a:r>
              <a:rPr lang="pl-PL" sz="1800" b="0" i="0" u="none" strike="noStrike" baseline="0" dirty="0">
                <a:latin typeface="TimesNewRoman"/>
              </a:rPr>
              <a:t>Laplace’a:</a:t>
            </a:r>
            <a:endParaRPr lang="pl-PL" dirty="0"/>
          </a:p>
        </p:txBody>
      </p:sp>
      <p:pic>
        <p:nvPicPr>
          <p:cNvPr id="5" name="Obraz 4">
            <a:extLst>
              <a:ext uri="{FF2B5EF4-FFF2-40B4-BE49-F238E27FC236}">
                <a16:creationId xmlns:a16="http://schemas.microsoft.com/office/drawing/2014/main" id="{753B5C72-5A6A-02FB-CFD8-BA2ACF1AA174}"/>
              </a:ext>
            </a:extLst>
          </p:cNvPr>
          <p:cNvPicPr>
            <a:picLocks noChangeAspect="1"/>
          </p:cNvPicPr>
          <p:nvPr/>
        </p:nvPicPr>
        <p:blipFill>
          <a:blip r:embed="rId3"/>
          <a:stretch>
            <a:fillRect/>
          </a:stretch>
        </p:blipFill>
        <p:spPr>
          <a:xfrm>
            <a:off x="2211249" y="2265500"/>
            <a:ext cx="7610475" cy="1266825"/>
          </a:xfrm>
          <a:prstGeom prst="rect">
            <a:avLst/>
          </a:prstGeom>
        </p:spPr>
      </p:pic>
      <p:sp>
        <p:nvSpPr>
          <p:cNvPr id="7" name="pole tekstowe 6">
            <a:extLst>
              <a:ext uri="{FF2B5EF4-FFF2-40B4-BE49-F238E27FC236}">
                <a16:creationId xmlns:a16="http://schemas.microsoft.com/office/drawing/2014/main" id="{24B81352-F378-A34A-6448-25BC7E6EAAC6}"/>
              </a:ext>
            </a:extLst>
          </p:cNvPr>
          <p:cNvSpPr txBox="1"/>
          <p:nvPr/>
        </p:nvSpPr>
        <p:spPr>
          <a:xfrm>
            <a:off x="927652" y="3539629"/>
            <a:ext cx="10787270" cy="646331"/>
          </a:xfrm>
          <a:prstGeom prst="rect">
            <a:avLst/>
          </a:prstGeom>
          <a:noFill/>
        </p:spPr>
        <p:txBody>
          <a:bodyPr wrap="square">
            <a:spAutoFit/>
          </a:bodyPr>
          <a:lstStyle/>
          <a:p>
            <a:pPr algn="l"/>
            <a:r>
              <a:rPr lang="pl-PL" sz="1800" b="0" i="0" u="none" strike="noStrike" baseline="0" dirty="0">
                <a:latin typeface="TimesNewRoman"/>
              </a:rPr>
              <a:t>W zale</a:t>
            </a:r>
            <a:r>
              <a:rPr lang="pl-PL" sz="1800" b="0" i="0" u="none" strike="noStrike" baseline="0" dirty="0">
                <a:latin typeface="TimesNewRoman+1"/>
              </a:rPr>
              <a:t>ż</a:t>
            </a:r>
            <a:r>
              <a:rPr lang="pl-PL" sz="1800" b="0" i="0" u="none" strike="noStrike" baseline="0" dirty="0">
                <a:latin typeface="TimesNewRoman"/>
              </a:rPr>
              <a:t>no</a:t>
            </a:r>
            <a:r>
              <a:rPr lang="pl-PL" sz="1800" b="0" i="0" u="none" strike="noStrike" baseline="0" dirty="0">
                <a:latin typeface="TimesNewRoman+1"/>
              </a:rPr>
              <a:t>ś</a:t>
            </a:r>
            <a:r>
              <a:rPr lang="pl-PL" sz="1800" b="0" i="0" u="none" strike="noStrike" baseline="0" dirty="0">
                <a:latin typeface="TimesNewRoman"/>
              </a:rPr>
              <a:t>ci od t</a:t>
            </a:r>
            <a:r>
              <a:rPr lang="pl-PL" sz="1800" b="0" i="0" u="none" strike="noStrike" baseline="0" dirty="0">
                <a:latin typeface="TimesNewRoman+1"/>
              </a:rPr>
              <a:t>ł</a:t>
            </a:r>
            <a:r>
              <a:rPr lang="pl-PL" sz="1800" b="0" i="0" u="none" strike="noStrike" baseline="0" dirty="0">
                <a:latin typeface="TimesNewRoman"/>
              </a:rPr>
              <a:t>umienia </a:t>
            </a:r>
            <a:r>
              <a:rPr lang="pl-PL" sz="1800" b="0" i="0" u="none" strike="noStrike" baseline="0" dirty="0">
                <a:latin typeface="TimesNewRoman+1"/>
              </a:rPr>
              <a:t>δ </a:t>
            </a:r>
            <a:r>
              <a:rPr lang="pl-PL" sz="1800" b="0" i="0" u="none" strike="noStrike" baseline="0" dirty="0">
                <a:latin typeface="TimesNewRoman"/>
              </a:rPr>
              <a:t>otrzymuje si</a:t>
            </a:r>
            <a:r>
              <a:rPr lang="pl-PL" sz="1800" b="0" i="0" u="none" strike="noStrike" baseline="0" dirty="0">
                <a:latin typeface="TimesNewRoman+1"/>
              </a:rPr>
              <a:t>ę </a:t>
            </a:r>
            <a:r>
              <a:rPr lang="pl-PL" sz="1800" b="0" i="0" u="none" strike="noStrike" baseline="0" dirty="0">
                <a:latin typeface="TimesNewRoman"/>
              </a:rPr>
              <a:t>trzy rozwi</a:t>
            </a:r>
            <a:r>
              <a:rPr lang="pl-PL" sz="1800" b="0" i="0" u="none" strike="noStrike" baseline="0" dirty="0">
                <a:latin typeface="TimesNewRoman+1"/>
              </a:rPr>
              <a:t>ą</a:t>
            </a:r>
            <a:r>
              <a:rPr lang="pl-PL" sz="1800" b="0" i="0" u="none" strike="noStrike" baseline="0" dirty="0">
                <a:latin typeface="TimesNewRoman"/>
              </a:rPr>
              <a:t>zania: periodyczne, aperiodyczne i</a:t>
            </a:r>
          </a:p>
          <a:p>
            <a:pPr algn="l"/>
            <a:r>
              <a:rPr lang="pl-PL" sz="1800" b="0" i="0" u="none" strike="noStrike" baseline="0" dirty="0">
                <a:latin typeface="TimesNewRoman"/>
              </a:rPr>
              <a:t>krytyczne.</a:t>
            </a:r>
            <a:endParaRPr lang="pl-PL" dirty="0"/>
          </a:p>
        </p:txBody>
      </p:sp>
      <p:sp>
        <p:nvSpPr>
          <p:cNvPr id="9" name="pole tekstowe 8">
            <a:extLst>
              <a:ext uri="{FF2B5EF4-FFF2-40B4-BE49-F238E27FC236}">
                <a16:creationId xmlns:a16="http://schemas.microsoft.com/office/drawing/2014/main" id="{D46B00ED-BD8E-BF37-09C4-E60C7C6503F4}"/>
              </a:ext>
            </a:extLst>
          </p:cNvPr>
          <p:cNvSpPr txBox="1"/>
          <p:nvPr/>
        </p:nvSpPr>
        <p:spPr>
          <a:xfrm>
            <a:off x="927652" y="4343160"/>
            <a:ext cx="6096000" cy="369332"/>
          </a:xfrm>
          <a:prstGeom prst="rect">
            <a:avLst/>
          </a:prstGeom>
          <a:noFill/>
        </p:spPr>
        <p:txBody>
          <a:bodyPr wrap="square">
            <a:spAutoFit/>
          </a:bodyPr>
          <a:lstStyle/>
          <a:p>
            <a:r>
              <a:rPr lang="pl-PL" sz="1800" b="0" i="0" u="none" strike="noStrike" baseline="0" dirty="0">
                <a:latin typeface="TimesNewRoman"/>
              </a:rPr>
              <a:t>Impedancja szeregowa obwodu wynosi:</a:t>
            </a:r>
            <a:endParaRPr lang="pl-PL" dirty="0"/>
          </a:p>
        </p:txBody>
      </p:sp>
      <p:pic>
        <p:nvPicPr>
          <p:cNvPr id="11" name="Obraz 10">
            <a:extLst>
              <a:ext uri="{FF2B5EF4-FFF2-40B4-BE49-F238E27FC236}">
                <a16:creationId xmlns:a16="http://schemas.microsoft.com/office/drawing/2014/main" id="{FF0F9D64-5C9F-0188-45DD-43D1F6072CC2}"/>
              </a:ext>
            </a:extLst>
          </p:cNvPr>
          <p:cNvPicPr>
            <a:picLocks noChangeAspect="1"/>
          </p:cNvPicPr>
          <p:nvPr/>
        </p:nvPicPr>
        <p:blipFill>
          <a:blip r:embed="rId4"/>
          <a:stretch>
            <a:fillRect/>
          </a:stretch>
        </p:blipFill>
        <p:spPr>
          <a:xfrm>
            <a:off x="1015515" y="4879342"/>
            <a:ext cx="2695575" cy="1304925"/>
          </a:xfrm>
          <a:prstGeom prst="rect">
            <a:avLst/>
          </a:prstGeom>
        </p:spPr>
      </p:pic>
      <p:pic>
        <p:nvPicPr>
          <p:cNvPr id="13" name="Obraz 12">
            <a:extLst>
              <a:ext uri="{FF2B5EF4-FFF2-40B4-BE49-F238E27FC236}">
                <a16:creationId xmlns:a16="http://schemas.microsoft.com/office/drawing/2014/main" id="{E929AE6C-5E83-A80E-8E38-5022F37CF599}"/>
              </a:ext>
            </a:extLst>
          </p:cNvPr>
          <p:cNvPicPr>
            <a:picLocks noChangeAspect="1"/>
          </p:cNvPicPr>
          <p:nvPr/>
        </p:nvPicPr>
        <p:blipFill>
          <a:blip r:embed="rId5"/>
          <a:stretch>
            <a:fillRect/>
          </a:stretch>
        </p:blipFill>
        <p:spPr>
          <a:xfrm>
            <a:off x="7459662" y="4735501"/>
            <a:ext cx="3571875" cy="1476375"/>
          </a:xfrm>
          <a:prstGeom prst="rect">
            <a:avLst/>
          </a:prstGeom>
        </p:spPr>
      </p:pic>
      <p:sp>
        <p:nvSpPr>
          <p:cNvPr id="15" name="pole tekstowe 14">
            <a:extLst>
              <a:ext uri="{FF2B5EF4-FFF2-40B4-BE49-F238E27FC236}">
                <a16:creationId xmlns:a16="http://schemas.microsoft.com/office/drawing/2014/main" id="{9B2EFC00-67DE-0CD3-1B1C-CDD4337900FE}"/>
              </a:ext>
            </a:extLst>
          </p:cNvPr>
          <p:cNvSpPr txBox="1"/>
          <p:nvPr/>
        </p:nvSpPr>
        <p:spPr>
          <a:xfrm>
            <a:off x="8216348" y="4340932"/>
            <a:ext cx="2874733" cy="369332"/>
          </a:xfrm>
          <a:prstGeom prst="rect">
            <a:avLst/>
          </a:prstGeom>
          <a:noFill/>
        </p:spPr>
        <p:txBody>
          <a:bodyPr wrap="square">
            <a:spAutoFit/>
          </a:bodyPr>
          <a:lstStyle/>
          <a:p>
            <a:r>
              <a:rPr lang="pl-PL" sz="1800" b="0" i="0" u="none" strike="noStrike" baseline="0" dirty="0">
                <a:latin typeface="TimesNewRoman"/>
              </a:rPr>
              <a:t>Zatem jej moduł wynosi:</a:t>
            </a:r>
            <a:endParaRPr lang="pl-PL" dirty="0"/>
          </a:p>
        </p:txBody>
      </p:sp>
      <p:sp>
        <p:nvSpPr>
          <p:cNvPr id="16" name="Strzałka: w prawo 15">
            <a:extLst>
              <a:ext uri="{FF2B5EF4-FFF2-40B4-BE49-F238E27FC236}">
                <a16:creationId xmlns:a16="http://schemas.microsoft.com/office/drawing/2014/main" id="{5A72BFBF-4376-5A83-8A57-318197AB4FF0}"/>
              </a:ext>
            </a:extLst>
          </p:cNvPr>
          <p:cNvSpPr/>
          <p:nvPr/>
        </p:nvSpPr>
        <p:spPr>
          <a:xfrm>
            <a:off x="4494696" y="5531804"/>
            <a:ext cx="2869095" cy="2814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4333594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E10E07-6279-D06D-19EE-D1ABBD41F046}"/>
              </a:ext>
            </a:extLst>
          </p:cNvPr>
          <p:cNvSpPr>
            <a:spLocks noGrp="1"/>
          </p:cNvSpPr>
          <p:nvPr>
            <p:ph type="title"/>
          </p:nvPr>
        </p:nvSpPr>
        <p:spPr/>
        <p:txBody>
          <a:bodyPr/>
          <a:lstStyle/>
          <a:p>
            <a:r>
              <a:rPr lang="pl-PL" b="1" dirty="0"/>
              <a:t>Obwody RLC – układ rezonansowy</a:t>
            </a:r>
            <a:endParaRPr lang="pl-PL" dirty="0"/>
          </a:p>
        </p:txBody>
      </p:sp>
      <p:sp>
        <p:nvSpPr>
          <p:cNvPr id="3" name="Symbol zastępczy zawartości 2">
            <a:extLst>
              <a:ext uri="{FF2B5EF4-FFF2-40B4-BE49-F238E27FC236}">
                <a16:creationId xmlns:a16="http://schemas.microsoft.com/office/drawing/2014/main" id="{2C8A79CD-97F5-42A8-870C-BF5537763E96}"/>
              </a:ext>
            </a:extLst>
          </p:cNvPr>
          <p:cNvSpPr>
            <a:spLocks noGrp="1"/>
          </p:cNvSpPr>
          <p:nvPr>
            <p:ph idx="1"/>
          </p:nvPr>
        </p:nvSpPr>
        <p:spPr>
          <a:xfrm>
            <a:off x="838200" y="1825625"/>
            <a:ext cx="10571328" cy="4351338"/>
          </a:xfrm>
        </p:spPr>
        <p:txBody>
          <a:bodyPr/>
          <a:lstStyle/>
          <a:p>
            <a:pPr algn="l"/>
            <a:r>
              <a:rPr lang="pl-PL" sz="1800" b="0" i="0" u="none" strike="noStrike" baseline="0" dirty="0">
                <a:latin typeface="TimesNewRoman"/>
              </a:rPr>
              <a:t>W stanie rezonansu nast</a:t>
            </a:r>
            <a:r>
              <a:rPr lang="pl-PL" sz="1800" b="0" i="0" u="none" strike="noStrike" baseline="0" dirty="0">
                <a:latin typeface="TimesNewRoman+1"/>
              </a:rPr>
              <a:t>ę</a:t>
            </a:r>
            <a:r>
              <a:rPr lang="pl-PL" sz="1800" b="0" i="0" u="none" strike="noStrike" baseline="0" dirty="0">
                <a:latin typeface="TimesNewRoman"/>
              </a:rPr>
              <a:t>puje zerowanie reaktancji (znoszenie si</a:t>
            </a:r>
            <a:r>
              <a:rPr lang="pl-PL" sz="1800" b="0" i="0" u="none" strike="noStrike" baseline="0" dirty="0">
                <a:latin typeface="TimesNewRoman+1"/>
              </a:rPr>
              <a:t>ę </a:t>
            </a:r>
            <a:r>
              <a:rPr lang="pl-PL" sz="1800" b="0" i="0" u="none" strike="noStrike" baseline="0" dirty="0">
                <a:latin typeface="TimesNewRoman"/>
              </a:rPr>
              <a:t>sk</a:t>
            </a:r>
            <a:r>
              <a:rPr lang="pl-PL" sz="1800" b="0" i="0" u="none" strike="noStrike" baseline="0" dirty="0">
                <a:latin typeface="TimesNewRoman+1"/>
              </a:rPr>
              <a:t>ł</a:t>
            </a:r>
            <a:r>
              <a:rPr lang="pl-PL" sz="1800" b="0" i="0" u="none" strike="noStrike" baseline="0" dirty="0">
                <a:latin typeface="TimesNewRoman"/>
              </a:rPr>
              <a:t>adowych napi</a:t>
            </a:r>
            <a:r>
              <a:rPr lang="pl-PL" sz="1800" b="0" i="0" u="none" strike="noStrike" baseline="0" dirty="0">
                <a:latin typeface="TimesNewRoman+1"/>
              </a:rPr>
              <a:t>ę</a:t>
            </a:r>
            <a:r>
              <a:rPr lang="pl-PL" sz="1800" b="0" i="0" u="none" strike="noStrike" baseline="0" dirty="0">
                <a:latin typeface="TimesNewRoman"/>
              </a:rPr>
              <a:t>ciowych na kondensatorze i indukcyjno</a:t>
            </a:r>
            <a:r>
              <a:rPr lang="pl-PL" sz="1800" b="0" i="0" u="none" strike="noStrike" baseline="0" dirty="0">
                <a:latin typeface="TimesNewRoman+1"/>
              </a:rPr>
              <a:t>ś</a:t>
            </a:r>
            <a:r>
              <a:rPr lang="pl-PL" sz="1800" b="0" i="0" u="none" strike="noStrike" baseline="0" dirty="0">
                <a:latin typeface="TimesNewRoman"/>
              </a:rPr>
              <a:t>ci). Cz</a:t>
            </a:r>
            <a:r>
              <a:rPr lang="pl-PL" sz="1800" b="0" i="0" u="none" strike="noStrike" baseline="0" dirty="0">
                <a:latin typeface="TimesNewRoman+1"/>
              </a:rPr>
              <a:t>ę</a:t>
            </a:r>
            <a:r>
              <a:rPr lang="pl-PL" sz="1800" b="0" i="0" u="none" strike="noStrike" baseline="0" dirty="0">
                <a:latin typeface="TimesNewRoman"/>
              </a:rPr>
              <a:t>stotliwo</a:t>
            </a:r>
            <a:r>
              <a:rPr lang="pl-PL" sz="1800" b="0" i="0" u="none" strike="noStrike" baseline="0" dirty="0">
                <a:latin typeface="TimesNewRoman+1"/>
              </a:rPr>
              <a:t>ść </a:t>
            </a:r>
            <a:r>
              <a:rPr lang="pl-PL" sz="1800" b="0" i="0" u="none" strike="noStrike" baseline="0" dirty="0">
                <a:latin typeface="TimesNewRoman"/>
              </a:rPr>
              <a:t>rezonansowa wynosi:</a:t>
            </a:r>
            <a:endParaRPr lang="pl-PL" dirty="0"/>
          </a:p>
        </p:txBody>
      </p:sp>
      <p:pic>
        <p:nvPicPr>
          <p:cNvPr id="5" name="Obraz 4">
            <a:extLst>
              <a:ext uri="{FF2B5EF4-FFF2-40B4-BE49-F238E27FC236}">
                <a16:creationId xmlns:a16="http://schemas.microsoft.com/office/drawing/2014/main" id="{2A4961FF-3BE4-E3B9-87C5-79117DB45CC8}"/>
              </a:ext>
            </a:extLst>
          </p:cNvPr>
          <p:cNvPicPr>
            <a:picLocks noChangeAspect="1"/>
          </p:cNvPicPr>
          <p:nvPr/>
        </p:nvPicPr>
        <p:blipFill>
          <a:blip r:embed="rId2"/>
          <a:stretch>
            <a:fillRect/>
          </a:stretch>
        </p:blipFill>
        <p:spPr>
          <a:xfrm>
            <a:off x="5219700" y="2327654"/>
            <a:ext cx="1752600" cy="1238250"/>
          </a:xfrm>
          <a:prstGeom prst="rect">
            <a:avLst/>
          </a:prstGeom>
        </p:spPr>
      </p:pic>
      <p:sp>
        <p:nvSpPr>
          <p:cNvPr id="7" name="pole tekstowe 6">
            <a:extLst>
              <a:ext uri="{FF2B5EF4-FFF2-40B4-BE49-F238E27FC236}">
                <a16:creationId xmlns:a16="http://schemas.microsoft.com/office/drawing/2014/main" id="{DE559632-1B15-F732-8EED-46FD0DB5D0DE}"/>
              </a:ext>
            </a:extLst>
          </p:cNvPr>
          <p:cNvSpPr txBox="1"/>
          <p:nvPr/>
        </p:nvSpPr>
        <p:spPr>
          <a:xfrm>
            <a:off x="876300" y="3565904"/>
            <a:ext cx="6096000" cy="369332"/>
          </a:xfrm>
          <a:prstGeom prst="rect">
            <a:avLst/>
          </a:prstGeom>
          <a:noFill/>
        </p:spPr>
        <p:txBody>
          <a:bodyPr wrap="square">
            <a:spAutoFit/>
          </a:bodyPr>
          <a:lstStyle/>
          <a:p>
            <a:r>
              <a:rPr lang="pl-PL" sz="1800" b="0" i="0" u="none" strike="noStrike" baseline="0" dirty="0">
                <a:latin typeface="TimesNewRoman"/>
              </a:rPr>
              <a:t>a pr</a:t>
            </a:r>
            <a:r>
              <a:rPr lang="pl-PL" sz="1800" b="0" i="0" u="none" strike="noStrike" baseline="0" dirty="0">
                <a:latin typeface="TimesNewRoman+1"/>
              </a:rPr>
              <a:t>ą</a:t>
            </a:r>
            <a:r>
              <a:rPr lang="pl-PL" sz="1800" b="0" i="0" u="none" strike="noStrike" baseline="0" dirty="0">
                <a:latin typeface="TimesNewRoman"/>
              </a:rPr>
              <a:t>d p</a:t>
            </a:r>
            <a:r>
              <a:rPr lang="pl-PL" sz="1800" b="0" i="0" u="none" strike="noStrike" baseline="0" dirty="0">
                <a:latin typeface="TimesNewRoman+1"/>
              </a:rPr>
              <a:t>ł</a:t>
            </a:r>
            <a:r>
              <a:rPr lang="pl-PL" sz="1800" b="0" i="0" u="none" strike="noStrike" baseline="0" dirty="0">
                <a:latin typeface="TimesNewRoman"/>
              </a:rPr>
              <a:t>yn</a:t>
            </a:r>
            <a:r>
              <a:rPr lang="pl-PL" sz="1800" b="0" i="0" u="none" strike="noStrike" baseline="0" dirty="0">
                <a:latin typeface="TimesNewRoman+1"/>
              </a:rPr>
              <a:t>ą</a:t>
            </a:r>
            <a:r>
              <a:rPr lang="pl-PL" sz="1800" b="0" i="0" u="none" strike="noStrike" baseline="0" dirty="0">
                <a:latin typeface="TimesNewRoman"/>
              </a:rPr>
              <a:t>cy w obwodzie osi</a:t>
            </a:r>
            <a:r>
              <a:rPr lang="pl-PL" sz="1800" b="0" i="0" u="none" strike="noStrike" baseline="0" dirty="0">
                <a:latin typeface="TimesNewRoman+1"/>
              </a:rPr>
              <a:t>ą</a:t>
            </a:r>
            <a:r>
              <a:rPr lang="pl-PL" sz="1800" b="0" i="0" u="none" strike="noStrike" baseline="0" dirty="0">
                <a:latin typeface="TimesNewRoman"/>
              </a:rPr>
              <a:t>ga warto</a:t>
            </a:r>
            <a:r>
              <a:rPr lang="pl-PL" sz="1800" b="0" i="0" u="none" strike="noStrike" baseline="0" dirty="0">
                <a:latin typeface="TimesNewRoman+1"/>
              </a:rPr>
              <a:t>ść </a:t>
            </a:r>
            <a:r>
              <a:rPr lang="pl-PL" sz="1800" b="0" i="0" u="none" strike="noStrike" baseline="0" dirty="0">
                <a:latin typeface="TimesNewRoman"/>
              </a:rPr>
              <a:t>maksymaln</a:t>
            </a:r>
            <a:r>
              <a:rPr lang="pl-PL" sz="1800" b="0" i="0" u="none" strike="noStrike" baseline="0" dirty="0">
                <a:latin typeface="TimesNewRoman+1"/>
              </a:rPr>
              <a:t>ą:</a:t>
            </a:r>
            <a:endParaRPr lang="pl-PL" dirty="0"/>
          </a:p>
        </p:txBody>
      </p:sp>
      <p:pic>
        <p:nvPicPr>
          <p:cNvPr id="9" name="Obraz 8">
            <a:extLst>
              <a:ext uri="{FF2B5EF4-FFF2-40B4-BE49-F238E27FC236}">
                <a16:creationId xmlns:a16="http://schemas.microsoft.com/office/drawing/2014/main" id="{0983443B-B601-EF76-46A4-F860CA71181F}"/>
              </a:ext>
            </a:extLst>
          </p:cNvPr>
          <p:cNvPicPr>
            <a:picLocks noChangeAspect="1"/>
          </p:cNvPicPr>
          <p:nvPr/>
        </p:nvPicPr>
        <p:blipFill>
          <a:blip r:embed="rId3"/>
          <a:stretch>
            <a:fillRect/>
          </a:stretch>
        </p:blipFill>
        <p:spPr>
          <a:xfrm>
            <a:off x="5429250" y="4067933"/>
            <a:ext cx="1333500" cy="952500"/>
          </a:xfrm>
          <a:prstGeom prst="rect">
            <a:avLst/>
          </a:prstGeom>
        </p:spPr>
      </p:pic>
      <p:sp>
        <p:nvSpPr>
          <p:cNvPr id="11" name="pole tekstowe 10">
            <a:extLst>
              <a:ext uri="{FF2B5EF4-FFF2-40B4-BE49-F238E27FC236}">
                <a16:creationId xmlns:a16="http://schemas.microsoft.com/office/drawing/2014/main" id="{727A356B-1299-91AB-2172-131588CE81BE}"/>
              </a:ext>
            </a:extLst>
          </p:cNvPr>
          <p:cNvSpPr txBox="1"/>
          <p:nvPr/>
        </p:nvSpPr>
        <p:spPr>
          <a:xfrm>
            <a:off x="838199" y="5109331"/>
            <a:ext cx="11117239" cy="646331"/>
          </a:xfrm>
          <a:prstGeom prst="rect">
            <a:avLst/>
          </a:prstGeom>
          <a:noFill/>
        </p:spPr>
        <p:txBody>
          <a:bodyPr wrap="square">
            <a:spAutoFit/>
          </a:bodyPr>
          <a:lstStyle/>
          <a:p>
            <a:pPr algn="l"/>
            <a:r>
              <a:rPr lang="pl-PL" sz="1800" b="0" i="0" u="none" strike="noStrike" baseline="0" dirty="0">
                <a:latin typeface="TimesNewRoman"/>
              </a:rPr>
              <a:t>Uk</a:t>
            </a:r>
            <a:r>
              <a:rPr lang="pl-PL" sz="1800" b="0" i="0" u="none" strike="noStrike" baseline="0" dirty="0">
                <a:latin typeface="TimesNewRoman+1"/>
              </a:rPr>
              <a:t>ł</a:t>
            </a:r>
            <a:r>
              <a:rPr lang="pl-PL" sz="1800" b="0" i="0" u="none" strike="noStrike" baseline="0" dirty="0">
                <a:latin typeface="TimesNewRoman"/>
              </a:rPr>
              <a:t>ad RLC mo</a:t>
            </a:r>
            <a:r>
              <a:rPr lang="pl-PL" sz="1800" b="0" i="0" u="none" strike="noStrike" baseline="0" dirty="0">
                <a:latin typeface="TimesNewRoman+1"/>
              </a:rPr>
              <a:t>ż</a:t>
            </a:r>
            <a:r>
              <a:rPr lang="pl-PL" sz="1800" b="0" i="0" u="none" strike="noStrike" baseline="0" dirty="0">
                <a:latin typeface="TimesNewRoman"/>
              </a:rPr>
              <a:t>e by</a:t>
            </a:r>
            <a:r>
              <a:rPr lang="pl-PL" sz="1800" b="0" i="0" u="none" strike="noStrike" baseline="0" dirty="0">
                <a:latin typeface="TimesNewRoman+1"/>
              </a:rPr>
              <a:t>ć </a:t>
            </a:r>
            <a:r>
              <a:rPr lang="pl-PL" sz="1800" b="0" i="0" u="none" strike="noStrike" baseline="0" dirty="0">
                <a:latin typeface="TimesNewRoman"/>
              </a:rPr>
              <a:t>traktowany jako filtr t</a:t>
            </a:r>
            <a:r>
              <a:rPr lang="pl-PL" sz="1800" b="0" i="0" u="none" strike="noStrike" baseline="0" dirty="0">
                <a:latin typeface="TimesNewRoman+1"/>
              </a:rPr>
              <a:t>ł</a:t>
            </a:r>
            <a:r>
              <a:rPr lang="pl-PL" sz="1800" b="0" i="0" u="none" strike="noStrike" baseline="0" dirty="0">
                <a:latin typeface="TimesNewRoman"/>
              </a:rPr>
              <a:t>umi</a:t>
            </a:r>
            <a:r>
              <a:rPr lang="pl-PL" sz="1800" b="0" i="0" u="none" strike="noStrike" baseline="0" dirty="0">
                <a:latin typeface="TimesNewRoman+1"/>
              </a:rPr>
              <a:t>ą</a:t>
            </a:r>
            <a:r>
              <a:rPr lang="pl-PL" sz="1800" b="0" i="0" u="none" strike="noStrike" baseline="0" dirty="0">
                <a:latin typeface="TimesNewRoman"/>
              </a:rPr>
              <a:t>cy wszystkie cz</a:t>
            </a:r>
            <a:r>
              <a:rPr lang="pl-PL" sz="1800" b="0" i="0" u="none" strike="noStrike" baseline="0" dirty="0">
                <a:latin typeface="TimesNewRoman+1"/>
              </a:rPr>
              <a:t>ę</a:t>
            </a:r>
            <a:r>
              <a:rPr lang="pl-PL" sz="1800" b="0" i="0" u="none" strike="noStrike" baseline="0" dirty="0">
                <a:latin typeface="TimesNewRoman"/>
              </a:rPr>
              <a:t>stotliwo</a:t>
            </a:r>
            <a:r>
              <a:rPr lang="pl-PL" sz="1800" b="0" i="0" u="none" strike="noStrike" baseline="0" dirty="0">
                <a:latin typeface="TimesNewRoman+1"/>
              </a:rPr>
              <a:t>ś</a:t>
            </a:r>
            <a:r>
              <a:rPr lang="pl-PL" sz="1800" b="0" i="0" u="none" strike="noStrike" baseline="0" dirty="0">
                <a:latin typeface="TimesNewRoman"/>
              </a:rPr>
              <a:t>ci za wyj</a:t>
            </a:r>
            <a:r>
              <a:rPr lang="pl-PL" sz="1800" b="0" i="0" u="none" strike="noStrike" baseline="0" dirty="0">
                <a:latin typeface="TimesNewRoman+1"/>
              </a:rPr>
              <a:t>ą</a:t>
            </a:r>
            <a:r>
              <a:rPr lang="pl-PL" sz="1800" b="0" i="0" u="none" strike="noStrike" baseline="0" dirty="0">
                <a:latin typeface="TimesNewRoman"/>
              </a:rPr>
              <a:t>tkiem </a:t>
            </a:r>
            <a:r>
              <a:rPr lang="pl-PL" sz="1800" b="0" i="0" u="none" strike="noStrike" baseline="0" dirty="0">
                <a:latin typeface="TimesNewRoman+1"/>
              </a:rPr>
              <a:t>ω</a:t>
            </a:r>
            <a:r>
              <a:rPr lang="pl-PL" sz="1050" b="0" i="0" u="none" strike="noStrike" baseline="0" dirty="0">
                <a:latin typeface="TimesNewRoman"/>
              </a:rPr>
              <a:t>0</a:t>
            </a:r>
            <a:r>
              <a:rPr lang="pl-PL" sz="1800" b="0" i="0" u="none" strike="noStrike" baseline="0" dirty="0">
                <a:latin typeface="TimesNewRoman"/>
              </a:rPr>
              <a:t>. Kszta</a:t>
            </a:r>
            <a:r>
              <a:rPr lang="pl-PL" sz="1800" b="0" i="0" u="none" strike="noStrike" baseline="0" dirty="0">
                <a:latin typeface="TimesNewRoman+1"/>
              </a:rPr>
              <a:t>ł</a:t>
            </a:r>
            <a:r>
              <a:rPr lang="pl-PL" sz="1800" b="0" i="0" u="none" strike="noStrike" baseline="0" dirty="0">
                <a:latin typeface="TimesNewRoman"/>
              </a:rPr>
              <a:t>t charakterystyki amplitudowej k(</a:t>
            </a:r>
            <a:r>
              <a:rPr lang="pl-PL" sz="1800" b="0" i="0" u="none" strike="noStrike" baseline="0" dirty="0" err="1">
                <a:latin typeface="TimesNewRoman"/>
              </a:rPr>
              <a:t>j</a:t>
            </a:r>
            <a:r>
              <a:rPr lang="pl-PL" sz="1800" b="0" i="0" u="none" strike="noStrike" baseline="0" dirty="0" err="1">
                <a:latin typeface="TimesNewRoman+1"/>
              </a:rPr>
              <a:t>ω</a:t>
            </a:r>
            <a:r>
              <a:rPr lang="pl-PL" sz="1800" b="0" i="0" u="none" strike="noStrike" baseline="0" dirty="0">
                <a:latin typeface="TimesNewRoman"/>
              </a:rPr>
              <a:t>) w znacznym stopniu zale</a:t>
            </a:r>
            <a:r>
              <a:rPr lang="pl-PL" sz="1800" b="0" i="0" u="none" strike="noStrike" baseline="0" dirty="0">
                <a:latin typeface="TimesNewRoman+1"/>
              </a:rPr>
              <a:t>ż</a:t>
            </a:r>
            <a:r>
              <a:rPr lang="pl-PL" sz="1800" b="0" i="0" u="none" strike="noStrike" baseline="0" dirty="0">
                <a:latin typeface="TimesNewRoman"/>
              </a:rPr>
              <a:t>y od dobroci uk</a:t>
            </a:r>
            <a:r>
              <a:rPr lang="pl-PL" sz="1800" b="0" i="0" u="none" strike="noStrike" baseline="0" dirty="0">
                <a:latin typeface="TimesNewRoman+1"/>
              </a:rPr>
              <a:t>ł</a:t>
            </a:r>
            <a:r>
              <a:rPr lang="pl-PL" sz="1800" b="0" i="0" u="none" strike="noStrike" baseline="0" dirty="0">
                <a:latin typeface="TimesNewRoman"/>
              </a:rPr>
              <a:t>adu:</a:t>
            </a:r>
            <a:endParaRPr lang="pl-PL" dirty="0"/>
          </a:p>
        </p:txBody>
      </p:sp>
      <p:pic>
        <p:nvPicPr>
          <p:cNvPr id="13" name="Obraz 12">
            <a:extLst>
              <a:ext uri="{FF2B5EF4-FFF2-40B4-BE49-F238E27FC236}">
                <a16:creationId xmlns:a16="http://schemas.microsoft.com/office/drawing/2014/main" id="{39BED3B8-67E2-3C7C-44E4-9BD6A03C8B30}"/>
              </a:ext>
            </a:extLst>
          </p:cNvPr>
          <p:cNvPicPr>
            <a:picLocks noChangeAspect="1"/>
          </p:cNvPicPr>
          <p:nvPr/>
        </p:nvPicPr>
        <p:blipFill>
          <a:blip r:embed="rId4"/>
          <a:stretch>
            <a:fillRect/>
          </a:stretch>
        </p:blipFill>
        <p:spPr>
          <a:xfrm>
            <a:off x="5410200" y="5844560"/>
            <a:ext cx="1352550" cy="933450"/>
          </a:xfrm>
          <a:prstGeom prst="rect">
            <a:avLst/>
          </a:prstGeom>
        </p:spPr>
      </p:pic>
      <p:sp>
        <p:nvSpPr>
          <p:cNvPr id="15" name="pole tekstowe 14">
            <a:extLst>
              <a:ext uri="{FF2B5EF4-FFF2-40B4-BE49-F238E27FC236}">
                <a16:creationId xmlns:a16="http://schemas.microsoft.com/office/drawing/2014/main" id="{30C57B85-0A06-9ACB-92BA-1DC890839B91}"/>
              </a:ext>
            </a:extLst>
          </p:cNvPr>
          <p:cNvSpPr txBox="1"/>
          <p:nvPr/>
        </p:nvSpPr>
        <p:spPr>
          <a:xfrm>
            <a:off x="8616288" y="6064448"/>
            <a:ext cx="3853217" cy="646331"/>
          </a:xfrm>
          <a:prstGeom prst="rect">
            <a:avLst/>
          </a:prstGeom>
          <a:noFill/>
        </p:spPr>
        <p:txBody>
          <a:bodyPr wrap="square">
            <a:spAutoFit/>
          </a:bodyPr>
          <a:lstStyle/>
          <a:p>
            <a:r>
              <a:rPr lang="pl-PL" sz="1800" b="0" i="0" u="none" strike="noStrike" baseline="0" dirty="0">
                <a:latin typeface="TimesNewRoman"/>
              </a:rPr>
              <a:t>Im wi</a:t>
            </a:r>
            <a:r>
              <a:rPr lang="pl-PL" sz="1800" b="0" i="0" u="none" strike="noStrike" baseline="0" dirty="0">
                <a:latin typeface="TimesNewRoman+1"/>
              </a:rPr>
              <a:t>ę</a:t>
            </a:r>
            <a:r>
              <a:rPr lang="pl-PL" sz="1800" b="0" i="0" u="none" strike="noStrike" baseline="0" dirty="0">
                <a:latin typeface="TimesNewRoman"/>
              </a:rPr>
              <a:t>ksza dobro</a:t>
            </a:r>
            <a:r>
              <a:rPr lang="pl-PL" sz="1800" b="0" i="0" u="none" strike="noStrike" baseline="0" dirty="0">
                <a:latin typeface="TimesNewRoman+1"/>
              </a:rPr>
              <a:t>ć </a:t>
            </a:r>
            <a:r>
              <a:rPr lang="pl-PL" sz="1800" b="0" i="0" u="none" strike="noStrike" baseline="0" dirty="0">
                <a:latin typeface="TimesNewRoman"/>
              </a:rPr>
              <a:t>tym mniejsze pasmo przenoszenia uk</a:t>
            </a:r>
            <a:r>
              <a:rPr lang="pl-PL" sz="1800" b="0" i="0" u="none" strike="noStrike" baseline="0" dirty="0">
                <a:latin typeface="TimesNewRoman+1"/>
              </a:rPr>
              <a:t>ł</a:t>
            </a:r>
            <a:r>
              <a:rPr lang="pl-PL" sz="1800" b="0" i="0" u="none" strike="noStrike" baseline="0" dirty="0">
                <a:latin typeface="TimesNewRoman"/>
              </a:rPr>
              <a:t>adu RLC.</a:t>
            </a:r>
            <a:endParaRPr lang="pl-PL" dirty="0"/>
          </a:p>
        </p:txBody>
      </p:sp>
    </p:spTree>
    <p:extLst>
      <p:ext uri="{BB962C8B-B14F-4D97-AF65-F5344CB8AC3E}">
        <p14:creationId xmlns:p14="http://schemas.microsoft.com/office/powerpoint/2010/main" val="679178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4A0A64-7201-A84B-EDCA-1B684741D818}"/>
              </a:ext>
            </a:extLst>
          </p:cNvPr>
          <p:cNvSpPr>
            <a:spLocks noGrp="1"/>
          </p:cNvSpPr>
          <p:nvPr>
            <p:ph type="title"/>
          </p:nvPr>
        </p:nvSpPr>
        <p:spPr/>
        <p:txBody>
          <a:bodyPr/>
          <a:lstStyle/>
          <a:p>
            <a:r>
              <a:rPr lang="pl-PL" b="1" dirty="0"/>
              <a:t>Podstawowe pojęcia fizyczne: napięcie elektryczne</a:t>
            </a:r>
            <a:endParaRPr lang="pl-PL" dirty="0"/>
          </a:p>
        </p:txBody>
      </p:sp>
      <p:sp>
        <p:nvSpPr>
          <p:cNvPr id="3" name="Symbol zastępczy zawartości 2">
            <a:extLst>
              <a:ext uri="{FF2B5EF4-FFF2-40B4-BE49-F238E27FC236}">
                <a16:creationId xmlns:a16="http://schemas.microsoft.com/office/drawing/2014/main" id="{352A5572-B0CF-50B6-93EC-6A5D043F75B2}"/>
              </a:ext>
            </a:extLst>
          </p:cNvPr>
          <p:cNvSpPr>
            <a:spLocks noGrp="1"/>
          </p:cNvSpPr>
          <p:nvPr>
            <p:ph idx="1"/>
          </p:nvPr>
        </p:nvSpPr>
        <p:spPr/>
        <p:txBody>
          <a:bodyPr/>
          <a:lstStyle/>
          <a:p>
            <a:r>
              <a:rPr lang="pl-PL" b="1" dirty="0"/>
              <a:t>Napięcie elektryczne</a:t>
            </a:r>
            <a:r>
              <a:rPr lang="pl-PL" dirty="0"/>
              <a:t> (oznaczane jako U (u(</a:t>
            </a:r>
            <a:r>
              <a:rPr lang="pl-PL" dirty="0" err="1"/>
              <a:t>dt</a:t>
            </a:r>
            <a:r>
              <a:rPr lang="pl-PL" dirty="0"/>
              <a:t>))) to różnica potencjałów elektrycznych między dwoma punktami obwodu.</a:t>
            </a:r>
            <a:br>
              <a:rPr lang="pl-PL" dirty="0"/>
            </a:br>
            <a:r>
              <a:rPr lang="pl-PL" dirty="0"/>
              <a:t>Mówiąc prościej, niefizycznie: to </a:t>
            </a:r>
            <a:r>
              <a:rPr lang="pl-PL" b="1" dirty="0"/>
              <a:t>„siła”, która „popycha” ładunki elektryczne</a:t>
            </a:r>
            <a:r>
              <a:rPr lang="pl-PL" dirty="0"/>
              <a:t>, powodując ich przepływ (czyli prąd).</a:t>
            </a:r>
          </a:p>
          <a:p>
            <a:r>
              <a:rPr lang="pl-PL" dirty="0"/>
              <a:t>W fizycznym ujęciu napięcie to praca potrzebna do przemieszczenia jednostkowego ładunku między dwoma punktami.</a:t>
            </a:r>
          </a:p>
        </p:txBody>
      </p:sp>
      <p:pic>
        <p:nvPicPr>
          <p:cNvPr id="5" name="Obraz 4">
            <a:extLst>
              <a:ext uri="{FF2B5EF4-FFF2-40B4-BE49-F238E27FC236}">
                <a16:creationId xmlns:a16="http://schemas.microsoft.com/office/drawing/2014/main" id="{C2462EFB-887B-94A3-EE58-F276FE8CDC8C}"/>
              </a:ext>
            </a:extLst>
          </p:cNvPr>
          <p:cNvPicPr>
            <a:picLocks noChangeAspect="1"/>
          </p:cNvPicPr>
          <p:nvPr/>
        </p:nvPicPr>
        <p:blipFill>
          <a:blip r:embed="rId2"/>
          <a:stretch>
            <a:fillRect/>
          </a:stretch>
        </p:blipFill>
        <p:spPr>
          <a:xfrm>
            <a:off x="5068522" y="4381337"/>
            <a:ext cx="1571625" cy="1190625"/>
          </a:xfrm>
          <a:prstGeom prst="rect">
            <a:avLst/>
          </a:prstGeom>
        </p:spPr>
      </p:pic>
      <p:pic>
        <p:nvPicPr>
          <p:cNvPr id="7" name="Obraz 6">
            <a:extLst>
              <a:ext uri="{FF2B5EF4-FFF2-40B4-BE49-F238E27FC236}">
                <a16:creationId xmlns:a16="http://schemas.microsoft.com/office/drawing/2014/main" id="{6BA83625-3F18-2443-9D3F-37DE55F524BE}"/>
              </a:ext>
            </a:extLst>
          </p:cNvPr>
          <p:cNvPicPr>
            <a:picLocks noChangeAspect="1"/>
          </p:cNvPicPr>
          <p:nvPr/>
        </p:nvPicPr>
        <p:blipFill>
          <a:blip r:embed="rId3"/>
          <a:stretch>
            <a:fillRect/>
          </a:stretch>
        </p:blipFill>
        <p:spPr>
          <a:xfrm>
            <a:off x="1038444" y="5220531"/>
            <a:ext cx="2455033" cy="1201150"/>
          </a:xfrm>
          <a:prstGeom prst="rect">
            <a:avLst/>
          </a:prstGeom>
        </p:spPr>
      </p:pic>
    </p:spTree>
    <p:extLst>
      <p:ext uri="{BB962C8B-B14F-4D97-AF65-F5344CB8AC3E}">
        <p14:creationId xmlns:p14="http://schemas.microsoft.com/office/powerpoint/2010/main" val="30326229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958EBB-2729-AB63-F8A5-BC94EF9A5F82}"/>
              </a:ext>
            </a:extLst>
          </p:cNvPr>
          <p:cNvSpPr>
            <a:spLocks noGrp="1"/>
          </p:cNvSpPr>
          <p:nvPr>
            <p:ph type="title"/>
          </p:nvPr>
        </p:nvSpPr>
        <p:spPr/>
        <p:txBody>
          <a:bodyPr/>
          <a:lstStyle/>
          <a:p>
            <a:r>
              <a:rPr lang="pl-PL" b="1" dirty="0"/>
              <a:t>Moduł 2: Podstawy współczesnych systemów elektroenergetycznych </a:t>
            </a:r>
          </a:p>
        </p:txBody>
      </p:sp>
      <p:sp>
        <p:nvSpPr>
          <p:cNvPr id="3" name="Symbol zastępczy zawartości 2">
            <a:extLst>
              <a:ext uri="{FF2B5EF4-FFF2-40B4-BE49-F238E27FC236}">
                <a16:creationId xmlns:a16="http://schemas.microsoft.com/office/drawing/2014/main" id="{C9B74F76-07C9-DB05-1775-5B47D9B6367A}"/>
              </a:ext>
            </a:extLst>
          </p:cNvPr>
          <p:cNvSpPr>
            <a:spLocks noGrp="1"/>
          </p:cNvSpPr>
          <p:nvPr>
            <p:ph idx="1"/>
          </p:nvPr>
        </p:nvSpPr>
        <p:spPr/>
        <p:txBody>
          <a:bodyPr/>
          <a:lstStyle/>
          <a:p>
            <a:r>
              <a:rPr lang="pl-PL" dirty="0"/>
              <a:t>System </a:t>
            </a:r>
            <a:r>
              <a:rPr lang="pl-PL" dirty="0" err="1"/>
              <a:t>elektroenergetyzny</a:t>
            </a:r>
            <a:r>
              <a:rPr lang="pl-PL" dirty="0"/>
              <a:t> Polski – rys historyczny</a:t>
            </a:r>
          </a:p>
          <a:p>
            <a:r>
              <a:rPr lang="pl-PL" dirty="0"/>
              <a:t>Transformacja energetyczna</a:t>
            </a:r>
          </a:p>
          <a:p>
            <a:r>
              <a:rPr lang="pl-PL" dirty="0"/>
              <a:t>Podstawowe pojęcia</a:t>
            </a:r>
          </a:p>
          <a:p>
            <a:r>
              <a:rPr lang="pl-PL" dirty="0"/>
              <a:t>Podstawowe obliczenia stosowane w modelach systemów elektroenergetycznych </a:t>
            </a:r>
          </a:p>
          <a:p>
            <a:r>
              <a:rPr lang="pl-PL" dirty="0"/>
              <a:t>Przykłady zadań</a:t>
            </a:r>
          </a:p>
          <a:p>
            <a:r>
              <a:rPr lang="pl-PL" dirty="0"/>
              <a:t>System fotowoltaiczny – czym jest, z czego się składa oraz jak działa</a:t>
            </a:r>
          </a:p>
          <a:p>
            <a:endParaRPr lang="pl-PL" dirty="0"/>
          </a:p>
        </p:txBody>
      </p:sp>
    </p:spTree>
    <p:extLst>
      <p:ext uri="{BB962C8B-B14F-4D97-AF65-F5344CB8AC3E}">
        <p14:creationId xmlns:p14="http://schemas.microsoft.com/office/powerpoint/2010/main" val="11803671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D52731-A8EC-8A7D-A343-A099BEA267C4}"/>
              </a:ext>
            </a:extLst>
          </p:cNvPr>
          <p:cNvSpPr>
            <a:spLocks noGrp="1"/>
          </p:cNvSpPr>
          <p:nvPr>
            <p:ph type="title"/>
          </p:nvPr>
        </p:nvSpPr>
        <p:spPr/>
        <p:txBody>
          <a:bodyPr/>
          <a:lstStyle/>
          <a:p>
            <a:pPr algn="ctr"/>
            <a:r>
              <a:rPr lang="pl-PL" b="1" dirty="0"/>
              <a:t>System energetyczny w Polsce – rys historyczny</a:t>
            </a:r>
          </a:p>
        </p:txBody>
      </p:sp>
      <p:pic>
        <p:nvPicPr>
          <p:cNvPr id="5" name="Obraz 4">
            <a:extLst>
              <a:ext uri="{FF2B5EF4-FFF2-40B4-BE49-F238E27FC236}">
                <a16:creationId xmlns:a16="http://schemas.microsoft.com/office/drawing/2014/main" id="{816A9D15-74CF-5463-7A30-CF7D030EE90B}"/>
              </a:ext>
            </a:extLst>
          </p:cNvPr>
          <p:cNvPicPr>
            <a:picLocks noChangeAspect="1"/>
          </p:cNvPicPr>
          <p:nvPr/>
        </p:nvPicPr>
        <p:blipFill>
          <a:blip r:embed="rId2"/>
          <a:stretch>
            <a:fillRect/>
          </a:stretch>
        </p:blipFill>
        <p:spPr>
          <a:xfrm>
            <a:off x="3313655" y="1951513"/>
            <a:ext cx="5209617" cy="4487003"/>
          </a:xfrm>
          <a:prstGeom prst="rect">
            <a:avLst/>
          </a:prstGeom>
        </p:spPr>
      </p:pic>
    </p:spTree>
    <p:extLst>
      <p:ext uri="{BB962C8B-B14F-4D97-AF65-F5344CB8AC3E}">
        <p14:creationId xmlns:p14="http://schemas.microsoft.com/office/powerpoint/2010/main" val="41708062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5878B13-6909-1639-8521-F37A20DD2EBE}"/>
              </a:ext>
            </a:extLst>
          </p:cNvPr>
          <p:cNvSpPr>
            <a:spLocks noGrp="1"/>
          </p:cNvSpPr>
          <p:nvPr>
            <p:ph type="title"/>
          </p:nvPr>
        </p:nvSpPr>
        <p:spPr/>
        <p:txBody>
          <a:bodyPr/>
          <a:lstStyle/>
          <a:p>
            <a:pPr algn="ctr"/>
            <a:r>
              <a:rPr lang="pl-PL" b="1" dirty="0"/>
              <a:t>System energetyczny w Polsce – rys historyczny</a:t>
            </a:r>
          </a:p>
        </p:txBody>
      </p:sp>
      <p:pic>
        <p:nvPicPr>
          <p:cNvPr id="5" name="Obraz 4">
            <a:extLst>
              <a:ext uri="{FF2B5EF4-FFF2-40B4-BE49-F238E27FC236}">
                <a16:creationId xmlns:a16="http://schemas.microsoft.com/office/drawing/2014/main" id="{F44DAEEA-1B9B-F4A5-81EF-5D5CBB546626}"/>
              </a:ext>
            </a:extLst>
          </p:cNvPr>
          <p:cNvPicPr>
            <a:picLocks noChangeAspect="1"/>
          </p:cNvPicPr>
          <p:nvPr/>
        </p:nvPicPr>
        <p:blipFill>
          <a:blip r:embed="rId2"/>
          <a:stretch>
            <a:fillRect/>
          </a:stretch>
        </p:blipFill>
        <p:spPr>
          <a:xfrm>
            <a:off x="2997774" y="1824037"/>
            <a:ext cx="6395989" cy="4986337"/>
          </a:xfrm>
          <a:prstGeom prst="rect">
            <a:avLst/>
          </a:prstGeom>
        </p:spPr>
      </p:pic>
    </p:spTree>
    <p:extLst>
      <p:ext uri="{BB962C8B-B14F-4D97-AF65-F5344CB8AC3E}">
        <p14:creationId xmlns:p14="http://schemas.microsoft.com/office/powerpoint/2010/main" val="208220342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F65A24-6138-DA30-29E9-B26551693EBB}"/>
              </a:ext>
            </a:extLst>
          </p:cNvPr>
          <p:cNvSpPr>
            <a:spLocks noGrp="1"/>
          </p:cNvSpPr>
          <p:nvPr>
            <p:ph type="title"/>
          </p:nvPr>
        </p:nvSpPr>
        <p:spPr/>
        <p:txBody>
          <a:bodyPr/>
          <a:lstStyle/>
          <a:p>
            <a:pPr algn="ctr"/>
            <a:r>
              <a:rPr lang="pl-PL" b="1" dirty="0"/>
              <a:t>Transformacja energetyczna</a:t>
            </a:r>
          </a:p>
        </p:txBody>
      </p:sp>
      <p:pic>
        <p:nvPicPr>
          <p:cNvPr id="5" name="Obraz 4">
            <a:extLst>
              <a:ext uri="{FF2B5EF4-FFF2-40B4-BE49-F238E27FC236}">
                <a16:creationId xmlns:a16="http://schemas.microsoft.com/office/drawing/2014/main" id="{ABAA6D12-DF4D-495E-E231-DF424204C63D}"/>
              </a:ext>
            </a:extLst>
          </p:cNvPr>
          <p:cNvPicPr>
            <a:picLocks noChangeAspect="1"/>
          </p:cNvPicPr>
          <p:nvPr/>
        </p:nvPicPr>
        <p:blipFill>
          <a:blip r:embed="rId2"/>
          <a:stretch>
            <a:fillRect/>
          </a:stretch>
        </p:blipFill>
        <p:spPr>
          <a:xfrm>
            <a:off x="3915511" y="1868487"/>
            <a:ext cx="4360977" cy="4743450"/>
          </a:xfrm>
          <a:prstGeom prst="rect">
            <a:avLst/>
          </a:prstGeom>
        </p:spPr>
      </p:pic>
    </p:spTree>
    <p:extLst>
      <p:ext uri="{BB962C8B-B14F-4D97-AF65-F5344CB8AC3E}">
        <p14:creationId xmlns:p14="http://schemas.microsoft.com/office/powerpoint/2010/main" val="18989522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6CC407-2391-D721-E296-F857B31221B0}"/>
              </a:ext>
            </a:extLst>
          </p:cNvPr>
          <p:cNvSpPr>
            <a:spLocks noGrp="1"/>
          </p:cNvSpPr>
          <p:nvPr>
            <p:ph type="title"/>
          </p:nvPr>
        </p:nvSpPr>
        <p:spPr/>
        <p:txBody>
          <a:bodyPr/>
          <a:lstStyle/>
          <a:p>
            <a:pPr algn="ctr"/>
            <a:r>
              <a:rPr lang="pl-PL" b="1" dirty="0"/>
              <a:t>Transformacja energetyczna</a:t>
            </a:r>
            <a:endParaRPr lang="pl-PL" dirty="0"/>
          </a:p>
        </p:txBody>
      </p:sp>
      <p:pic>
        <p:nvPicPr>
          <p:cNvPr id="5" name="Obraz 4">
            <a:extLst>
              <a:ext uri="{FF2B5EF4-FFF2-40B4-BE49-F238E27FC236}">
                <a16:creationId xmlns:a16="http://schemas.microsoft.com/office/drawing/2014/main" id="{83B42ABE-A2FA-CA18-A057-0BD8D7D12C16}"/>
              </a:ext>
            </a:extLst>
          </p:cNvPr>
          <p:cNvPicPr>
            <a:picLocks noChangeAspect="1"/>
          </p:cNvPicPr>
          <p:nvPr/>
        </p:nvPicPr>
        <p:blipFill>
          <a:blip r:embed="rId2"/>
          <a:stretch>
            <a:fillRect/>
          </a:stretch>
        </p:blipFill>
        <p:spPr>
          <a:xfrm>
            <a:off x="2091754" y="1816017"/>
            <a:ext cx="8008491" cy="4829180"/>
          </a:xfrm>
          <a:prstGeom prst="rect">
            <a:avLst/>
          </a:prstGeom>
        </p:spPr>
      </p:pic>
    </p:spTree>
    <p:extLst>
      <p:ext uri="{BB962C8B-B14F-4D97-AF65-F5344CB8AC3E}">
        <p14:creationId xmlns:p14="http://schemas.microsoft.com/office/powerpoint/2010/main" val="16273771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698BFE-9826-BA1B-B68B-D8329C85C393}"/>
              </a:ext>
            </a:extLst>
          </p:cNvPr>
          <p:cNvSpPr>
            <a:spLocks noGrp="1"/>
          </p:cNvSpPr>
          <p:nvPr>
            <p:ph type="title"/>
          </p:nvPr>
        </p:nvSpPr>
        <p:spPr/>
        <p:txBody>
          <a:bodyPr/>
          <a:lstStyle/>
          <a:p>
            <a:r>
              <a:rPr lang="pl-PL" b="1" dirty="0"/>
              <a:t>Pojęcia podstawowe</a:t>
            </a:r>
          </a:p>
        </p:txBody>
      </p:sp>
      <p:sp>
        <p:nvSpPr>
          <p:cNvPr id="3" name="Symbol zastępczy zawartości 2">
            <a:extLst>
              <a:ext uri="{FF2B5EF4-FFF2-40B4-BE49-F238E27FC236}">
                <a16:creationId xmlns:a16="http://schemas.microsoft.com/office/drawing/2014/main" id="{80A01776-5659-87EF-A676-D7B66DADF850}"/>
              </a:ext>
            </a:extLst>
          </p:cNvPr>
          <p:cNvSpPr>
            <a:spLocks noGrp="1"/>
          </p:cNvSpPr>
          <p:nvPr>
            <p:ph idx="1"/>
          </p:nvPr>
        </p:nvSpPr>
        <p:spPr>
          <a:xfrm>
            <a:off x="838200" y="1825625"/>
            <a:ext cx="10515600" cy="1050829"/>
          </a:xfrm>
        </p:spPr>
        <p:txBody>
          <a:bodyPr/>
          <a:lstStyle/>
          <a:p>
            <a:pPr algn="l"/>
            <a:r>
              <a:rPr lang="pl-PL" sz="1800" b="1" i="0" u="none" strike="noStrike" baseline="0" dirty="0">
                <a:latin typeface="TimesNewRomanPS-BoldMT"/>
              </a:rPr>
              <a:t>Systemem elektroenergetycznym ( SEE) </a:t>
            </a:r>
            <a:r>
              <a:rPr lang="pl-PL" sz="1800" b="0" i="0" u="none" strike="noStrike" baseline="0" dirty="0">
                <a:latin typeface="TimesNewRomanPSMT"/>
              </a:rPr>
              <a:t>nazywa się zespół urządzeń przeznaczonych do wytwarzania, </a:t>
            </a:r>
            <a:r>
              <a:rPr lang="pl-PL" sz="1800" b="0" i="0" u="none" strike="noStrike" baseline="0" dirty="0" err="1">
                <a:latin typeface="TimesNewRomanPSMT"/>
              </a:rPr>
              <a:t>przesyłu</a:t>
            </a:r>
            <a:r>
              <a:rPr lang="pl-PL" sz="1800" b="0" i="0" u="none" strike="noStrike" baseline="0" dirty="0">
                <a:latin typeface="TimesNewRomanPSMT"/>
              </a:rPr>
              <a:t> i rozdziału energii elektrycznej. Zadaniem SEE jest realizacja procesu ciągłej dostawy energii elektrycznej odbiorcom, przy minimalizacji nakładów przeznaczonych na ten cel.</a:t>
            </a:r>
            <a:endParaRPr lang="pl-PL" dirty="0"/>
          </a:p>
        </p:txBody>
      </p:sp>
      <p:sp>
        <p:nvSpPr>
          <p:cNvPr id="4" name="pole tekstowe 3">
            <a:extLst>
              <a:ext uri="{FF2B5EF4-FFF2-40B4-BE49-F238E27FC236}">
                <a16:creationId xmlns:a16="http://schemas.microsoft.com/office/drawing/2014/main" id="{6AB139CC-F65B-45C9-45FD-403D9849232D}"/>
              </a:ext>
            </a:extLst>
          </p:cNvPr>
          <p:cNvSpPr txBox="1"/>
          <p:nvPr/>
        </p:nvSpPr>
        <p:spPr>
          <a:xfrm>
            <a:off x="1236048" y="3060253"/>
            <a:ext cx="8565165" cy="1477328"/>
          </a:xfrm>
          <a:prstGeom prst="rect">
            <a:avLst/>
          </a:prstGeom>
          <a:noFill/>
        </p:spPr>
        <p:txBody>
          <a:bodyPr wrap="none" rtlCol="0">
            <a:spAutoFit/>
          </a:bodyPr>
          <a:lstStyle/>
          <a:p>
            <a:r>
              <a:rPr lang="pl-PL" sz="1800" b="0" i="0" u="none" strike="noStrike" baseline="0" dirty="0">
                <a:latin typeface="TimesNewRomanPSMT"/>
              </a:rPr>
              <a:t>Z funkcji realizowanych przez SEE wynika jego podstawowy podział na dwa podsystemy:</a:t>
            </a:r>
          </a:p>
          <a:p>
            <a:pPr algn="l"/>
            <a:endParaRPr lang="pl-PL" sz="1800" b="0" i="0" u="none" strike="noStrike" baseline="0" dirty="0">
              <a:latin typeface="TimesNewRomanPSMT"/>
            </a:endParaRPr>
          </a:p>
          <a:p>
            <a:pPr algn="l"/>
            <a:r>
              <a:rPr lang="pl-PL" sz="1800" b="0" i="0" u="none" strike="noStrike" baseline="0" dirty="0">
                <a:latin typeface="SymbolMT"/>
              </a:rPr>
              <a:t>• </a:t>
            </a:r>
            <a:r>
              <a:rPr lang="pl-PL" sz="1800" b="0" i="0" u="none" strike="noStrike" baseline="0" dirty="0">
                <a:latin typeface="TimesNewRomanPSMT"/>
              </a:rPr>
              <a:t>podsystem wytwórczy, czyli elektrownie</a:t>
            </a:r>
          </a:p>
          <a:p>
            <a:pPr algn="l"/>
            <a:r>
              <a:rPr lang="pl-PL" sz="1800" b="0" i="0" u="none" strike="noStrike" baseline="0" dirty="0">
                <a:latin typeface="SymbolMT"/>
              </a:rPr>
              <a:t>• </a:t>
            </a:r>
            <a:r>
              <a:rPr lang="pl-PL" sz="1800" b="0" i="0" u="none" strike="noStrike" baseline="0" dirty="0">
                <a:latin typeface="TimesNewRomanPSMT"/>
              </a:rPr>
              <a:t>podsystem przesyłowo-rozdzielczy, zwany inaczej układem przesyłowo - rozdzielczym</a:t>
            </a:r>
          </a:p>
          <a:p>
            <a:pPr algn="l"/>
            <a:r>
              <a:rPr lang="pl-PL" sz="1800" b="0" i="0" u="none" strike="noStrike" baseline="0" dirty="0">
                <a:latin typeface="TimesNewRomanPSMT"/>
              </a:rPr>
              <a:t>lub </a:t>
            </a:r>
            <a:r>
              <a:rPr lang="pl-PL" sz="1800" b="1" i="0" u="none" strike="noStrike" baseline="0" dirty="0">
                <a:latin typeface="TimesNewRomanPS-BoldMT"/>
              </a:rPr>
              <a:t>siecią elektroenergetyczną (SE)</a:t>
            </a:r>
            <a:r>
              <a:rPr lang="pl-PL" sz="1800" b="0" i="0" u="none" strike="noStrike" baseline="0" dirty="0">
                <a:latin typeface="TimesNewRomanPSMT"/>
              </a:rPr>
              <a:t>.</a:t>
            </a:r>
            <a:endParaRPr lang="pl-PL" dirty="0"/>
          </a:p>
        </p:txBody>
      </p:sp>
    </p:spTree>
    <p:extLst>
      <p:ext uri="{BB962C8B-B14F-4D97-AF65-F5344CB8AC3E}">
        <p14:creationId xmlns:p14="http://schemas.microsoft.com/office/powerpoint/2010/main" val="265607733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73D5D15-8B53-1855-3BB0-43C546B79C49}"/>
              </a:ext>
            </a:extLst>
          </p:cNvPr>
          <p:cNvSpPr>
            <a:spLocks noGrp="1"/>
          </p:cNvSpPr>
          <p:nvPr>
            <p:ph type="title"/>
          </p:nvPr>
        </p:nvSpPr>
        <p:spPr/>
        <p:txBody>
          <a:bodyPr/>
          <a:lstStyle/>
          <a:p>
            <a:r>
              <a:rPr lang="pl-PL" b="1" dirty="0"/>
              <a:t>Pojęcia podstawowe</a:t>
            </a:r>
            <a:endParaRPr lang="pl-PL" dirty="0"/>
          </a:p>
        </p:txBody>
      </p:sp>
      <p:sp>
        <p:nvSpPr>
          <p:cNvPr id="3" name="Symbol zastępczy zawartości 2">
            <a:extLst>
              <a:ext uri="{FF2B5EF4-FFF2-40B4-BE49-F238E27FC236}">
                <a16:creationId xmlns:a16="http://schemas.microsoft.com/office/drawing/2014/main" id="{5343D9C4-77DC-B1A9-66EA-A336F3F3F08B}"/>
              </a:ext>
            </a:extLst>
          </p:cNvPr>
          <p:cNvSpPr>
            <a:spLocks noGrp="1"/>
          </p:cNvSpPr>
          <p:nvPr>
            <p:ph idx="1"/>
          </p:nvPr>
        </p:nvSpPr>
        <p:spPr/>
        <p:txBody>
          <a:bodyPr>
            <a:normAutofit/>
          </a:bodyPr>
          <a:lstStyle/>
          <a:p>
            <a:pPr marL="0" indent="0" algn="l">
              <a:buNone/>
            </a:pPr>
            <a:r>
              <a:rPr lang="pl-PL" sz="1800" b="0" i="0" u="none" strike="noStrike" baseline="0" dirty="0">
                <a:latin typeface="TimesNewRomanPSMT"/>
              </a:rPr>
              <a:t>Wytwarzanie energii elektrycznej w krajowym SEE odbywa się w:</a:t>
            </a:r>
          </a:p>
          <a:p>
            <a:pPr marL="0" indent="0" algn="l">
              <a:buNone/>
            </a:pPr>
            <a:endParaRPr lang="pl-PL" sz="1800" b="0" i="0" u="none" strike="noStrike" baseline="0" dirty="0">
              <a:latin typeface="TimesNewRomanPSMT"/>
            </a:endParaRPr>
          </a:p>
          <a:p>
            <a:pPr marL="0" indent="0" algn="l">
              <a:buNone/>
            </a:pPr>
            <a:r>
              <a:rPr lang="pl-PL" sz="1800" b="0" i="0" u="none" strike="noStrike" baseline="0" dirty="0">
                <a:latin typeface="SymbolMT"/>
              </a:rPr>
              <a:t>• </a:t>
            </a:r>
            <a:r>
              <a:rPr lang="pl-PL" sz="1800" b="0" i="0" u="none" strike="noStrike" baseline="0" dirty="0">
                <a:latin typeface="TimesNewRomanPSMT"/>
              </a:rPr>
              <a:t>dużych elektrowniach cieplnych kondensacyjnych (wytwarzających tylko energię elektryczną, bez wyzyskiwania ciepła pary wylotowej z turbiny parowej), pracujących na węglu kamiennym lub brunatnym.</a:t>
            </a:r>
          </a:p>
          <a:p>
            <a:pPr marL="0" indent="0" algn="l">
              <a:buNone/>
            </a:pPr>
            <a:r>
              <a:rPr lang="pl-PL" sz="1800" b="0" i="0" u="none" strike="noStrike" baseline="0" dirty="0">
                <a:latin typeface="SymbolMT"/>
              </a:rPr>
              <a:t>• </a:t>
            </a:r>
            <a:r>
              <a:rPr lang="pl-PL" sz="1800" b="0" i="0" u="none" strike="noStrike" baseline="0" dirty="0">
                <a:latin typeface="TimesNewRomanPSMT"/>
              </a:rPr>
              <a:t>elektrociepłowniach miejskich i przemysłowych (wytwarzających jednocześnie energię elektryczną i cieplną, w układzie skojarzonym). Moce takich elektrowni zależą od wielkości zapotrzebowania na ciepło i mieszczą się w granicach od kilku do kilkaset MW.</a:t>
            </a:r>
          </a:p>
          <a:p>
            <a:pPr marL="0" indent="0" algn="l">
              <a:buNone/>
            </a:pPr>
            <a:r>
              <a:rPr lang="pl-PL" sz="1800" b="0" i="0" u="none" strike="noStrike" baseline="0" dirty="0">
                <a:latin typeface="SymbolMT"/>
              </a:rPr>
              <a:t>• </a:t>
            </a:r>
            <a:r>
              <a:rPr lang="pl-PL" sz="1800" b="0" i="0" u="none" strike="noStrike" baseline="0" dirty="0">
                <a:latin typeface="TimesNewRomanPSMT"/>
              </a:rPr>
              <a:t>elektrowniach wodnych przepływowych i szczytowo-pompowych.</a:t>
            </a:r>
          </a:p>
          <a:p>
            <a:pPr marL="0" indent="0" algn="l">
              <a:buNone/>
            </a:pPr>
            <a:r>
              <a:rPr lang="pl-PL" sz="1800" b="0" i="0" u="none" strike="noStrike" baseline="0" dirty="0">
                <a:latin typeface="SymbolMT"/>
              </a:rPr>
              <a:t>• </a:t>
            </a:r>
            <a:r>
              <a:rPr lang="pl-PL" sz="1800" b="0" i="0" u="none" strike="noStrike" baseline="0" dirty="0">
                <a:latin typeface="TimesNewRomanPSMT"/>
              </a:rPr>
              <a:t>źródłach wykorzystujących energie odnawialne wiatru i słońca. </a:t>
            </a:r>
            <a:endParaRPr lang="pl-PL" dirty="0"/>
          </a:p>
        </p:txBody>
      </p:sp>
    </p:spTree>
    <p:extLst>
      <p:ext uri="{BB962C8B-B14F-4D97-AF65-F5344CB8AC3E}">
        <p14:creationId xmlns:p14="http://schemas.microsoft.com/office/powerpoint/2010/main" val="215011313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2EFB9-58EC-F279-C8E5-9B62FA8533AE}"/>
              </a:ext>
            </a:extLst>
          </p:cNvPr>
          <p:cNvSpPr>
            <a:spLocks noGrp="1"/>
          </p:cNvSpPr>
          <p:nvPr>
            <p:ph type="title"/>
          </p:nvPr>
        </p:nvSpPr>
        <p:spPr/>
        <p:txBody>
          <a:bodyPr/>
          <a:lstStyle/>
          <a:p>
            <a:r>
              <a:rPr lang="pl-PL" b="1" dirty="0"/>
              <a:t>Pojęcia podstawowe</a:t>
            </a:r>
            <a:endParaRPr lang="pl-PL" dirty="0"/>
          </a:p>
        </p:txBody>
      </p:sp>
      <p:sp>
        <p:nvSpPr>
          <p:cNvPr id="3" name="Symbol zastępczy zawartości 2">
            <a:extLst>
              <a:ext uri="{FF2B5EF4-FFF2-40B4-BE49-F238E27FC236}">
                <a16:creationId xmlns:a16="http://schemas.microsoft.com/office/drawing/2014/main" id="{13B16356-854D-0332-C293-9C15584D06DC}"/>
              </a:ext>
            </a:extLst>
          </p:cNvPr>
          <p:cNvSpPr>
            <a:spLocks noGrp="1"/>
          </p:cNvSpPr>
          <p:nvPr>
            <p:ph idx="1"/>
          </p:nvPr>
        </p:nvSpPr>
        <p:spPr/>
        <p:txBody>
          <a:bodyPr/>
          <a:lstStyle/>
          <a:p>
            <a:pPr algn="l"/>
            <a:r>
              <a:rPr lang="pl-PL" sz="1800" b="0" i="0" u="none" strike="noStrike" baseline="0" dirty="0">
                <a:latin typeface="TimesNewRomanPSMT"/>
              </a:rPr>
              <a:t>Największa moc czynna jaką mogą produkować wszystkie elektrownie w SEE nazywa się </a:t>
            </a:r>
            <a:r>
              <a:rPr lang="pl-PL" sz="1800" b="1" i="0" u="none" strike="noStrike" baseline="0" dirty="0">
                <a:latin typeface="TimesNewRomanPS-BoldMT"/>
              </a:rPr>
              <a:t>mocą osiągalną.</a:t>
            </a:r>
          </a:p>
          <a:p>
            <a:pPr algn="l"/>
            <a:r>
              <a:rPr lang="pl-PL" sz="1800" b="0" i="0" u="none" strike="noStrike" baseline="0" dirty="0">
                <a:latin typeface="TimesNewRomanPSMT"/>
              </a:rPr>
              <a:t>Największa moc, która może być wytworzona w SEE przez co najmniej godzinę, określana jest mianem </a:t>
            </a:r>
            <a:r>
              <a:rPr lang="pl-PL" sz="1800" b="1" i="0" u="none" strike="noStrike" baseline="0" dirty="0">
                <a:latin typeface="TimesNewRomanPS-BoldMT"/>
              </a:rPr>
              <a:t>mocy dyspozycyjnej</a:t>
            </a:r>
            <a:r>
              <a:rPr lang="pl-PL" sz="1800" b="0" i="0" u="none" strike="noStrike" baseline="0" dirty="0">
                <a:latin typeface="TimesNewRomanPSMT"/>
              </a:rPr>
              <a:t>.</a:t>
            </a:r>
          </a:p>
          <a:p>
            <a:pPr algn="l"/>
            <a:r>
              <a:rPr lang="pl-PL" sz="1800" b="0" i="0" u="none" strike="noStrike" baseline="0" dirty="0">
                <a:latin typeface="TimesNewRomanPSMT"/>
              </a:rPr>
              <a:t>Suma mocy produkowanych w elektrowniach systemu w danej chwili określa </a:t>
            </a:r>
            <a:r>
              <a:rPr lang="pl-PL" sz="1800" b="1" u="none" strike="noStrike" baseline="0" dirty="0">
                <a:latin typeface="TimesNewRomanPS-ItalicMT"/>
              </a:rPr>
              <a:t>moc</a:t>
            </a:r>
            <a:r>
              <a:rPr lang="pl-PL" sz="1800" b="0" i="1" u="none" strike="noStrike" baseline="0" dirty="0">
                <a:latin typeface="TimesNewRomanPS-ItalicMT"/>
              </a:rPr>
              <a:t> </a:t>
            </a:r>
            <a:r>
              <a:rPr lang="pl-PL" sz="1800" b="1" i="0" u="none" strike="noStrike" baseline="0" dirty="0">
                <a:latin typeface="TimesNewRomanPS-BoldMT"/>
              </a:rPr>
              <a:t>wytwarzaną brutto</a:t>
            </a:r>
            <a:r>
              <a:rPr lang="pl-PL" sz="1800" b="0" i="0" u="none" strike="noStrike" baseline="0" dirty="0">
                <a:latin typeface="TimesNewRomanPSMT"/>
              </a:rPr>
              <a:t>. Różnicę między mocą włączoną a wytwarzaną brutto nazywa się </a:t>
            </a:r>
            <a:r>
              <a:rPr lang="pl-PL" sz="1800" b="1" i="0" u="none" strike="noStrike" baseline="0" dirty="0">
                <a:latin typeface="TimesNewRomanPSMT"/>
              </a:rPr>
              <a:t>rezerwą wirującą.</a:t>
            </a:r>
          </a:p>
          <a:p>
            <a:pPr algn="l"/>
            <a:r>
              <a:rPr lang="pl-PL" sz="1800" b="1" i="0" u="none" strike="noStrike" baseline="0" dirty="0">
                <a:latin typeface="TimesNewRomanPS-BoldMT"/>
              </a:rPr>
              <a:t>Moc wytwarzana netto </a:t>
            </a:r>
            <a:r>
              <a:rPr lang="pl-PL" sz="1800" b="0" i="0" u="none" strike="noStrike" baseline="0" dirty="0">
                <a:latin typeface="TimesNewRomanPSMT"/>
              </a:rPr>
              <a:t>jest to łączna moc wprowadzona do sieci elektroenergetycznej.</a:t>
            </a:r>
          </a:p>
          <a:p>
            <a:pPr algn="l"/>
            <a:r>
              <a:rPr lang="pl-PL" sz="1800" b="0" i="0" u="none" strike="noStrike" baseline="0" dirty="0">
                <a:latin typeface="TimesNewRomanPSMT"/>
              </a:rPr>
              <a:t>Różnicę pomiędzy mocą wytwarzaną brutto i netto stanowi </a:t>
            </a:r>
            <a:r>
              <a:rPr lang="pl-PL" sz="1800" b="1" i="0" u="none" strike="noStrike" baseline="0" dirty="0">
                <a:latin typeface="TimesNewRomanPSMT"/>
              </a:rPr>
              <a:t>moc potrzeb własnych elektrowni</a:t>
            </a:r>
            <a:r>
              <a:rPr lang="pl-PL" sz="1800" b="0" i="0" u="none" strike="noStrike" baseline="0" dirty="0">
                <a:latin typeface="TimesNewRomanPSMT"/>
              </a:rPr>
              <a:t>.</a:t>
            </a:r>
            <a:endParaRPr lang="pl-PL" b="1" dirty="0"/>
          </a:p>
        </p:txBody>
      </p:sp>
    </p:spTree>
    <p:extLst>
      <p:ext uri="{BB962C8B-B14F-4D97-AF65-F5344CB8AC3E}">
        <p14:creationId xmlns:p14="http://schemas.microsoft.com/office/powerpoint/2010/main" val="6148228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AF1A77-3913-43FA-F9EC-B94E7C238A81}"/>
              </a:ext>
            </a:extLst>
          </p:cNvPr>
          <p:cNvSpPr>
            <a:spLocks noGrp="1"/>
          </p:cNvSpPr>
          <p:nvPr>
            <p:ph type="title"/>
          </p:nvPr>
        </p:nvSpPr>
        <p:spPr/>
        <p:txBody>
          <a:bodyPr/>
          <a:lstStyle/>
          <a:p>
            <a:r>
              <a:rPr lang="pl-PL" b="1" dirty="0"/>
              <a:t>Zmienność obciążenia</a:t>
            </a:r>
          </a:p>
        </p:txBody>
      </p:sp>
      <p:sp>
        <p:nvSpPr>
          <p:cNvPr id="3" name="Symbol zastępczy zawartości 2">
            <a:extLst>
              <a:ext uri="{FF2B5EF4-FFF2-40B4-BE49-F238E27FC236}">
                <a16:creationId xmlns:a16="http://schemas.microsoft.com/office/drawing/2014/main" id="{46851D91-A656-A3A6-2AC7-35E792F1D56E}"/>
              </a:ext>
            </a:extLst>
          </p:cNvPr>
          <p:cNvSpPr>
            <a:spLocks noGrp="1"/>
          </p:cNvSpPr>
          <p:nvPr>
            <p:ph idx="1"/>
          </p:nvPr>
        </p:nvSpPr>
        <p:spPr/>
        <p:txBody>
          <a:bodyPr/>
          <a:lstStyle/>
          <a:p>
            <a:pPr algn="l"/>
            <a:r>
              <a:rPr lang="pl-PL" sz="1800" b="0" i="0" u="none" strike="noStrike" baseline="0" dirty="0">
                <a:latin typeface="TimesNewRomanPSMT"/>
              </a:rPr>
              <a:t>Warunki pracy SEE podlegają ustawicznym zmianom. W zależności od harmonogramu pracy odbiorników, w szczególności odbiorników przemysłowych, zmienia się zapotrzebowanie na moc w ciągu doby. Na wartość mocy zapotrzebowanej wpływają także warunki pogodowe, wydarzenia kulturalne, społeczne, itp. Obciążenie systemu przedstawia się na tzw. wykresach obciążenia, będących zależnością P= f(t). Wykresy te mogą dotyczyć doby, tygodnia, miesiąca lub roku. Na rys 1.5 przedstawiono typowy, dobowy wykres obciążenia SEE dla dwóch różnych dni w roku. Na wykresach obciążenia można zaznaczyć pewne charakterystyczne wielkości mocy: moc maksymalną, zwaną także szczytem obciążenia - </a:t>
            </a:r>
            <a:r>
              <a:rPr lang="pl-PL" sz="1800" b="0" i="0" u="none" strike="noStrike" baseline="0" dirty="0" err="1">
                <a:latin typeface="TimesNewRomanPSMT"/>
              </a:rPr>
              <a:t>Pmax</a:t>
            </a:r>
            <a:r>
              <a:rPr lang="pl-PL" sz="1800" b="0" i="0" u="none" strike="noStrike" baseline="0" dirty="0">
                <a:latin typeface="TimesNewRomanPSMT"/>
              </a:rPr>
              <a:t> lub </a:t>
            </a:r>
            <a:r>
              <a:rPr lang="pl-PL" sz="1800" b="0" i="0" u="none" strike="noStrike" baseline="0" dirty="0" err="1">
                <a:latin typeface="TimesNewRomanPSMT"/>
              </a:rPr>
              <a:t>Ps</a:t>
            </a:r>
            <a:r>
              <a:rPr lang="pl-PL" sz="1800" dirty="0">
                <a:latin typeface="TimesNewRomanPSMT"/>
              </a:rPr>
              <a:t> </a:t>
            </a:r>
            <a:r>
              <a:rPr lang="pl-PL" sz="1800" b="0" i="0" u="none" strike="noStrike" baseline="0" dirty="0">
                <a:latin typeface="TimesNewRomanPSMT"/>
              </a:rPr>
              <a:t>oraz moc minimalną, zwaną doliną - </a:t>
            </a:r>
            <a:r>
              <a:rPr lang="pl-PL" sz="1800" b="0" i="0" u="none" strike="noStrike" baseline="0" dirty="0" err="1">
                <a:latin typeface="TimesNewRomanPSMT"/>
              </a:rPr>
              <a:t>Pmin</a:t>
            </a:r>
            <a:r>
              <a:rPr lang="pl-PL" sz="1800" b="0" i="0" u="none" strike="noStrike" baseline="0" dirty="0">
                <a:latin typeface="TimesNewRomanPSMT"/>
              </a:rPr>
              <a:t> lub Po. Pole powierzchni pod krzywą obciążenia oznacza energię A pobraną w danym okresie czasu </a:t>
            </a:r>
            <a:r>
              <a:rPr lang="pl-PL" sz="1800" b="0" i="0" u="none" strike="noStrike" baseline="0" dirty="0" err="1">
                <a:latin typeface="SymbolMT"/>
              </a:rPr>
              <a:t>Δ</a:t>
            </a:r>
            <a:r>
              <a:rPr lang="pl-PL" sz="1800" b="0" i="0" u="none" strike="noStrike" baseline="0" dirty="0" err="1">
                <a:latin typeface="TimesNewRomanPSMT"/>
              </a:rPr>
              <a:t>t</a:t>
            </a:r>
            <a:r>
              <a:rPr lang="pl-PL" sz="1800" b="0" i="0" u="none" strike="noStrike" baseline="0" dirty="0">
                <a:latin typeface="TimesNewRomanPSMT"/>
              </a:rPr>
              <a:t>. Moc średnią można wyznaczyć z zależności:</a:t>
            </a:r>
            <a:endParaRPr lang="pl-PL" dirty="0"/>
          </a:p>
        </p:txBody>
      </p:sp>
      <p:pic>
        <p:nvPicPr>
          <p:cNvPr id="5" name="Obraz 4">
            <a:extLst>
              <a:ext uri="{FF2B5EF4-FFF2-40B4-BE49-F238E27FC236}">
                <a16:creationId xmlns:a16="http://schemas.microsoft.com/office/drawing/2014/main" id="{01C10C3E-12D5-1345-35C5-05BEBE6F0BFB}"/>
              </a:ext>
            </a:extLst>
          </p:cNvPr>
          <p:cNvPicPr>
            <a:picLocks noChangeAspect="1"/>
          </p:cNvPicPr>
          <p:nvPr/>
        </p:nvPicPr>
        <p:blipFill>
          <a:blip r:embed="rId2"/>
          <a:stretch>
            <a:fillRect/>
          </a:stretch>
        </p:blipFill>
        <p:spPr>
          <a:xfrm>
            <a:off x="4149717" y="4185471"/>
            <a:ext cx="4067175" cy="2447925"/>
          </a:xfrm>
          <a:prstGeom prst="rect">
            <a:avLst/>
          </a:prstGeom>
        </p:spPr>
      </p:pic>
    </p:spTree>
    <p:extLst>
      <p:ext uri="{BB962C8B-B14F-4D97-AF65-F5344CB8AC3E}">
        <p14:creationId xmlns:p14="http://schemas.microsoft.com/office/powerpoint/2010/main" val="343967875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8D4C54-C3D1-AC15-99AE-479BB2FC0355}"/>
              </a:ext>
            </a:extLst>
          </p:cNvPr>
          <p:cNvSpPr>
            <a:spLocks noGrp="1"/>
          </p:cNvSpPr>
          <p:nvPr>
            <p:ph type="title"/>
          </p:nvPr>
        </p:nvSpPr>
        <p:spPr/>
        <p:txBody>
          <a:bodyPr/>
          <a:lstStyle/>
          <a:p>
            <a:r>
              <a:rPr lang="pl-PL" b="1" dirty="0"/>
              <a:t>Wymagania stawiane systemowi energetycznemu</a:t>
            </a:r>
            <a:endParaRPr lang="pl-PL" dirty="0"/>
          </a:p>
        </p:txBody>
      </p:sp>
      <p:sp>
        <p:nvSpPr>
          <p:cNvPr id="3" name="Symbol zastępczy zawartości 2">
            <a:extLst>
              <a:ext uri="{FF2B5EF4-FFF2-40B4-BE49-F238E27FC236}">
                <a16:creationId xmlns:a16="http://schemas.microsoft.com/office/drawing/2014/main" id="{2B35C9D0-6A73-B2DE-53AC-EA2A030F2884}"/>
              </a:ext>
            </a:extLst>
          </p:cNvPr>
          <p:cNvSpPr>
            <a:spLocks noGrp="1"/>
          </p:cNvSpPr>
          <p:nvPr>
            <p:ph idx="1"/>
          </p:nvPr>
        </p:nvSpPr>
        <p:spPr/>
        <p:txBody>
          <a:bodyPr/>
          <a:lstStyle/>
          <a:p>
            <a:pPr algn="l"/>
            <a:r>
              <a:rPr lang="pl-PL" sz="1800" b="0" i="0" u="none" strike="noStrike" baseline="0" dirty="0">
                <a:latin typeface="TimesNewRomanPSMT"/>
              </a:rPr>
              <a:t>Od SEE wymaga się ciągłej, niezawodnej dostawy energii elektrycznej odbiorcom. Ciągłość dostawy określona jest liczbą i czasem przerw w zasilaniu.</a:t>
            </a:r>
          </a:p>
          <a:p>
            <a:pPr algn="l"/>
            <a:r>
              <a:rPr lang="pl-PL" sz="1800" b="0" i="0" u="none" strike="noStrike" baseline="0" dirty="0">
                <a:latin typeface="TimesNewRomanPSMT"/>
              </a:rPr>
              <a:t>Praca urządzeń elektrycznych może wiązać się z możliwością porażenia prądem elektrycznym lub poparzenia łukiem elektrycznym, może też stwarzać niebezpieczeństwo pożaru lub wybuchu. Układ elektroenergetyczny powinien być właściwie zaprojektowany i zbudowany, a także eksploatowany w taki sposób, aby zapewnione były określone warunki bezpieczeństwa na każdym poziomie napięcia.</a:t>
            </a:r>
          </a:p>
          <a:p>
            <a:pPr algn="l"/>
            <a:r>
              <a:rPr lang="pl-PL" sz="1800" b="0" i="0" u="none" strike="noStrike" baseline="0" dirty="0">
                <a:latin typeface="TimesNewRomanPSMT"/>
              </a:rPr>
              <a:t>Energia elektryczna jest produktem, można więc przypisać jej - jak każdemu produktowi – pewne cechy jakościowe. Cechami jakościowymi energii są parametry napięcia zasilającego:</a:t>
            </a:r>
          </a:p>
          <a:p>
            <a:pPr marL="0" indent="0" algn="l">
              <a:buNone/>
            </a:pPr>
            <a:r>
              <a:rPr lang="pl-PL" sz="1800" b="0" i="0" u="none" strike="noStrike" baseline="0" dirty="0">
                <a:latin typeface="SymbolMT"/>
              </a:rPr>
              <a:t>• </a:t>
            </a:r>
            <a:r>
              <a:rPr lang="pl-PL" sz="1800" b="0" i="0" u="none" strike="noStrike" baseline="0" dirty="0">
                <a:latin typeface="TimesNewRomanPSMT"/>
              </a:rPr>
              <a:t>wartość napięcia roboczego,</a:t>
            </a:r>
          </a:p>
          <a:p>
            <a:pPr marL="0" indent="0" algn="l">
              <a:buNone/>
            </a:pPr>
            <a:r>
              <a:rPr lang="pl-PL" sz="1800" b="0" i="0" u="none" strike="noStrike" baseline="0" dirty="0">
                <a:latin typeface="SymbolMT"/>
              </a:rPr>
              <a:t>• </a:t>
            </a:r>
            <a:r>
              <a:rPr lang="pl-PL" sz="1800" b="0" i="0" u="none" strike="noStrike" baseline="0" dirty="0">
                <a:latin typeface="TimesNewRomanPSMT"/>
              </a:rPr>
              <a:t>częstotliwość napięcia,</a:t>
            </a:r>
          </a:p>
          <a:p>
            <a:pPr marL="0" indent="0" algn="l">
              <a:buNone/>
            </a:pPr>
            <a:r>
              <a:rPr lang="pl-PL" sz="1800" b="0" i="0" u="none" strike="noStrike" baseline="0" dirty="0">
                <a:latin typeface="SymbolMT"/>
              </a:rPr>
              <a:t>• </a:t>
            </a:r>
            <a:r>
              <a:rPr lang="pl-PL" sz="1800" b="0" i="0" u="none" strike="noStrike" baseline="0" dirty="0">
                <a:latin typeface="TimesNewRomanPSMT"/>
              </a:rPr>
              <a:t>kształt krzywej napięcia,</a:t>
            </a:r>
          </a:p>
          <a:p>
            <a:pPr marL="0" indent="0" algn="l">
              <a:buNone/>
            </a:pPr>
            <a:r>
              <a:rPr lang="pl-PL" sz="1800" b="0" i="0" u="none" strike="noStrike" baseline="0" dirty="0">
                <a:latin typeface="SymbolMT"/>
              </a:rPr>
              <a:t>• </a:t>
            </a:r>
            <a:r>
              <a:rPr lang="pl-PL" sz="1800" b="0" i="0" u="none" strike="noStrike" baseline="0" dirty="0">
                <a:latin typeface="TimesNewRomanPSMT"/>
              </a:rPr>
              <a:t>symetria napięć trójfazowych.</a:t>
            </a:r>
            <a:endParaRPr lang="pl-PL" dirty="0"/>
          </a:p>
        </p:txBody>
      </p:sp>
    </p:spTree>
    <p:extLst>
      <p:ext uri="{BB962C8B-B14F-4D97-AF65-F5344CB8AC3E}">
        <p14:creationId xmlns:p14="http://schemas.microsoft.com/office/powerpoint/2010/main" val="165026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BDEE1D-A40B-876D-B62A-42A67F3D7F9B}"/>
              </a:ext>
            </a:extLst>
          </p:cNvPr>
          <p:cNvSpPr>
            <a:spLocks noGrp="1"/>
          </p:cNvSpPr>
          <p:nvPr>
            <p:ph type="title"/>
          </p:nvPr>
        </p:nvSpPr>
        <p:spPr/>
        <p:txBody>
          <a:bodyPr/>
          <a:lstStyle/>
          <a:p>
            <a:r>
              <a:rPr lang="pl-PL" b="1" dirty="0"/>
              <a:t>Podstawowe pojęcia fizyczne: napięcie elektryczne</a:t>
            </a:r>
            <a:endParaRPr lang="pl-PL" dirty="0"/>
          </a:p>
        </p:txBody>
      </p:sp>
      <p:sp>
        <p:nvSpPr>
          <p:cNvPr id="3" name="Symbol zastępczy zawartości 2">
            <a:extLst>
              <a:ext uri="{FF2B5EF4-FFF2-40B4-BE49-F238E27FC236}">
                <a16:creationId xmlns:a16="http://schemas.microsoft.com/office/drawing/2014/main" id="{38FE6231-7558-E750-8B33-F9E608111063}"/>
              </a:ext>
            </a:extLst>
          </p:cNvPr>
          <p:cNvSpPr>
            <a:spLocks noGrp="1"/>
          </p:cNvSpPr>
          <p:nvPr>
            <p:ph idx="1"/>
          </p:nvPr>
        </p:nvSpPr>
        <p:spPr/>
        <p:txBody>
          <a:bodyPr>
            <a:normAutofit fontScale="77500" lnSpcReduction="20000"/>
          </a:bodyPr>
          <a:lstStyle/>
          <a:p>
            <a:r>
              <a:rPr lang="pl-PL" dirty="0"/>
              <a:t>W praktyce zawodowej bardzo ważne jest właściwe zrozumienie napięcia jako wartości powstałej jako różnica potencjałów.</a:t>
            </a:r>
          </a:p>
          <a:p>
            <a:pPr marL="0" indent="0" algn="ctr">
              <a:buNone/>
            </a:pPr>
            <a:endParaRPr lang="pl-PL" dirty="0"/>
          </a:p>
          <a:p>
            <a:pPr marL="0" indent="0" algn="ctr">
              <a:buNone/>
            </a:pPr>
            <a:r>
              <a:rPr lang="pl-PL" dirty="0"/>
              <a:t>U=V1-V2</a:t>
            </a:r>
          </a:p>
          <a:p>
            <a:pPr marL="0" indent="0">
              <a:buNone/>
            </a:pPr>
            <a:r>
              <a:rPr lang="pl-PL" dirty="0"/>
              <a:t>gdzie: </a:t>
            </a:r>
          </a:p>
          <a:p>
            <a:pPr marL="0" indent="0">
              <a:buNone/>
            </a:pPr>
            <a:r>
              <a:rPr lang="pl-PL" dirty="0"/>
              <a:t>V1 – pierwszy </a:t>
            </a:r>
            <a:r>
              <a:rPr lang="pl-PL" dirty="0" err="1"/>
              <a:t>potencał</a:t>
            </a:r>
            <a:endParaRPr lang="pl-PL" dirty="0"/>
          </a:p>
          <a:p>
            <a:pPr marL="0" indent="0">
              <a:buNone/>
            </a:pPr>
            <a:r>
              <a:rPr lang="pl-PL" dirty="0"/>
              <a:t>V2 – drugi potencjał</a:t>
            </a:r>
          </a:p>
          <a:p>
            <a:pPr marL="0" indent="0">
              <a:buNone/>
            </a:pPr>
            <a:r>
              <a:rPr lang="pl-PL" dirty="0"/>
              <a:t>U – napięcie mierzone w Woltach [V]</a:t>
            </a:r>
          </a:p>
          <a:p>
            <a:endParaRPr lang="pl-PL" dirty="0"/>
          </a:p>
          <a:p>
            <a:r>
              <a:rPr lang="pl-PL" dirty="0"/>
              <a:t> Poszczególne punkty instalacji oraz obwodu posiadają swoje własne potencjały, zmienne w czasie. Mówiąc o napięciu zawsze należy powiedzieć pomiędzy którymi punktami jest mierzone, np. napięcie pomiędzy przewodem fazowym  a neutralnym, napięcie międzyfazowe pomiędzy fazą pierwszą (L1) a fazą drugą (L2).</a:t>
            </a:r>
          </a:p>
        </p:txBody>
      </p:sp>
    </p:spTree>
    <p:extLst>
      <p:ext uri="{BB962C8B-B14F-4D97-AF65-F5344CB8AC3E}">
        <p14:creationId xmlns:p14="http://schemas.microsoft.com/office/powerpoint/2010/main" val="150809495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B0911C8-0375-7E5B-39C6-E62838F22A3E}"/>
              </a:ext>
            </a:extLst>
          </p:cNvPr>
          <p:cNvSpPr>
            <a:spLocks noGrp="1"/>
          </p:cNvSpPr>
          <p:nvPr>
            <p:ph type="title"/>
          </p:nvPr>
        </p:nvSpPr>
        <p:spPr/>
        <p:txBody>
          <a:bodyPr/>
          <a:lstStyle/>
          <a:p>
            <a:r>
              <a:rPr lang="pl-PL" b="1" dirty="0"/>
              <a:t>Podstawowe obliczenia stosowane w modelach sieci elektroenergetycznych</a:t>
            </a:r>
          </a:p>
        </p:txBody>
      </p:sp>
      <p:sp>
        <p:nvSpPr>
          <p:cNvPr id="3" name="Symbol zastępczy zawartości 2">
            <a:extLst>
              <a:ext uri="{FF2B5EF4-FFF2-40B4-BE49-F238E27FC236}">
                <a16:creationId xmlns:a16="http://schemas.microsoft.com/office/drawing/2014/main" id="{7F541068-25AF-DBB8-FFCC-7FC59EF26DB9}"/>
              </a:ext>
            </a:extLst>
          </p:cNvPr>
          <p:cNvSpPr>
            <a:spLocks noGrp="1"/>
          </p:cNvSpPr>
          <p:nvPr>
            <p:ph idx="1"/>
          </p:nvPr>
        </p:nvSpPr>
        <p:spPr/>
        <p:txBody>
          <a:bodyPr/>
          <a:lstStyle/>
          <a:p>
            <a:r>
              <a:rPr lang="pl-PL" dirty="0"/>
              <a:t>Schemat układu 3-fazowego</a:t>
            </a:r>
          </a:p>
        </p:txBody>
      </p:sp>
      <p:pic>
        <p:nvPicPr>
          <p:cNvPr id="5" name="Obraz 4">
            <a:extLst>
              <a:ext uri="{FF2B5EF4-FFF2-40B4-BE49-F238E27FC236}">
                <a16:creationId xmlns:a16="http://schemas.microsoft.com/office/drawing/2014/main" id="{33C5C986-236F-003D-B37E-FFF1AD50740C}"/>
              </a:ext>
            </a:extLst>
          </p:cNvPr>
          <p:cNvPicPr>
            <a:picLocks noChangeAspect="1"/>
          </p:cNvPicPr>
          <p:nvPr/>
        </p:nvPicPr>
        <p:blipFill>
          <a:blip r:embed="rId2"/>
          <a:stretch>
            <a:fillRect/>
          </a:stretch>
        </p:blipFill>
        <p:spPr>
          <a:xfrm>
            <a:off x="3333750" y="2414477"/>
            <a:ext cx="5453063" cy="3762486"/>
          </a:xfrm>
          <a:prstGeom prst="rect">
            <a:avLst/>
          </a:prstGeom>
        </p:spPr>
      </p:pic>
    </p:spTree>
    <p:extLst>
      <p:ext uri="{BB962C8B-B14F-4D97-AF65-F5344CB8AC3E}">
        <p14:creationId xmlns:p14="http://schemas.microsoft.com/office/powerpoint/2010/main" val="11707530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AF5173-0264-1D2C-A24A-34127DDCD9EC}"/>
              </a:ext>
            </a:extLst>
          </p:cNvPr>
          <p:cNvSpPr>
            <a:spLocks noGrp="1"/>
          </p:cNvSpPr>
          <p:nvPr>
            <p:ph type="title"/>
          </p:nvPr>
        </p:nvSpPr>
        <p:spPr/>
        <p:txBody>
          <a:bodyPr/>
          <a:lstStyle/>
          <a:p>
            <a:r>
              <a:rPr lang="pl-PL" b="1" dirty="0"/>
              <a:t>Równania układu 3-fazowego</a:t>
            </a:r>
          </a:p>
        </p:txBody>
      </p:sp>
      <p:sp>
        <p:nvSpPr>
          <p:cNvPr id="3" name="Symbol zastępczy zawartości 2">
            <a:extLst>
              <a:ext uri="{FF2B5EF4-FFF2-40B4-BE49-F238E27FC236}">
                <a16:creationId xmlns:a16="http://schemas.microsoft.com/office/drawing/2014/main" id="{0EB40CD0-0B48-F898-F8F7-46B78E8E052D}"/>
              </a:ext>
            </a:extLst>
          </p:cNvPr>
          <p:cNvSpPr>
            <a:spLocks noGrp="1"/>
          </p:cNvSpPr>
          <p:nvPr>
            <p:ph idx="1"/>
          </p:nvPr>
        </p:nvSpPr>
        <p:spPr>
          <a:xfrm>
            <a:off x="838200" y="1962149"/>
            <a:ext cx="5605462" cy="4214813"/>
          </a:xfrm>
        </p:spPr>
        <p:txBody>
          <a:bodyPr/>
          <a:lstStyle/>
          <a:p>
            <a:r>
              <a:rPr lang="pl-PL" dirty="0"/>
              <a:t>Równania układu 3-fazowego można zapisać następująco:</a:t>
            </a:r>
          </a:p>
        </p:txBody>
      </p:sp>
      <p:pic>
        <p:nvPicPr>
          <p:cNvPr id="5" name="Obraz 4">
            <a:extLst>
              <a:ext uri="{FF2B5EF4-FFF2-40B4-BE49-F238E27FC236}">
                <a16:creationId xmlns:a16="http://schemas.microsoft.com/office/drawing/2014/main" id="{7E8B3598-6F95-BE39-671F-0587788B2249}"/>
              </a:ext>
            </a:extLst>
          </p:cNvPr>
          <p:cNvPicPr>
            <a:picLocks noChangeAspect="1"/>
          </p:cNvPicPr>
          <p:nvPr/>
        </p:nvPicPr>
        <p:blipFill>
          <a:blip r:embed="rId2"/>
          <a:stretch>
            <a:fillRect/>
          </a:stretch>
        </p:blipFill>
        <p:spPr>
          <a:xfrm>
            <a:off x="804862" y="2830513"/>
            <a:ext cx="5419725" cy="2133600"/>
          </a:xfrm>
          <a:prstGeom prst="rect">
            <a:avLst/>
          </a:prstGeom>
        </p:spPr>
      </p:pic>
      <p:pic>
        <p:nvPicPr>
          <p:cNvPr id="6" name="Obraz 5">
            <a:extLst>
              <a:ext uri="{FF2B5EF4-FFF2-40B4-BE49-F238E27FC236}">
                <a16:creationId xmlns:a16="http://schemas.microsoft.com/office/drawing/2014/main" id="{91E92700-EE31-A6E4-9FB4-9D2FC6C70B71}"/>
              </a:ext>
            </a:extLst>
          </p:cNvPr>
          <p:cNvPicPr>
            <a:picLocks noChangeAspect="1"/>
          </p:cNvPicPr>
          <p:nvPr/>
        </p:nvPicPr>
        <p:blipFill>
          <a:blip r:embed="rId3"/>
          <a:stretch>
            <a:fillRect/>
          </a:stretch>
        </p:blipFill>
        <p:spPr>
          <a:xfrm>
            <a:off x="6357937" y="2188312"/>
            <a:ext cx="5453063" cy="3762486"/>
          </a:xfrm>
          <a:prstGeom prst="rect">
            <a:avLst/>
          </a:prstGeom>
        </p:spPr>
      </p:pic>
    </p:spTree>
    <p:extLst>
      <p:ext uri="{BB962C8B-B14F-4D97-AF65-F5344CB8AC3E}">
        <p14:creationId xmlns:p14="http://schemas.microsoft.com/office/powerpoint/2010/main" val="231820321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6D8D23-F98A-A76D-25FC-36C86B23A561}"/>
              </a:ext>
            </a:extLst>
          </p:cNvPr>
          <p:cNvSpPr>
            <a:spLocks noGrp="1"/>
          </p:cNvSpPr>
          <p:nvPr>
            <p:ph type="title"/>
          </p:nvPr>
        </p:nvSpPr>
        <p:spPr/>
        <p:txBody>
          <a:bodyPr/>
          <a:lstStyle/>
          <a:p>
            <a:r>
              <a:rPr lang="pl-PL" b="1" dirty="0"/>
              <a:t>Równania układu 3-fazowego – postać macierzowa</a:t>
            </a:r>
            <a:endParaRPr lang="pl-PL" dirty="0"/>
          </a:p>
        </p:txBody>
      </p:sp>
      <p:pic>
        <p:nvPicPr>
          <p:cNvPr id="5" name="Obraz 4">
            <a:extLst>
              <a:ext uri="{FF2B5EF4-FFF2-40B4-BE49-F238E27FC236}">
                <a16:creationId xmlns:a16="http://schemas.microsoft.com/office/drawing/2014/main" id="{003A55A6-0524-AB85-06D4-B93B2F8A516C}"/>
              </a:ext>
            </a:extLst>
          </p:cNvPr>
          <p:cNvPicPr>
            <a:picLocks noChangeAspect="1"/>
          </p:cNvPicPr>
          <p:nvPr/>
        </p:nvPicPr>
        <p:blipFill>
          <a:blip r:embed="rId2"/>
          <a:stretch>
            <a:fillRect/>
          </a:stretch>
        </p:blipFill>
        <p:spPr>
          <a:xfrm>
            <a:off x="5072062" y="1976437"/>
            <a:ext cx="1695450" cy="781050"/>
          </a:xfrm>
          <a:prstGeom prst="rect">
            <a:avLst/>
          </a:prstGeom>
        </p:spPr>
      </p:pic>
      <p:pic>
        <p:nvPicPr>
          <p:cNvPr id="7" name="Obraz 6">
            <a:extLst>
              <a:ext uri="{FF2B5EF4-FFF2-40B4-BE49-F238E27FC236}">
                <a16:creationId xmlns:a16="http://schemas.microsoft.com/office/drawing/2014/main" id="{DCB1FE6F-A0C8-F4BA-ADF5-F5931873084D}"/>
              </a:ext>
            </a:extLst>
          </p:cNvPr>
          <p:cNvPicPr>
            <a:picLocks noChangeAspect="1"/>
          </p:cNvPicPr>
          <p:nvPr/>
        </p:nvPicPr>
        <p:blipFill>
          <a:blip r:embed="rId3"/>
          <a:stretch>
            <a:fillRect/>
          </a:stretch>
        </p:blipFill>
        <p:spPr>
          <a:xfrm>
            <a:off x="2047874" y="3309937"/>
            <a:ext cx="7743825" cy="2009775"/>
          </a:xfrm>
          <a:prstGeom prst="rect">
            <a:avLst/>
          </a:prstGeom>
        </p:spPr>
      </p:pic>
    </p:spTree>
    <p:extLst>
      <p:ext uri="{BB962C8B-B14F-4D97-AF65-F5344CB8AC3E}">
        <p14:creationId xmlns:p14="http://schemas.microsoft.com/office/powerpoint/2010/main" val="363067491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74E84D-8E3B-4460-7526-63B69100E9EF}"/>
              </a:ext>
            </a:extLst>
          </p:cNvPr>
          <p:cNvSpPr>
            <a:spLocks noGrp="1"/>
          </p:cNvSpPr>
          <p:nvPr>
            <p:ph type="title"/>
          </p:nvPr>
        </p:nvSpPr>
        <p:spPr/>
        <p:txBody>
          <a:bodyPr/>
          <a:lstStyle/>
          <a:p>
            <a:r>
              <a:rPr lang="pl-PL" b="1" dirty="0"/>
              <a:t>Równania układu 3-fazowego</a:t>
            </a:r>
            <a:endParaRPr lang="pl-PL" dirty="0"/>
          </a:p>
        </p:txBody>
      </p:sp>
      <p:pic>
        <p:nvPicPr>
          <p:cNvPr id="5" name="Obraz 4">
            <a:extLst>
              <a:ext uri="{FF2B5EF4-FFF2-40B4-BE49-F238E27FC236}">
                <a16:creationId xmlns:a16="http://schemas.microsoft.com/office/drawing/2014/main" id="{0EFD8F7B-B69A-764C-6A4F-D51C3817E7AD}"/>
              </a:ext>
            </a:extLst>
          </p:cNvPr>
          <p:cNvPicPr>
            <a:picLocks noChangeAspect="1"/>
          </p:cNvPicPr>
          <p:nvPr/>
        </p:nvPicPr>
        <p:blipFill>
          <a:blip r:embed="rId2"/>
          <a:stretch>
            <a:fillRect/>
          </a:stretch>
        </p:blipFill>
        <p:spPr>
          <a:xfrm>
            <a:off x="0" y="1941858"/>
            <a:ext cx="12192000" cy="1320093"/>
          </a:xfrm>
          <a:prstGeom prst="rect">
            <a:avLst/>
          </a:prstGeom>
        </p:spPr>
      </p:pic>
      <p:pic>
        <p:nvPicPr>
          <p:cNvPr id="7" name="Obraz 6">
            <a:extLst>
              <a:ext uri="{FF2B5EF4-FFF2-40B4-BE49-F238E27FC236}">
                <a16:creationId xmlns:a16="http://schemas.microsoft.com/office/drawing/2014/main" id="{E62B1AB1-57C8-7F09-6177-B205DCEA9EE2}"/>
              </a:ext>
            </a:extLst>
          </p:cNvPr>
          <p:cNvPicPr>
            <a:picLocks noChangeAspect="1"/>
          </p:cNvPicPr>
          <p:nvPr/>
        </p:nvPicPr>
        <p:blipFill>
          <a:blip r:embed="rId3"/>
          <a:stretch>
            <a:fillRect/>
          </a:stretch>
        </p:blipFill>
        <p:spPr>
          <a:xfrm>
            <a:off x="328062" y="4279979"/>
            <a:ext cx="10782300" cy="2038350"/>
          </a:xfrm>
          <a:prstGeom prst="rect">
            <a:avLst/>
          </a:prstGeom>
        </p:spPr>
      </p:pic>
      <p:sp>
        <p:nvSpPr>
          <p:cNvPr id="8" name="Strzałka: w dół 7">
            <a:extLst>
              <a:ext uri="{FF2B5EF4-FFF2-40B4-BE49-F238E27FC236}">
                <a16:creationId xmlns:a16="http://schemas.microsoft.com/office/drawing/2014/main" id="{B59E0260-C5D2-D46A-FDCA-D241654A1B39}"/>
              </a:ext>
            </a:extLst>
          </p:cNvPr>
          <p:cNvSpPr/>
          <p:nvPr/>
        </p:nvSpPr>
        <p:spPr>
          <a:xfrm>
            <a:off x="4742014" y="3211887"/>
            <a:ext cx="643297" cy="8408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821401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FBF238-35C2-BFF7-4E38-F04DA24A59AD}"/>
              </a:ext>
            </a:extLst>
          </p:cNvPr>
          <p:cNvSpPr>
            <a:spLocks noGrp="1"/>
          </p:cNvSpPr>
          <p:nvPr>
            <p:ph type="title"/>
          </p:nvPr>
        </p:nvSpPr>
        <p:spPr/>
        <p:txBody>
          <a:bodyPr/>
          <a:lstStyle/>
          <a:p>
            <a:r>
              <a:rPr lang="pl-PL" b="1" dirty="0"/>
              <a:t>Idea obwodu zastępczego 1-fazowego</a:t>
            </a:r>
          </a:p>
        </p:txBody>
      </p:sp>
      <p:sp>
        <p:nvSpPr>
          <p:cNvPr id="3" name="Symbol zastępczy zawartości 2">
            <a:extLst>
              <a:ext uri="{FF2B5EF4-FFF2-40B4-BE49-F238E27FC236}">
                <a16:creationId xmlns:a16="http://schemas.microsoft.com/office/drawing/2014/main" id="{F9512403-8E20-7448-1805-4E520CF991DE}"/>
              </a:ext>
            </a:extLst>
          </p:cNvPr>
          <p:cNvSpPr>
            <a:spLocks noGrp="1"/>
          </p:cNvSpPr>
          <p:nvPr>
            <p:ph idx="1"/>
          </p:nvPr>
        </p:nvSpPr>
        <p:spPr>
          <a:xfrm>
            <a:off x="838200" y="1811840"/>
            <a:ext cx="10515600" cy="1028740"/>
          </a:xfrm>
        </p:spPr>
        <p:txBody>
          <a:bodyPr/>
          <a:lstStyle/>
          <a:p>
            <a:pPr algn="l"/>
            <a:r>
              <a:rPr lang="pl-PL" sz="1800" b="0" i="0" u="none" strike="noStrike" baseline="0" dirty="0">
                <a:latin typeface="TimesNewRomanPSMT"/>
              </a:rPr>
              <a:t>Z powyższego zapisu wynika, że różnica napięć w poszczególnych fazach zależy tylko od prądu danej fazy, a więc równania są wzajemnie niezależne. W zapisie matematycznym oznacza to, że macierz impedancji układu </a:t>
            </a:r>
            <a:r>
              <a:rPr lang="pl-PL" sz="1800" b="1" i="0" u="none" strike="noStrike" baseline="0" dirty="0">
                <a:latin typeface="TimesNewRomanPS-BoldMT"/>
              </a:rPr>
              <a:t>Z </a:t>
            </a:r>
            <a:r>
              <a:rPr lang="pl-PL" sz="1800" b="0" i="0" u="none" strike="noStrike" baseline="0" dirty="0">
                <a:latin typeface="TimesNewRomanPSMT"/>
              </a:rPr>
              <a:t>jest macierzą diagonalną:</a:t>
            </a:r>
          </a:p>
          <a:p>
            <a:pPr algn="l"/>
            <a:endParaRPr lang="pl-PL" sz="1800" dirty="0">
              <a:latin typeface="TimesNewRomanPSMT"/>
            </a:endParaRPr>
          </a:p>
          <a:p>
            <a:pPr algn="l"/>
            <a:endParaRPr lang="pl-PL" sz="1800" dirty="0">
              <a:latin typeface="TimesNewRomanPSMT"/>
            </a:endParaRPr>
          </a:p>
          <a:p>
            <a:pPr algn="l"/>
            <a:endParaRPr lang="pl-PL" sz="1800" dirty="0">
              <a:latin typeface="TimesNewRomanPSMT"/>
            </a:endParaRPr>
          </a:p>
          <a:p>
            <a:pPr algn="l"/>
            <a:endParaRPr lang="pl-PL" sz="1800" dirty="0">
              <a:latin typeface="TimesNewRomanPSMT"/>
            </a:endParaRPr>
          </a:p>
          <a:p>
            <a:pPr algn="l"/>
            <a:endParaRPr lang="pl-PL" sz="1800" dirty="0">
              <a:latin typeface="TimesNewRomanPSMT"/>
            </a:endParaRPr>
          </a:p>
          <a:p>
            <a:pPr algn="l"/>
            <a:endParaRPr lang="pl-PL" sz="1800" dirty="0">
              <a:latin typeface="TimesNewRomanPSMT"/>
            </a:endParaRPr>
          </a:p>
          <a:p>
            <a:pPr algn="l"/>
            <a:endParaRPr lang="pl-PL" dirty="0"/>
          </a:p>
        </p:txBody>
      </p:sp>
      <p:pic>
        <p:nvPicPr>
          <p:cNvPr id="5" name="Obraz 4">
            <a:extLst>
              <a:ext uri="{FF2B5EF4-FFF2-40B4-BE49-F238E27FC236}">
                <a16:creationId xmlns:a16="http://schemas.microsoft.com/office/drawing/2014/main" id="{FB7F9708-7983-3D78-F006-E813E725FD4D}"/>
              </a:ext>
            </a:extLst>
          </p:cNvPr>
          <p:cNvPicPr>
            <a:picLocks noChangeAspect="1"/>
          </p:cNvPicPr>
          <p:nvPr/>
        </p:nvPicPr>
        <p:blipFill>
          <a:blip r:embed="rId2"/>
          <a:stretch>
            <a:fillRect/>
          </a:stretch>
        </p:blipFill>
        <p:spPr>
          <a:xfrm>
            <a:off x="2910940" y="2840580"/>
            <a:ext cx="5267325" cy="2105025"/>
          </a:xfrm>
          <a:prstGeom prst="rect">
            <a:avLst/>
          </a:prstGeom>
        </p:spPr>
      </p:pic>
      <p:sp>
        <p:nvSpPr>
          <p:cNvPr id="6" name="pole tekstowe 5">
            <a:extLst>
              <a:ext uri="{FF2B5EF4-FFF2-40B4-BE49-F238E27FC236}">
                <a16:creationId xmlns:a16="http://schemas.microsoft.com/office/drawing/2014/main" id="{688161DF-304F-A489-F276-1DE88D97E591}"/>
              </a:ext>
            </a:extLst>
          </p:cNvPr>
          <p:cNvSpPr txBox="1"/>
          <p:nvPr/>
        </p:nvSpPr>
        <p:spPr>
          <a:xfrm>
            <a:off x="177673" y="4945605"/>
            <a:ext cx="11836654" cy="1754326"/>
          </a:xfrm>
          <a:prstGeom prst="rect">
            <a:avLst/>
          </a:prstGeom>
          <a:noFill/>
        </p:spPr>
        <p:txBody>
          <a:bodyPr wrap="square" rtlCol="0">
            <a:spAutoFit/>
          </a:bodyPr>
          <a:lstStyle/>
          <a:p>
            <a:pPr algn="l"/>
            <a:r>
              <a:rPr lang="pl-PL" sz="1800" b="0" i="0" u="none" strike="noStrike" baseline="0" dirty="0">
                <a:latin typeface="TimesNewRomanPSMT"/>
              </a:rPr>
              <a:t>Tak więc, przy podanych założeniach rozpatrywanie wszystkich trzech faz układu jednocześnie jest zbędne. Wynika stąd podstawowa idea i metoda obliczania 3-fazowych sieci symetrycznych – idea obwodu zastępczego 1-fazowego. Obwód ten składa się z jednego przewodu fazowego o określonej impedancji i z fikcyjnego przewodu o impedancji równej zeru, stanowiącego węzeł odniesienia dla napięć fazowych. Potencjał tego przewodu wzdłuż jego długości jest równy zeru, co odpowiada sytuacji rzeczywistej - przy symetrii obciążenia przez przewód zerowy (jeśli istnieje) nie płynie żaden prąd. Jednofazowy obwód zastępczy przenosi moc równą 1/3 mocy obciążenia całkowitego.</a:t>
            </a:r>
            <a:endParaRPr lang="pl-PL" dirty="0"/>
          </a:p>
        </p:txBody>
      </p:sp>
    </p:spTree>
    <p:extLst>
      <p:ext uri="{BB962C8B-B14F-4D97-AF65-F5344CB8AC3E}">
        <p14:creationId xmlns:p14="http://schemas.microsoft.com/office/powerpoint/2010/main" val="27699663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09C02D-CA7E-FFBC-469E-BA02A17CF14B}"/>
              </a:ext>
            </a:extLst>
          </p:cNvPr>
          <p:cNvSpPr>
            <a:spLocks noGrp="1"/>
          </p:cNvSpPr>
          <p:nvPr>
            <p:ph type="title"/>
          </p:nvPr>
        </p:nvSpPr>
        <p:spPr/>
        <p:txBody>
          <a:bodyPr/>
          <a:lstStyle/>
          <a:p>
            <a:r>
              <a:rPr lang="pl-PL" b="1" dirty="0"/>
              <a:t>Idea obwodu zastępczego 1-fazowego</a:t>
            </a:r>
            <a:endParaRPr lang="pl-PL" dirty="0"/>
          </a:p>
        </p:txBody>
      </p:sp>
      <p:pic>
        <p:nvPicPr>
          <p:cNvPr id="5" name="Obraz 4">
            <a:extLst>
              <a:ext uri="{FF2B5EF4-FFF2-40B4-BE49-F238E27FC236}">
                <a16:creationId xmlns:a16="http://schemas.microsoft.com/office/drawing/2014/main" id="{32B077B7-3F0E-14D5-4C25-169DCA73EB12}"/>
              </a:ext>
            </a:extLst>
          </p:cNvPr>
          <p:cNvPicPr>
            <a:picLocks noChangeAspect="1"/>
          </p:cNvPicPr>
          <p:nvPr/>
        </p:nvPicPr>
        <p:blipFill>
          <a:blip r:embed="rId2"/>
          <a:stretch>
            <a:fillRect/>
          </a:stretch>
        </p:blipFill>
        <p:spPr>
          <a:xfrm>
            <a:off x="1499947" y="2534152"/>
            <a:ext cx="8943975" cy="3590925"/>
          </a:xfrm>
          <a:prstGeom prst="rect">
            <a:avLst/>
          </a:prstGeom>
        </p:spPr>
      </p:pic>
    </p:spTree>
    <p:extLst>
      <p:ext uri="{BB962C8B-B14F-4D97-AF65-F5344CB8AC3E}">
        <p14:creationId xmlns:p14="http://schemas.microsoft.com/office/powerpoint/2010/main" val="204907742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506CAD-6E66-F16F-29A4-1AE0365A369B}"/>
              </a:ext>
            </a:extLst>
          </p:cNvPr>
          <p:cNvSpPr>
            <a:spLocks noGrp="1"/>
          </p:cNvSpPr>
          <p:nvPr>
            <p:ph type="title"/>
          </p:nvPr>
        </p:nvSpPr>
        <p:spPr>
          <a:xfrm>
            <a:off x="381383" y="365125"/>
            <a:ext cx="11639071" cy="1325563"/>
          </a:xfrm>
        </p:spPr>
        <p:txBody>
          <a:bodyPr/>
          <a:lstStyle/>
          <a:p>
            <a:r>
              <a:rPr lang="pl-PL" b="1" dirty="0"/>
              <a:t>Schemat zastępczy linii elektroenergetycznej</a:t>
            </a:r>
          </a:p>
        </p:txBody>
      </p:sp>
      <p:pic>
        <p:nvPicPr>
          <p:cNvPr id="5" name="Obraz 4">
            <a:extLst>
              <a:ext uri="{FF2B5EF4-FFF2-40B4-BE49-F238E27FC236}">
                <a16:creationId xmlns:a16="http://schemas.microsoft.com/office/drawing/2014/main" id="{CD142BE1-80F1-FA41-715C-1411906CA1F2}"/>
              </a:ext>
            </a:extLst>
          </p:cNvPr>
          <p:cNvPicPr>
            <a:picLocks noChangeAspect="1"/>
          </p:cNvPicPr>
          <p:nvPr/>
        </p:nvPicPr>
        <p:blipFill>
          <a:blip r:embed="rId2"/>
          <a:stretch>
            <a:fillRect/>
          </a:stretch>
        </p:blipFill>
        <p:spPr>
          <a:xfrm>
            <a:off x="577890" y="2063586"/>
            <a:ext cx="2353704" cy="1062709"/>
          </a:xfrm>
          <a:prstGeom prst="rect">
            <a:avLst/>
          </a:prstGeom>
        </p:spPr>
      </p:pic>
      <p:pic>
        <p:nvPicPr>
          <p:cNvPr id="7" name="Obraz 6">
            <a:extLst>
              <a:ext uri="{FF2B5EF4-FFF2-40B4-BE49-F238E27FC236}">
                <a16:creationId xmlns:a16="http://schemas.microsoft.com/office/drawing/2014/main" id="{FEE99D86-1627-9780-AF71-CAF4AF58F054}"/>
              </a:ext>
            </a:extLst>
          </p:cNvPr>
          <p:cNvPicPr>
            <a:picLocks noChangeAspect="1"/>
          </p:cNvPicPr>
          <p:nvPr/>
        </p:nvPicPr>
        <p:blipFill>
          <a:blip r:embed="rId3"/>
          <a:stretch>
            <a:fillRect/>
          </a:stretch>
        </p:blipFill>
        <p:spPr>
          <a:xfrm>
            <a:off x="45949" y="3239270"/>
            <a:ext cx="12192000" cy="3660272"/>
          </a:xfrm>
          <a:prstGeom prst="rect">
            <a:avLst/>
          </a:prstGeom>
        </p:spPr>
      </p:pic>
      <p:pic>
        <p:nvPicPr>
          <p:cNvPr id="9" name="Obraz 8">
            <a:extLst>
              <a:ext uri="{FF2B5EF4-FFF2-40B4-BE49-F238E27FC236}">
                <a16:creationId xmlns:a16="http://schemas.microsoft.com/office/drawing/2014/main" id="{328D8992-609E-2B86-A892-E4EC3EC9BD88}"/>
              </a:ext>
            </a:extLst>
          </p:cNvPr>
          <p:cNvPicPr>
            <a:picLocks noChangeAspect="1"/>
          </p:cNvPicPr>
          <p:nvPr/>
        </p:nvPicPr>
        <p:blipFill>
          <a:blip r:embed="rId4"/>
          <a:stretch>
            <a:fillRect/>
          </a:stretch>
        </p:blipFill>
        <p:spPr>
          <a:xfrm>
            <a:off x="3500126" y="1910632"/>
            <a:ext cx="4113747" cy="1580281"/>
          </a:xfrm>
          <a:prstGeom prst="rect">
            <a:avLst/>
          </a:prstGeom>
        </p:spPr>
      </p:pic>
      <p:pic>
        <p:nvPicPr>
          <p:cNvPr id="11" name="Obraz 10">
            <a:extLst>
              <a:ext uri="{FF2B5EF4-FFF2-40B4-BE49-F238E27FC236}">
                <a16:creationId xmlns:a16="http://schemas.microsoft.com/office/drawing/2014/main" id="{E78FDF8B-2F80-BA0C-E626-66231C7C4A7F}"/>
              </a:ext>
            </a:extLst>
          </p:cNvPr>
          <p:cNvPicPr>
            <a:picLocks noChangeAspect="1"/>
          </p:cNvPicPr>
          <p:nvPr/>
        </p:nvPicPr>
        <p:blipFill>
          <a:blip r:embed="rId5"/>
          <a:stretch>
            <a:fillRect/>
          </a:stretch>
        </p:blipFill>
        <p:spPr>
          <a:xfrm>
            <a:off x="7647020" y="1690688"/>
            <a:ext cx="4499031" cy="1869820"/>
          </a:xfrm>
          <a:prstGeom prst="rect">
            <a:avLst/>
          </a:prstGeom>
        </p:spPr>
      </p:pic>
    </p:spTree>
    <p:extLst>
      <p:ext uri="{BB962C8B-B14F-4D97-AF65-F5344CB8AC3E}">
        <p14:creationId xmlns:p14="http://schemas.microsoft.com/office/powerpoint/2010/main" val="32503694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B57B4E7-8FEA-DC8E-A232-3CE9746E2598}"/>
              </a:ext>
            </a:extLst>
          </p:cNvPr>
          <p:cNvSpPr>
            <a:spLocks noGrp="1"/>
          </p:cNvSpPr>
          <p:nvPr>
            <p:ph type="title"/>
          </p:nvPr>
        </p:nvSpPr>
        <p:spPr>
          <a:xfrm>
            <a:off x="477877" y="365125"/>
            <a:ext cx="11515007" cy="1325563"/>
          </a:xfrm>
        </p:spPr>
        <p:txBody>
          <a:bodyPr>
            <a:normAutofit/>
          </a:bodyPr>
          <a:lstStyle/>
          <a:p>
            <a:r>
              <a:rPr lang="pl-PL" b="1" dirty="0"/>
              <a:t>Schemat </a:t>
            </a:r>
            <a:r>
              <a:rPr lang="pl-PL" b="1" dirty="0" err="1"/>
              <a:t>zasępczy</a:t>
            </a:r>
            <a:r>
              <a:rPr lang="pl-PL" b="1" dirty="0"/>
              <a:t> linii typu „PI” o parametrach skupionych</a:t>
            </a:r>
          </a:p>
        </p:txBody>
      </p:sp>
      <p:pic>
        <p:nvPicPr>
          <p:cNvPr id="5" name="Obraz 4">
            <a:extLst>
              <a:ext uri="{FF2B5EF4-FFF2-40B4-BE49-F238E27FC236}">
                <a16:creationId xmlns:a16="http://schemas.microsoft.com/office/drawing/2014/main" id="{9D6D162E-5E95-47DE-385B-A9069207046F}"/>
              </a:ext>
            </a:extLst>
          </p:cNvPr>
          <p:cNvPicPr>
            <a:picLocks noChangeAspect="1"/>
          </p:cNvPicPr>
          <p:nvPr/>
        </p:nvPicPr>
        <p:blipFill>
          <a:blip r:embed="rId2"/>
          <a:stretch>
            <a:fillRect/>
          </a:stretch>
        </p:blipFill>
        <p:spPr>
          <a:xfrm>
            <a:off x="433459" y="1690688"/>
            <a:ext cx="4354505" cy="2062109"/>
          </a:xfrm>
          <a:prstGeom prst="rect">
            <a:avLst/>
          </a:prstGeom>
        </p:spPr>
      </p:pic>
      <p:pic>
        <p:nvPicPr>
          <p:cNvPr id="7" name="Obraz 6">
            <a:extLst>
              <a:ext uri="{FF2B5EF4-FFF2-40B4-BE49-F238E27FC236}">
                <a16:creationId xmlns:a16="http://schemas.microsoft.com/office/drawing/2014/main" id="{FC7A298B-1DE1-4F5D-19B8-1DD1AEFE9A1B}"/>
              </a:ext>
            </a:extLst>
          </p:cNvPr>
          <p:cNvPicPr>
            <a:picLocks noChangeAspect="1"/>
          </p:cNvPicPr>
          <p:nvPr/>
        </p:nvPicPr>
        <p:blipFill>
          <a:blip r:embed="rId3"/>
          <a:stretch>
            <a:fillRect/>
          </a:stretch>
        </p:blipFill>
        <p:spPr>
          <a:xfrm>
            <a:off x="7209635" y="2375340"/>
            <a:ext cx="4086225" cy="1457325"/>
          </a:xfrm>
          <a:prstGeom prst="rect">
            <a:avLst/>
          </a:prstGeom>
        </p:spPr>
      </p:pic>
      <p:sp>
        <p:nvSpPr>
          <p:cNvPr id="8" name="pole tekstowe 7">
            <a:extLst>
              <a:ext uri="{FF2B5EF4-FFF2-40B4-BE49-F238E27FC236}">
                <a16:creationId xmlns:a16="http://schemas.microsoft.com/office/drawing/2014/main" id="{2A175600-77D6-C515-CBF9-E4BC9365E536}"/>
              </a:ext>
            </a:extLst>
          </p:cNvPr>
          <p:cNvSpPr txBox="1"/>
          <p:nvPr/>
        </p:nvSpPr>
        <p:spPr>
          <a:xfrm>
            <a:off x="477877" y="3832665"/>
            <a:ext cx="7907952" cy="369332"/>
          </a:xfrm>
          <a:prstGeom prst="rect">
            <a:avLst/>
          </a:prstGeom>
          <a:noFill/>
        </p:spPr>
        <p:txBody>
          <a:bodyPr wrap="square" rtlCol="0">
            <a:spAutoFit/>
          </a:bodyPr>
          <a:lstStyle/>
          <a:p>
            <a:r>
              <a:rPr lang="pl-PL" dirty="0"/>
              <a:t>Po uproszczeniu: (z pominięciem gałęzi poprzecznych)</a:t>
            </a:r>
          </a:p>
        </p:txBody>
      </p:sp>
      <p:pic>
        <p:nvPicPr>
          <p:cNvPr id="10" name="Obraz 9">
            <a:extLst>
              <a:ext uri="{FF2B5EF4-FFF2-40B4-BE49-F238E27FC236}">
                <a16:creationId xmlns:a16="http://schemas.microsoft.com/office/drawing/2014/main" id="{2615236F-B475-5870-E7CC-E4F4A5D256C6}"/>
              </a:ext>
            </a:extLst>
          </p:cNvPr>
          <p:cNvPicPr>
            <a:picLocks noChangeAspect="1"/>
          </p:cNvPicPr>
          <p:nvPr/>
        </p:nvPicPr>
        <p:blipFill>
          <a:blip r:embed="rId4"/>
          <a:stretch>
            <a:fillRect/>
          </a:stretch>
        </p:blipFill>
        <p:spPr>
          <a:xfrm>
            <a:off x="3643219" y="4360315"/>
            <a:ext cx="4531242" cy="2392002"/>
          </a:xfrm>
          <a:prstGeom prst="rect">
            <a:avLst/>
          </a:prstGeom>
        </p:spPr>
      </p:pic>
    </p:spTree>
    <p:extLst>
      <p:ext uri="{BB962C8B-B14F-4D97-AF65-F5344CB8AC3E}">
        <p14:creationId xmlns:p14="http://schemas.microsoft.com/office/powerpoint/2010/main" val="330134034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D4ABB7-7269-05B9-8FFD-6B8DAEC5FAD8}"/>
              </a:ext>
            </a:extLst>
          </p:cNvPr>
          <p:cNvSpPr>
            <a:spLocks noGrp="1"/>
          </p:cNvSpPr>
          <p:nvPr>
            <p:ph type="title"/>
          </p:nvPr>
        </p:nvSpPr>
        <p:spPr/>
        <p:txBody>
          <a:bodyPr/>
          <a:lstStyle/>
          <a:p>
            <a:r>
              <a:rPr lang="pl-PL" b="1" dirty="0"/>
              <a:t>Rezystancja </a:t>
            </a:r>
            <a:r>
              <a:rPr lang="pl-PL" b="1" dirty="0" err="1"/>
              <a:t>kilometryczna</a:t>
            </a:r>
            <a:endParaRPr lang="pl-PL" b="1" dirty="0"/>
          </a:p>
        </p:txBody>
      </p:sp>
      <p:pic>
        <p:nvPicPr>
          <p:cNvPr id="5" name="Obraz 4">
            <a:extLst>
              <a:ext uri="{FF2B5EF4-FFF2-40B4-BE49-F238E27FC236}">
                <a16:creationId xmlns:a16="http://schemas.microsoft.com/office/drawing/2014/main" id="{3DB73584-5832-2302-0BD7-807E0118331E}"/>
              </a:ext>
            </a:extLst>
          </p:cNvPr>
          <p:cNvPicPr>
            <a:picLocks noChangeAspect="1"/>
          </p:cNvPicPr>
          <p:nvPr/>
        </p:nvPicPr>
        <p:blipFill>
          <a:blip r:embed="rId2"/>
          <a:stretch>
            <a:fillRect/>
          </a:stretch>
        </p:blipFill>
        <p:spPr>
          <a:xfrm>
            <a:off x="3779629" y="1952792"/>
            <a:ext cx="3686175" cy="1114425"/>
          </a:xfrm>
          <a:prstGeom prst="rect">
            <a:avLst/>
          </a:prstGeom>
        </p:spPr>
      </p:pic>
      <p:pic>
        <p:nvPicPr>
          <p:cNvPr id="7" name="Obraz 6">
            <a:extLst>
              <a:ext uri="{FF2B5EF4-FFF2-40B4-BE49-F238E27FC236}">
                <a16:creationId xmlns:a16="http://schemas.microsoft.com/office/drawing/2014/main" id="{23DA9EAC-8BD0-9D1A-E4C1-3C1598DC856D}"/>
              </a:ext>
            </a:extLst>
          </p:cNvPr>
          <p:cNvPicPr>
            <a:picLocks noChangeAspect="1"/>
          </p:cNvPicPr>
          <p:nvPr/>
        </p:nvPicPr>
        <p:blipFill>
          <a:blip r:embed="rId3"/>
          <a:stretch>
            <a:fillRect/>
          </a:stretch>
        </p:blipFill>
        <p:spPr>
          <a:xfrm>
            <a:off x="1084415" y="3215498"/>
            <a:ext cx="9240494" cy="3544032"/>
          </a:xfrm>
          <a:prstGeom prst="rect">
            <a:avLst/>
          </a:prstGeom>
        </p:spPr>
      </p:pic>
    </p:spTree>
    <p:extLst>
      <p:ext uri="{BB962C8B-B14F-4D97-AF65-F5344CB8AC3E}">
        <p14:creationId xmlns:p14="http://schemas.microsoft.com/office/powerpoint/2010/main" val="105178154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7B0D5D-11B3-5D71-8219-B9F21EBA2A88}"/>
              </a:ext>
            </a:extLst>
          </p:cNvPr>
          <p:cNvSpPr>
            <a:spLocks noGrp="1"/>
          </p:cNvSpPr>
          <p:nvPr>
            <p:ph type="title"/>
          </p:nvPr>
        </p:nvSpPr>
        <p:spPr/>
        <p:txBody>
          <a:bodyPr/>
          <a:lstStyle/>
          <a:p>
            <a:r>
              <a:rPr lang="pl-PL" b="1" dirty="0"/>
              <a:t>Reaktancja indukcyjnościowa przewodu</a:t>
            </a:r>
          </a:p>
        </p:txBody>
      </p:sp>
      <p:pic>
        <p:nvPicPr>
          <p:cNvPr id="5" name="Obraz 4">
            <a:extLst>
              <a:ext uri="{FF2B5EF4-FFF2-40B4-BE49-F238E27FC236}">
                <a16:creationId xmlns:a16="http://schemas.microsoft.com/office/drawing/2014/main" id="{25CE10B1-3D26-628E-680E-CB85685FC70F}"/>
              </a:ext>
            </a:extLst>
          </p:cNvPr>
          <p:cNvPicPr>
            <a:picLocks noChangeAspect="1"/>
          </p:cNvPicPr>
          <p:nvPr/>
        </p:nvPicPr>
        <p:blipFill>
          <a:blip r:embed="rId2"/>
          <a:stretch>
            <a:fillRect/>
          </a:stretch>
        </p:blipFill>
        <p:spPr>
          <a:xfrm>
            <a:off x="4264877" y="1690135"/>
            <a:ext cx="3267075" cy="857250"/>
          </a:xfrm>
          <a:prstGeom prst="rect">
            <a:avLst/>
          </a:prstGeom>
        </p:spPr>
      </p:pic>
      <p:pic>
        <p:nvPicPr>
          <p:cNvPr id="9" name="Obraz 8">
            <a:extLst>
              <a:ext uri="{FF2B5EF4-FFF2-40B4-BE49-F238E27FC236}">
                <a16:creationId xmlns:a16="http://schemas.microsoft.com/office/drawing/2014/main" id="{4DBB9357-3792-BFAF-B0B5-F20880B16E22}"/>
              </a:ext>
            </a:extLst>
          </p:cNvPr>
          <p:cNvPicPr>
            <a:picLocks noChangeAspect="1"/>
          </p:cNvPicPr>
          <p:nvPr/>
        </p:nvPicPr>
        <p:blipFill>
          <a:blip r:embed="rId3"/>
          <a:stretch>
            <a:fillRect/>
          </a:stretch>
        </p:blipFill>
        <p:spPr>
          <a:xfrm>
            <a:off x="680055" y="2844652"/>
            <a:ext cx="11133242" cy="2069691"/>
          </a:xfrm>
          <a:prstGeom prst="rect">
            <a:avLst/>
          </a:prstGeom>
        </p:spPr>
      </p:pic>
      <p:pic>
        <p:nvPicPr>
          <p:cNvPr id="11" name="Obraz 10">
            <a:extLst>
              <a:ext uri="{FF2B5EF4-FFF2-40B4-BE49-F238E27FC236}">
                <a16:creationId xmlns:a16="http://schemas.microsoft.com/office/drawing/2014/main" id="{4BFBED0C-E5E1-E953-051A-9DB80CEDBA81}"/>
              </a:ext>
            </a:extLst>
          </p:cNvPr>
          <p:cNvPicPr>
            <a:picLocks noChangeAspect="1"/>
          </p:cNvPicPr>
          <p:nvPr/>
        </p:nvPicPr>
        <p:blipFill>
          <a:blip r:embed="rId4"/>
          <a:stretch>
            <a:fillRect/>
          </a:stretch>
        </p:blipFill>
        <p:spPr>
          <a:xfrm>
            <a:off x="174202" y="5211610"/>
            <a:ext cx="6467475" cy="1400175"/>
          </a:xfrm>
          <a:prstGeom prst="rect">
            <a:avLst/>
          </a:prstGeom>
        </p:spPr>
      </p:pic>
      <p:pic>
        <p:nvPicPr>
          <p:cNvPr id="13" name="Obraz 12">
            <a:extLst>
              <a:ext uri="{FF2B5EF4-FFF2-40B4-BE49-F238E27FC236}">
                <a16:creationId xmlns:a16="http://schemas.microsoft.com/office/drawing/2014/main" id="{C5D08EF0-63BD-63C4-F335-39C8D029B292}"/>
              </a:ext>
            </a:extLst>
          </p:cNvPr>
          <p:cNvPicPr>
            <a:picLocks noChangeAspect="1"/>
          </p:cNvPicPr>
          <p:nvPr/>
        </p:nvPicPr>
        <p:blipFill>
          <a:blip r:embed="rId5"/>
          <a:stretch>
            <a:fillRect/>
          </a:stretch>
        </p:blipFill>
        <p:spPr>
          <a:xfrm>
            <a:off x="7059461" y="4948236"/>
            <a:ext cx="4680699" cy="1296593"/>
          </a:xfrm>
          <a:prstGeom prst="rect">
            <a:avLst/>
          </a:prstGeom>
        </p:spPr>
      </p:pic>
      <p:pic>
        <p:nvPicPr>
          <p:cNvPr id="15" name="Obraz 14">
            <a:extLst>
              <a:ext uri="{FF2B5EF4-FFF2-40B4-BE49-F238E27FC236}">
                <a16:creationId xmlns:a16="http://schemas.microsoft.com/office/drawing/2014/main" id="{38A55678-1D05-BD58-A960-4DE3D0ECD553}"/>
              </a:ext>
            </a:extLst>
          </p:cNvPr>
          <p:cNvPicPr>
            <a:picLocks noChangeAspect="1"/>
          </p:cNvPicPr>
          <p:nvPr/>
        </p:nvPicPr>
        <p:blipFill>
          <a:blip r:embed="rId6"/>
          <a:stretch>
            <a:fillRect/>
          </a:stretch>
        </p:blipFill>
        <p:spPr>
          <a:xfrm>
            <a:off x="5898415" y="6376266"/>
            <a:ext cx="6192998" cy="331660"/>
          </a:xfrm>
          <a:prstGeom prst="rect">
            <a:avLst/>
          </a:prstGeom>
        </p:spPr>
      </p:pic>
    </p:spTree>
    <p:extLst>
      <p:ext uri="{BB962C8B-B14F-4D97-AF65-F5344CB8AC3E}">
        <p14:creationId xmlns:p14="http://schemas.microsoft.com/office/powerpoint/2010/main" val="967240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7B6CA9-92DE-4513-D6F8-90FC8D6863DA}"/>
              </a:ext>
            </a:extLst>
          </p:cNvPr>
          <p:cNvSpPr>
            <a:spLocks noGrp="1"/>
          </p:cNvSpPr>
          <p:nvPr>
            <p:ph type="title"/>
          </p:nvPr>
        </p:nvSpPr>
        <p:spPr/>
        <p:txBody>
          <a:bodyPr/>
          <a:lstStyle/>
          <a:p>
            <a:r>
              <a:rPr lang="pl-PL" b="1" dirty="0"/>
              <a:t>Podstawowe pojęcia fizyczne: napięcie elektryczne</a:t>
            </a:r>
            <a:endParaRPr lang="pl-PL" dirty="0"/>
          </a:p>
        </p:txBody>
      </p:sp>
      <p:sp>
        <p:nvSpPr>
          <p:cNvPr id="3" name="Symbol zastępczy zawartości 2">
            <a:extLst>
              <a:ext uri="{FF2B5EF4-FFF2-40B4-BE49-F238E27FC236}">
                <a16:creationId xmlns:a16="http://schemas.microsoft.com/office/drawing/2014/main" id="{50F0B00F-E021-97D4-A5B1-F09E590535C6}"/>
              </a:ext>
            </a:extLst>
          </p:cNvPr>
          <p:cNvSpPr>
            <a:spLocks noGrp="1"/>
          </p:cNvSpPr>
          <p:nvPr>
            <p:ph idx="1"/>
          </p:nvPr>
        </p:nvSpPr>
        <p:spPr/>
        <p:txBody>
          <a:bodyPr/>
          <a:lstStyle/>
          <a:p>
            <a:r>
              <a:rPr lang="pl-PL" dirty="0"/>
              <a:t>Do pomiaru napięcia służy woltomierz. Sondy pomiarowe określają potencjały, których różnicę wyznaczamy. </a:t>
            </a:r>
          </a:p>
          <a:p>
            <a:endParaRPr lang="pl-PL" dirty="0"/>
          </a:p>
          <a:p>
            <a:endParaRPr lang="pl-PL" dirty="0"/>
          </a:p>
          <a:p>
            <a:endParaRPr lang="pl-PL" dirty="0"/>
          </a:p>
          <a:p>
            <a:endParaRPr lang="pl-PL" dirty="0"/>
          </a:p>
          <a:p>
            <a:endParaRPr lang="pl-PL" dirty="0"/>
          </a:p>
          <a:p>
            <a:endParaRPr lang="pl-PL" dirty="0"/>
          </a:p>
          <a:p>
            <a:endParaRPr lang="pl-PL" dirty="0"/>
          </a:p>
        </p:txBody>
      </p:sp>
      <p:sp>
        <p:nvSpPr>
          <p:cNvPr id="4" name="pole tekstowe 3">
            <a:extLst>
              <a:ext uri="{FF2B5EF4-FFF2-40B4-BE49-F238E27FC236}">
                <a16:creationId xmlns:a16="http://schemas.microsoft.com/office/drawing/2014/main" id="{CEF2534F-71E5-CBB7-3ECF-CECD83525BBC}"/>
              </a:ext>
            </a:extLst>
          </p:cNvPr>
          <p:cNvSpPr txBox="1"/>
          <p:nvPr/>
        </p:nvSpPr>
        <p:spPr>
          <a:xfrm>
            <a:off x="516835" y="6241774"/>
            <a:ext cx="4893712" cy="369332"/>
          </a:xfrm>
          <a:prstGeom prst="rect">
            <a:avLst/>
          </a:prstGeom>
          <a:noFill/>
        </p:spPr>
        <p:txBody>
          <a:bodyPr wrap="none" rtlCol="0">
            <a:spAutoFit/>
          </a:bodyPr>
          <a:lstStyle/>
          <a:p>
            <a:r>
              <a:rPr lang="pl-PL" dirty="0"/>
              <a:t>Źródło: https://www.medianauka.pl/woltomierz</a:t>
            </a:r>
          </a:p>
        </p:txBody>
      </p:sp>
      <p:pic>
        <p:nvPicPr>
          <p:cNvPr id="8" name="Obraz 7">
            <a:extLst>
              <a:ext uri="{FF2B5EF4-FFF2-40B4-BE49-F238E27FC236}">
                <a16:creationId xmlns:a16="http://schemas.microsoft.com/office/drawing/2014/main" id="{46E18670-3954-238A-5C6F-8A9C06F26A02}"/>
              </a:ext>
            </a:extLst>
          </p:cNvPr>
          <p:cNvPicPr>
            <a:picLocks noChangeAspect="1"/>
          </p:cNvPicPr>
          <p:nvPr/>
        </p:nvPicPr>
        <p:blipFill>
          <a:blip r:embed="rId2"/>
          <a:stretch>
            <a:fillRect/>
          </a:stretch>
        </p:blipFill>
        <p:spPr>
          <a:xfrm>
            <a:off x="9978729" y="3472549"/>
            <a:ext cx="1851944" cy="3138557"/>
          </a:xfrm>
          <a:prstGeom prst="rect">
            <a:avLst/>
          </a:prstGeom>
        </p:spPr>
      </p:pic>
      <p:pic>
        <p:nvPicPr>
          <p:cNvPr id="10" name="Obraz 9">
            <a:extLst>
              <a:ext uri="{FF2B5EF4-FFF2-40B4-BE49-F238E27FC236}">
                <a16:creationId xmlns:a16="http://schemas.microsoft.com/office/drawing/2014/main" id="{83D4C607-7392-E675-FB49-8AE4F959D8B6}"/>
              </a:ext>
            </a:extLst>
          </p:cNvPr>
          <p:cNvPicPr>
            <a:picLocks noChangeAspect="1"/>
          </p:cNvPicPr>
          <p:nvPr/>
        </p:nvPicPr>
        <p:blipFill>
          <a:blip r:embed="rId3"/>
          <a:stretch>
            <a:fillRect/>
          </a:stretch>
        </p:blipFill>
        <p:spPr>
          <a:xfrm>
            <a:off x="6096000" y="3472549"/>
            <a:ext cx="2579126" cy="3059043"/>
          </a:xfrm>
          <a:prstGeom prst="rect">
            <a:avLst/>
          </a:prstGeom>
        </p:spPr>
      </p:pic>
      <p:pic>
        <p:nvPicPr>
          <p:cNvPr id="3076" name="Picture 4" descr="Sposób podłączenia woltomierza">
            <a:extLst>
              <a:ext uri="{FF2B5EF4-FFF2-40B4-BE49-F238E27FC236}">
                <a16:creationId xmlns:a16="http://schemas.microsoft.com/office/drawing/2014/main" id="{7B442C43-291D-6474-AB7A-690D7E6A7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6346" y="2919067"/>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9005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348B3D-A7C9-7AAE-0730-038DB7944E4E}"/>
              </a:ext>
            </a:extLst>
          </p:cNvPr>
          <p:cNvSpPr>
            <a:spLocks noGrp="1"/>
          </p:cNvSpPr>
          <p:nvPr>
            <p:ph type="title"/>
          </p:nvPr>
        </p:nvSpPr>
        <p:spPr>
          <a:xfrm>
            <a:off x="142014" y="365126"/>
            <a:ext cx="11970340" cy="1413130"/>
          </a:xfrm>
        </p:spPr>
        <p:txBody>
          <a:bodyPr>
            <a:noAutofit/>
          </a:bodyPr>
          <a:lstStyle/>
          <a:p>
            <a:pPr algn="l"/>
            <a:r>
              <a:rPr lang="pl-PL" b="1" i="0" u="none" strike="noStrike" baseline="0" dirty="0"/>
              <a:t>Indukcyjność obu przewodów każdej fazy linii przy równoległej pracy obu torów</a:t>
            </a:r>
            <a:endParaRPr lang="pl-PL" b="1" dirty="0"/>
          </a:p>
        </p:txBody>
      </p:sp>
      <p:pic>
        <p:nvPicPr>
          <p:cNvPr id="5" name="Obraz 4">
            <a:extLst>
              <a:ext uri="{FF2B5EF4-FFF2-40B4-BE49-F238E27FC236}">
                <a16:creationId xmlns:a16="http://schemas.microsoft.com/office/drawing/2014/main" id="{6A814BF6-403B-6176-5DE0-4C2383663D3E}"/>
              </a:ext>
            </a:extLst>
          </p:cNvPr>
          <p:cNvPicPr>
            <a:picLocks noChangeAspect="1"/>
          </p:cNvPicPr>
          <p:nvPr/>
        </p:nvPicPr>
        <p:blipFill>
          <a:blip r:embed="rId2"/>
          <a:stretch>
            <a:fillRect/>
          </a:stretch>
        </p:blipFill>
        <p:spPr>
          <a:xfrm>
            <a:off x="142014" y="2120387"/>
            <a:ext cx="3717765" cy="4431137"/>
          </a:xfrm>
          <a:prstGeom prst="rect">
            <a:avLst/>
          </a:prstGeom>
        </p:spPr>
      </p:pic>
      <p:pic>
        <p:nvPicPr>
          <p:cNvPr id="7" name="Obraz 6">
            <a:extLst>
              <a:ext uri="{FF2B5EF4-FFF2-40B4-BE49-F238E27FC236}">
                <a16:creationId xmlns:a16="http://schemas.microsoft.com/office/drawing/2014/main" id="{2A9447E7-3DDB-6EAC-1B8B-2D9101313DBD}"/>
              </a:ext>
            </a:extLst>
          </p:cNvPr>
          <p:cNvPicPr>
            <a:picLocks noChangeAspect="1"/>
          </p:cNvPicPr>
          <p:nvPr/>
        </p:nvPicPr>
        <p:blipFill>
          <a:blip r:embed="rId3"/>
          <a:stretch>
            <a:fillRect/>
          </a:stretch>
        </p:blipFill>
        <p:spPr>
          <a:xfrm>
            <a:off x="7329694" y="2062289"/>
            <a:ext cx="2047875" cy="866775"/>
          </a:xfrm>
          <a:prstGeom prst="rect">
            <a:avLst/>
          </a:prstGeom>
        </p:spPr>
      </p:pic>
      <p:sp>
        <p:nvSpPr>
          <p:cNvPr id="8" name="Strzałka: w prawo 7">
            <a:extLst>
              <a:ext uri="{FF2B5EF4-FFF2-40B4-BE49-F238E27FC236}">
                <a16:creationId xmlns:a16="http://schemas.microsoft.com/office/drawing/2014/main" id="{F180F652-E6EA-5FC5-82A1-47A7061DBE2E}"/>
              </a:ext>
            </a:extLst>
          </p:cNvPr>
          <p:cNvSpPr/>
          <p:nvPr/>
        </p:nvSpPr>
        <p:spPr>
          <a:xfrm>
            <a:off x="4121693" y="2449122"/>
            <a:ext cx="1709331" cy="2665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 name="Obraz 9">
            <a:extLst>
              <a:ext uri="{FF2B5EF4-FFF2-40B4-BE49-F238E27FC236}">
                <a16:creationId xmlns:a16="http://schemas.microsoft.com/office/drawing/2014/main" id="{72B60F91-EE1B-0397-40D6-B25112C69E36}"/>
              </a:ext>
            </a:extLst>
          </p:cNvPr>
          <p:cNvPicPr>
            <a:picLocks noChangeAspect="1"/>
          </p:cNvPicPr>
          <p:nvPr/>
        </p:nvPicPr>
        <p:blipFill>
          <a:blip r:embed="rId4"/>
          <a:stretch>
            <a:fillRect/>
          </a:stretch>
        </p:blipFill>
        <p:spPr>
          <a:xfrm>
            <a:off x="5583603" y="3058770"/>
            <a:ext cx="6312787" cy="2513791"/>
          </a:xfrm>
          <a:prstGeom prst="rect">
            <a:avLst/>
          </a:prstGeom>
        </p:spPr>
      </p:pic>
      <p:pic>
        <p:nvPicPr>
          <p:cNvPr id="12" name="Obraz 11">
            <a:extLst>
              <a:ext uri="{FF2B5EF4-FFF2-40B4-BE49-F238E27FC236}">
                <a16:creationId xmlns:a16="http://schemas.microsoft.com/office/drawing/2014/main" id="{582FAB61-4E32-BFD2-EF06-22CAB3BF5987}"/>
              </a:ext>
            </a:extLst>
          </p:cNvPr>
          <p:cNvPicPr>
            <a:picLocks noChangeAspect="1"/>
          </p:cNvPicPr>
          <p:nvPr/>
        </p:nvPicPr>
        <p:blipFill>
          <a:blip r:embed="rId5"/>
          <a:stretch>
            <a:fillRect/>
          </a:stretch>
        </p:blipFill>
        <p:spPr>
          <a:xfrm>
            <a:off x="5504780" y="5690965"/>
            <a:ext cx="3974653" cy="947802"/>
          </a:xfrm>
          <a:prstGeom prst="rect">
            <a:avLst/>
          </a:prstGeom>
        </p:spPr>
      </p:pic>
    </p:spTree>
    <p:extLst>
      <p:ext uri="{BB962C8B-B14F-4D97-AF65-F5344CB8AC3E}">
        <p14:creationId xmlns:p14="http://schemas.microsoft.com/office/powerpoint/2010/main" val="280388742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69F262-EA63-0F4A-EA15-76B0A933DAC5}"/>
              </a:ext>
            </a:extLst>
          </p:cNvPr>
          <p:cNvSpPr>
            <a:spLocks noGrp="1"/>
          </p:cNvSpPr>
          <p:nvPr>
            <p:ph type="title"/>
          </p:nvPr>
        </p:nvSpPr>
        <p:spPr/>
        <p:txBody>
          <a:bodyPr/>
          <a:lstStyle/>
          <a:p>
            <a:r>
              <a:rPr lang="pl-PL" b="1" dirty="0"/>
              <a:t>Ulot</a:t>
            </a:r>
          </a:p>
        </p:txBody>
      </p:sp>
      <p:sp>
        <p:nvSpPr>
          <p:cNvPr id="3" name="Symbol zastępczy zawartości 2">
            <a:extLst>
              <a:ext uri="{FF2B5EF4-FFF2-40B4-BE49-F238E27FC236}">
                <a16:creationId xmlns:a16="http://schemas.microsoft.com/office/drawing/2014/main" id="{B80E062A-4BA8-321E-EFE8-0F5196C7B6B9}"/>
              </a:ext>
            </a:extLst>
          </p:cNvPr>
          <p:cNvSpPr>
            <a:spLocks noGrp="1"/>
          </p:cNvSpPr>
          <p:nvPr>
            <p:ph idx="1"/>
          </p:nvPr>
        </p:nvSpPr>
        <p:spPr>
          <a:xfrm>
            <a:off x="838200" y="1825625"/>
            <a:ext cx="10515600" cy="1657366"/>
          </a:xfrm>
        </p:spPr>
        <p:txBody>
          <a:bodyPr/>
          <a:lstStyle/>
          <a:p>
            <a:pPr algn="l"/>
            <a:r>
              <a:rPr lang="pl-PL" sz="1800" b="0" i="0" u="none" strike="noStrike" baseline="0" dirty="0">
                <a:latin typeface="TimesNewRomanPSMT"/>
              </a:rPr>
              <a:t>W liniach napowietrznych WN o wartości konduktancji może decydować ulot. Jest to zjawisko polegające na wyraźnym upływie ładunków z przewodu, na skutek wyładowania elektrycznego powstającego w powietrzu wokół przewodu. Towarzyszy mu świecenie i wyraźnie słyszalny szum. Ulot występuje wówczas, gdy fazowe napięcie robocze linii przekracza wartość napięcia, przy którym następuje wyładowanie, tzw. napięcia krytycznego ulotu </a:t>
            </a:r>
            <a:r>
              <a:rPr lang="pl-PL" sz="1800" b="0" i="0" u="none" strike="noStrike" baseline="0" dirty="0" err="1">
                <a:latin typeface="TimesNewRomanPSMT"/>
              </a:rPr>
              <a:t>Ufkr</a:t>
            </a:r>
            <a:r>
              <a:rPr lang="pl-PL" sz="1800" b="0" i="0" u="none" strike="noStrike" baseline="0" dirty="0">
                <a:latin typeface="TimesNewRomanPSMT"/>
              </a:rPr>
              <a:t>, wyrażonego wzorem empirycznym:</a:t>
            </a:r>
            <a:endParaRPr lang="pl-PL" dirty="0"/>
          </a:p>
        </p:txBody>
      </p:sp>
      <p:pic>
        <p:nvPicPr>
          <p:cNvPr id="5" name="Obraz 4">
            <a:extLst>
              <a:ext uri="{FF2B5EF4-FFF2-40B4-BE49-F238E27FC236}">
                <a16:creationId xmlns:a16="http://schemas.microsoft.com/office/drawing/2014/main" id="{750DFA0A-B7E3-F75F-EC6F-6DFAF8F9EB51}"/>
              </a:ext>
            </a:extLst>
          </p:cNvPr>
          <p:cNvPicPr>
            <a:picLocks noChangeAspect="1"/>
          </p:cNvPicPr>
          <p:nvPr/>
        </p:nvPicPr>
        <p:blipFill>
          <a:blip r:embed="rId2"/>
          <a:stretch>
            <a:fillRect/>
          </a:stretch>
        </p:blipFill>
        <p:spPr>
          <a:xfrm>
            <a:off x="1495425" y="3200783"/>
            <a:ext cx="9858375" cy="1219200"/>
          </a:xfrm>
          <a:prstGeom prst="rect">
            <a:avLst/>
          </a:prstGeom>
        </p:spPr>
      </p:pic>
      <p:pic>
        <p:nvPicPr>
          <p:cNvPr id="7" name="Obraz 6">
            <a:extLst>
              <a:ext uri="{FF2B5EF4-FFF2-40B4-BE49-F238E27FC236}">
                <a16:creationId xmlns:a16="http://schemas.microsoft.com/office/drawing/2014/main" id="{079E9821-1744-35D1-974C-7FE6070278A9}"/>
              </a:ext>
            </a:extLst>
          </p:cNvPr>
          <p:cNvPicPr>
            <a:picLocks noChangeAspect="1"/>
          </p:cNvPicPr>
          <p:nvPr/>
        </p:nvPicPr>
        <p:blipFill>
          <a:blip r:embed="rId3"/>
          <a:stretch>
            <a:fillRect/>
          </a:stretch>
        </p:blipFill>
        <p:spPr>
          <a:xfrm>
            <a:off x="147039" y="4300534"/>
            <a:ext cx="5656414" cy="2557466"/>
          </a:xfrm>
          <a:prstGeom prst="rect">
            <a:avLst/>
          </a:prstGeom>
        </p:spPr>
      </p:pic>
    </p:spTree>
    <p:extLst>
      <p:ext uri="{BB962C8B-B14F-4D97-AF65-F5344CB8AC3E}">
        <p14:creationId xmlns:p14="http://schemas.microsoft.com/office/powerpoint/2010/main" val="184019147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E655AD-22B8-1395-4681-CA2FBF513576}"/>
              </a:ext>
            </a:extLst>
          </p:cNvPr>
          <p:cNvSpPr>
            <a:spLocks noGrp="1"/>
          </p:cNvSpPr>
          <p:nvPr>
            <p:ph type="title"/>
          </p:nvPr>
        </p:nvSpPr>
        <p:spPr/>
        <p:txBody>
          <a:bodyPr/>
          <a:lstStyle/>
          <a:p>
            <a:r>
              <a:rPr lang="pl-PL" b="1" dirty="0"/>
              <a:t>Ulot a konduktancja linii napowietrznej </a:t>
            </a:r>
          </a:p>
        </p:txBody>
      </p:sp>
      <p:pic>
        <p:nvPicPr>
          <p:cNvPr id="5" name="Obraz 4">
            <a:extLst>
              <a:ext uri="{FF2B5EF4-FFF2-40B4-BE49-F238E27FC236}">
                <a16:creationId xmlns:a16="http://schemas.microsoft.com/office/drawing/2014/main" id="{7E083EF8-CC2E-8B4B-8B9F-8EA2DD08818D}"/>
              </a:ext>
            </a:extLst>
          </p:cNvPr>
          <p:cNvPicPr>
            <a:picLocks noChangeAspect="1"/>
          </p:cNvPicPr>
          <p:nvPr/>
        </p:nvPicPr>
        <p:blipFill>
          <a:blip r:embed="rId2"/>
          <a:stretch>
            <a:fillRect/>
          </a:stretch>
        </p:blipFill>
        <p:spPr>
          <a:xfrm>
            <a:off x="148978" y="1322036"/>
            <a:ext cx="11820525" cy="923925"/>
          </a:xfrm>
          <a:prstGeom prst="rect">
            <a:avLst/>
          </a:prstGeom>
        </p:spPr>
      </p:pic>
      <p:pic>
        <p:nvPicPr>
          <p:cNvPr id="7" name="Obraz 6">
            <a:extLst>
              <a:ext uri="{FF2B5EF4-FFF2-40B4-BE49-F238E27FC236}">
                <a16:creationId xmlns:a16="http://schemas.microsoft.com/office/drawing/2014/main" id="{45669C97-A5F0-5D24-D89E-31F32CBFC4FB}"/>
              </a:ext>
            </a:extLst>
          </p:cNvPr>
          <p:cNvPicPr>
            <a:picLocks noChangeAspect="1"/>
          </p:cNvPicPr>
          <p:nvPr/>
        </p:nvPicPr>
        <p:blipFill>
          <a:blip r:embed="rId3"/>
          <a:stretch>
            <a:fillRect/>
          </a:stretch>
        </p:blipFill>
        <p:spPr>
          <a:xfrm>
            <a:off x="2939802" y="2245961"/>
            <a:ext cx="6238875" cy="1409700"/>
          </a:xfrm>
          <a:prstGeom prst="rect">
            <a:avLst/>
          </a:prstGeom>
        </p:spPr>
      </p:pic>
      <p:pic>
        <p:nvPicPr>
          <p:cNvPr id="9" name="Obraz 8">
            <a:extLst>
              <a:ext uri="{FF2B5EF4-FFF2-40B4-BE49-F238E27FC236}">
                <a16:creationId xmlns:a16="http://schemas.microsoft.com/office/drawing/2014/main" id="{5B6BB533-F43D-C891-BC2A-2FDBCCFBB480}"/>
              </a:ext>
            </a:extLst>
          </p:cNvPr>
          <p:cNvPicPr>
            <a:picLocks noChangeAspect="1"/>
          </p:cNvPicPr>
          <p:nvPr/>
        </p:nvPicPr>
        <p:blipFill>
          <a:blip r:embed="rId4"/>
          <a:stretch>
            <a:fillRect/>
          </a:stretch>
        </p:blipFill>
        <p:spPr>
          <a:xfrm>
            <a:off x="59735" y="3476306"/>
            <a:ext cx="12031176" cy="842831"/>
          </a:xfrm>
          <a:prstGeom prst="rect">
            <a:avLst/>
          </a:prstGeom>
        </p:spPr>
      </p:pic>
      <p:pic>
        <p:nvPicPr>
          <p:cNvPr id="11" name="Obraz 10">
            <a:extLst>
              <a:ext uri="{FF2B5EF4-FFF2-40B4-BE49-F238E27FC236}">
                <a16:creationId xmlns:a16="http://schemas.microsoft.com/office/drawing/2014/main" id="{559BF7C6-EC90-0E5C-BFF1-6B71636B7EAD}"/>
              </a:ext>
            </a:extLst>
          </p:cNvPr>
          <p:cNvPicPr>
            <a:picLocks noChangeAspect="1"/>
          </p:cNvPicPr>
          <p:nvPr/>
        </p:nvPicPr>
        <p:blipFill>
          <a:blip r:embed="rId5"/>
          <a:stretch>
            <a:fillRect/>
          </a:stretch>
        </p:blipFill>
        <p:spPr>
          <a:xfrm>
            <a:off x="3827973" y="4795406"/>
            <a:ext cx="4333875" cy="1209675"/>
          </a:xfrm>
          <a:prstGeom prst="rect">
            <a:avLst/>
          </a:prstGeom>
        </p:spPr>
      </p:pic>
    </p:spTree>
    <p:extLst>
      <p:ext uri="{BB962C8B-B14F-4D97-AF65-F5344CB8AC3E}">
        <p14:creationId xmlns:p14="http://schemas.microsoft.com/office/powerpoint/2010/main" val="358748322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C2C697-A6A7-657B-4039-BAA83F87359C}"/>
              </a:ext>
            </a:extLst>
          </p:cNvPr>
          <p:cNvSpPr>
            <a:spLocks noGrp="1"/>
          </p:cNvSpPr>
          <p:nvPr>
            <p:ph type="title"/>
          </p:nvPr>
        </p:nvSpPr>
        <p:spPr/>
        <p:txBody>
          <a:bodyPr/>
          <a:lstStyle/>
          <a:p>
            <a:r>
              <a:rPr lang="pl-PL" b="1" dirty="0"/>
              <a:t>Susceptancja linii przesyłowej napowietrznej</a:t>
            </a:r>
          </a:p>
        </p:txBody>
      </p:sp>
      <p:pic>
        <p:nvPicPr>
          <p:cNvPr id="5" name="Obraz 4">
            <a:extLst>
              <a:ext uri="{FF2B5EF4-FFF2-40B4-BE49-F238E27FC236}">
                <a16:creationId xmlns:a16="http://schemas.microsoft.com/office/drawing/2014/main" id="{C81585B3-D105-F658-E146-309F801C824B}"/>
              </a:ext>
            </a:extLst>
          </p:cNvPr>
          <p:cNvPicPr>
            <a:picLocks noChangeAspect="1"/>
          </p:cNvPicPr>
          <p:nvPr/>
        </p:nvPicPr>
        <p:blipFill>
          <a:blip r:embed="rId2"/>
          <a:stretch>
            <a:fillRect/>
          </a:stretch>
        </p:blipFill>
        <p:spPr>
          <a:xfrm>
            <a:off x="4531890" y="1608600"/>
            <a:ext cx="3238500" cy="828675"/>
          </a:xfrm>
          <a:prstGeom prst="rect">
            <a:avLst/>
          </a:prstGeom>
        </p:spPr>
      </p:pic>
      <p:pic>
        <p:nvPicPr>
          <p:cNvPr id="7" name="Obraz 6">
            <a:extLst>
              <a:ext uri="{FF2B5EF4-FFF2-40B4-BE49-F238E27FC236}">
                <a16:creationId xmlns:a16="http://schemas.microsoft.com/office/drawing/2014/main" id="{C89E84F9-7743-64E1-E549-3D9734E451EA}"/>
              </a:ext>
            </a:extLst>
          </p:cNvPr>
          <p:cNvPicPr>
            <a:picLocks noChangeAspect="1"/>
          </p:cNvPicPr>
          <p:nvPr/>
        </p:nvPicPr>
        <p:blipFill>
          <a:blip r:embed="rId3"/>
          <a:stretch>
            <a:fillRect/>
          </a:stretch>
        </p:blipFill>
        <p:spPr>
          <a:xfrm>
            <a:off x="136485" y="2437275"/>
            <a:ext cx="5097120" cy="4216554"/>
          </a:xfrm>
          <a:prstGeom prst="rect">
            <a:avLst/>
          </a:prstGeom>
        </p:spPr>
      </p:pic>
      <p:pic>
        <p:nvPicPr>
          <p:cNvPr id="9" name="Obraz 8">
            <a:extLst>
              <a:ext uri="{FF2B5EF4-FFF2-40B4-BE49-F238E27FC236}">
                <a16:creationId xmlns:a16="http://schemas.microsoft.com/office/drawing/2014/main" id="{FAC61BBD-41C1-AA3C-C245-ADCAE29BA9DF}"/>
              </a:ext>
            </a:extLst>
          </p:cNvPr>
          <p:cNvPicPr>
            <a:picLocks noChangeAspect="1"/>
          </p:cNvPicPr>
          <p:nvPr/>
        </p:nvPicPr>
        <p:blipFill>
          <a:blip r:embed="rId4"/>
          <a:stretch>
            <a:fillRect/>
          </a:stretch>
        </p:blipFill>
        <p:spPr>
          <a:xfrm>
            <a:off x="5881495" y="2526136"/>
            <a:ext cx="4619625" cy="1695450"/>
          </a:xfrm>
          <a:prstGeom prst="rect">
            <a:avLst/>
          </a:prstGeom>
        </p:spPr>
      </p:pic>
      <p:pic>
        <p:nvPicPr>
          <p:cNvPr id="11" name="Obraz 10">
            <a:extLst>
              <a:ext uri="{FF2B5EF4-FFF2-40B4-BE49-F238E27FC236}">
                <a16:creationId xmlns:a16="http://schemas.microsoft.com/office/drawing/2014/main" id="{5ADA75A5-EDE4-00DA-B83A-45669F49C9BB}"/>
              </a:ext>
            </a:extLst>
          </p:cNvPr>
          <p:cNvPicPr>
            <a:picLocks noChangeAspect="1"/>
          </p:cNvPicPr>
          <p:nvPr/>
        </p:nvPicPr>
        <p:blipFill>
          <a:blip r:embed="rId5"/>
          <a:stretch>
            <a:fillRect/>
          </a:stretch>
        </p:blipFill>
        <p:spPr>
          <a:xfrm>
            <a:off x="5200123" y="4465896"/>
            <a:ext cx="6855392" cy="1093498"/>
          </a:xfrm>
          <a:prstGeom prst="rect">
            <a:avLst/>
          </a:prstGeom>
        </p:spPr>
      </p:pic>
    </p:spTree>
    <p:extLst>
      <p:ext uri="{BB962C8B-B14F-4D97-AF65-F5344CB8AC3E}">
        <p14:creationId xmlns:p14="http://schemas.microsoft.com/office/powerpoint/2010/main" val="51874063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CACA27-F17E-1ECA-C0A4-E040238B4A08}"/>
              </a:ext>
            </a:extLst>
          </p:cNvPr>
          <p:cNvSpPr>
            <a:spLocks noGrp="1"/>
          </p:cNvSpPr>
          <p:nvPr>
            <p:ph type="title"/>
          </p:nvPr>
        </p:nvSpPr>
        <p:spPr/>
        <p:txBody>
          <a:bodyPr>
            <a:normAutofit fontScale="90000"/>
          </a:bodyPr>
          <a:lstStyle/>
          <a:p>
            <a:r>
              <a:rPr lang="pl-PL" b="1" dirty="0"/>
              <a:t>Przekroje kabli energetycznych z zaznaczonymi pojemnościami międzyfazowymi i doziemnymi</a:t>
            </a:r>
          </a:p>
        </p:txBody>
      </p:sp>
      <p:pic>
        <p:nvPicPr>
          <p:cNvPr id="5" name="Obraz 4">
            <a:extLst>
              <a:ext uri="{FF2B5EF4-FFF2-40B4-BE49-F238E27FC236}">
                <a16:creationId xmlns:a16="http://schemas.microsoft.com/office/drawing/2014/main" id="{3F56A835-B24E-8A24-7393-81AADE2A1730}"/>
              </a:ext>
            </a:extLst>
          </p:cNvPr>
          <p:cNvPicPr>
            <a:picLocks noChangeAspect="1"/>
          </p:cNvPicPr>
          <p:nvPr/>
        </p:nvPicPr>
        <p:blipFill>
          <a:blip r:embed="rId2"/>
          <a:stretch>
            <a:fillRect/>
          </a:stretch>
        </p:blipFill>
        <p:spPr>
          <a:xfrm>
            <a:off x="1570262" y="2067738"/>
            <a:ext cx="9051475" cy="4239377"/>
          </a:xfrm>
          <a:prstGeom prst="rect">
            <a:avLst/>
          </a:prstGeom>
        </p:spPr>
      </p:pic>
    </p:spTree>
    <p:extLst>
      <p:ext uri="{BB962C8B-B14F-4D97-AF65-F5344CB8AC3E}">
        <p14:creationId xmlns:p14="http://schemas.microsoft.com/office/powerpoint/2010/main" val="40796734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4E7DA8-B976-86A4-ACAB-9C64223997E4}"/>
              </a:ext>
            </a:extLst>
          </p:cNvPr>
          <p:cNvSpPr>
            <a:spLocks noGrp="1"/>
          </p:cNvSpPr>
          <p:nvPr>
            <p:ph type="title"/>
          </p:nvPr>
        </p:nvSpPr>
        <p:spPr/>
        <p:txBody>
          <a:bodyPr/>
          <a:lstStyle/>
          <a:p>
            <a:r>
              <a:rPr lang="pl-PL" b="1" dirty="0"/>
              <a:t>Pojemności w zależności od konstrukcji kabla</a:t>
            </a:r>
            <a:endParaRPr lang="pl-PL" dirty="0"/>
          </a:p>
        </p:txBody>
      </p:sp>
      <p:pic>
        <p:nvPicPr>
          <p:cNvPr id="4" name="Obraz 3">
            <a:extLst>
              <a:ext uri="{FF2B5EF4-FFF2-40B4-BE49-F238E27FC236}">
                <a16:creationId xmlns:a16="http://schemas.microsoft.com/office/drawing/2014/main" id="{8DA8DC6D-2EB3-CB96-72D0-C3E3452BECA2}"/>
              </a:ext>
            </a:extLst>
          </p:cNvPr>
          <p:cNvPicPr>
            <a:picLocks noChangeAspect="1"/>
          </p:cNvPicPr>
          <p:nvPr/>
        </p:nvPicPr>
        <p:blipFill>
          <a:blip r:embed="rId2"/>
          <a:stretch>
            <a:fillRect/>
          </a:stretch>
        </p:blipFill>
        <p:spPr>
          <a:xfrm>
            <a:off x="347999" y="1842586"/>
            <a:ext cx="5931667" cy="2778174"/>
          </a:xfrm>
          <a:prstGeom prst="rect">
            <a:avLst/>
          </a:prstGeom>
        </p:spPr>
      </p:pic>
      <p:pic>
        <p:nvPicPr>
          <p:cNvPr id="6" name="Obraz 5">
            <a:extLst>
              <a:ext uri="{FF2B5EF4-FFF2-40B4-BE49-F238E27FC236}">
                <a16:creationId xmlns:a16="http://schemas.microsoft.com/office/drawing/2014/main" id="{32211669-9DE0-F85C-689F-89CD7D19FCFB}"/>
              </a:ext>
            </a:extLst>
          </p:cNvPr>
          <p:cNvPicPr>
            <a:picLocks noChangeAspect="1"/>
          </p:cNvPicPr>
          <p:nvPr/>
        </p:nvPicPr>
        <p:blipFill>
          <a:blip r:embed="rId3"/>
          <a:stretch>
            <a:fillRect/>
          </a:stretch>
        </p:blipFill>
        <p:spPr>
          <a:xfrm>
            <a:off x="6243301" y="1405201"/>
            <a:ext cx="5600700" cy="1943100"/>
          </a:xfrm>
          <a:prstGeom prst="rect">
            <a:avLst/>
          </a:prstGeom>
        </p:spPr>
      </p:pic>
      <p:pic>
        <p:nvPicPr>
          <p:cNvPr id="8" name="Obraz 7">
            <a:extLst>
              <a:ext uri="{FF2B5EF4-FFF2-40B4-BE49-F238E27FC236}">
                <a16:creationId xmlns:a16="http://schemas.microsoft.com/office/drawing/2014/main" id="{91188A0F-BAA6-7847-FAB1-3C00604E8B2D}"/>
              </a:ext>
            </a:extLst>
          </p:cNvPr>
          <p:cNvPicPr>
            <a:picLocks noChangeAspect="1"/>
          </p:cNvPicPr>
          <p:nvPr/>
        </p:nvPicPr>
        <p:blipFill>
          <a:blip r:embed="rId4"/>
          <a:stretch>
            <a:fillRect/>
          </a:stretch>
        </p:blipFill>
        <p:spPr>
          <a:xfrm>
            <a:off x="6067425" y="4106854"/>
            <a:ext cx="6124575" cy="2476500"/>
          </a:xfrm>
          <a:prstGeom prst="rect">
            <a:avLst/>
          </a:prstGeom>
        </p:spPr>
      </p:pic>
      <p:pic>
        <p:nvPicPr>
          <p:cNvPr id="10" name="Obraz 9">
            <a:extLst>
              <a:ext uri="{FF2B5EF4-FFF2-40B4-BE49-F238E27FC236}">
                <a16:creationId xmlns:a16="http://schemas.microsoft.com/office/drawing/2014/main" id="{31ECC122-9126-DD66-F4CB-429AE9F14EB7}"/>
              </a:ext>
            </a:extLst>
          </p:cNvPr>
          <p:cNvPicPr>
            <a:picLocks noChangeAspect="1"/>
          </p:cNvPicPr>
          <p:nvPr/>
        </p:nvPicPr>
        <p:blipFill>
          <a:blip r:embed="rId5"/>
          <a:stretch>
            <a:fillRect/>
          </a:stretch>
        </p:blipFill>
        <p:spPr>
          <a:xfrm>
            <a:off x="299535" y="4870673"/>
            <a:ext cx="5760893" cy="1843710"/>
          </a:xfrm>
          <a:prstGeom prst="rect">
            <a:avLst/>
          </a:prstGeom>
        </p:spPr>
      </p:pic>
    </p:spTree>
    <p:extLst>
      <p:ext uri="{BB962C8B-B14F-4D97-AF65-F5344CB8AC3E}">
        <p14:creationId xmlns:p14="http://schemas.microsoft.com/office/powerpoint/2010/main" val="39543997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8D6FF40-3054-060C-A892-5A8ED9739B5F}"/>
              </a:ext>
            </a:extLst>
          </p:cNvPr>
          <p:cNvSpPr>
            <a:spLocks noGrp="1"/>
          </p:cNvSpPr>
          <p:nvPr>
            <p:ph type="title"/>
          </p:nvPr>
        </p:nvSpPr>
        <p:spPr/>
        <p:txBody>
          <a:bodyPr/>
          <a:lstStyle/>
          <a:p>
            <a:r>
              <a:rPr lang="pl-PL" b="1" dirty="0"/>
              <a:t>Przykład obliczeniowy</a:t>
            </a:r>
          </a:p>
        </p:txBody>
      </p:sp>
      <p:sp>
        <p:nvSpPr>
          <p:cNvPr id="3" name="Symbol zastępczy zawartości 2">
            <a:extLst>
              <a:ext uri="{FF2B5EF4-FFF2-40B4-BE49-F238E27FC236}">
                <a16:creationId xmlns:a16="http://schemas.microsoft.com/office/drawing/2014/main" id="{1A33A422-B181-A868-B1AC-5FDF165EB60B}"/>
              </a:ext>
            </a:extLst>
          </p:cNvPr>
          <p:cNvSpPr>
            <a:spLocks noGrp="1"/>
          </p:cNvSpPr>
          <p:nvPr>
            <p:ph idx="1"/>
          </p:nvPr>
        </p:nvSpPr>
        <p:spPr>
          <a:xfrm>
            <a:off x="838200" y="1825625"/>
            <a:ext cx="10515600" cy="1220843"/>
          </a:xfrm>
        </p:spPr>
        <p:txBody>
          <a:bodyPr/>
          <a:lstStyle/>
          <a:p>
            <a:pPr algn="l"/>
            <a:r>
              <a:rPr lang="pl-PL" sz="1800" b="0" i="0" u="none" strike="noStrike" baseline="0" dirty="0">
                <a:latin typeface="TimesNewRomanPSMT"/>
              </a:rPr>
              <a:t>Obliczyć rezystancję i reaktancję indukcyjną 3-fazowej linii napowietrznej o napięciu znamionowym 6 </a:t>
            </a:r>
            <a:r>
              <a:rPr lang="pl-PL" sz="1800" b="0" i="0" u="none" strike="noStrike" baseline="0" dirty="0" err="1">
                <a:latin typeface="TimesNewRomanPSMT"/>
              </a:rPr>
              <a:t>kV</a:t>
            </a:r>
            <a:r>
              <a:rPr lang="pl-PL" sz="1800" b="0" i="0" u="none" strike="noStrike" baseline="0" dirty="0">
                <a:latin typeface="TimesNewRomanPSMT"/>
              </a:rPr>
              <a:t> i długości 10 km. Linia wykonana jest przewodami aluminiowymi o średnicy 0,9 cm, rozmieszczonymi na słupach w wierzchołkach trójkąta równobocznego o długości boku 80 cm.</a:t>
            </a:r>
          </a:p>
          <a:p>
            <a:pPr algn="l"/>
            <a:r>
              <a:rPr lang="pl-PL" sz="1800" dirty="0">
                <a:latin typeface="TimesNewRomanPSMT"/>
              </a:rPr>
              <a:t>Rozwiązanie:</a:t>
            </a:r>
            <a:endParaRPr lang="pl-PL" b="1" dirty="0"/>
          </a:p>
        </p:txBody>
      </p:sp>
      <p:pic>
        <p:nvPicPr>
          <p:cNvPr id="5" name="Obraz 4">
            <a:extLst>
              <a:ext uri="{FF2B5EF4-FFF2-40B4-BE49-F238E27FC236}">
                <a16:creationId xmlns:a16="http://schemas.microsoft.com/office/drawing/2014/main" id="{5AE37483-0780-FC5D-68AB-E2AA5954EB52}"/>
              </a:ext>
            </a:extLst>
          </p:cNvPr>
          <p:cNvPicPr>
            <a:picLocks noChangeAspect="1"/>
          </p:cNvPicPr>
          <p:nvPr/>
        </p:nvPicPr>
        <p:blipFill>
          <a:blip r:embed="rId2"/>
          <a:stretch>
            <a:fillRect/>
          </a:stretch>
        </p:blipFill>
        <p:spPr>
          <a:xfrm>
            <a:off x="395455" y="3046468"/>
            <a:ext cx="9563100" cy="790575"/>
          </a:xfrm>
          <a:prstGeom prst="rect">
            <a:avLst/>
          </a:prstGeom>
        </p:spPr>
      </p:pic>
      <p:pic>
        <p:nvPicPr>
          <p:cNvPr id="9" name="Obraz 8">
            <a:extLst>
              <a:ext uri="{FF2B5EF4-FFF2-40B4-BE49-F238E27FC236}">
                <a16:creationId xmlns:a16="http://schemas.microsoft.com/office/drawing/2014/main" id="{EA79C81B-E71E-B260-7230-BA755E8A9B88}"/>
              </a:ext>
            </a:extLst>
          </p:cNvPr>
          <p:cNvPicPr>
            <a:picLocks noChangeAspect="1"/>
          </p:cNvPicPr>
          <p:nvPr/>
        </p:nvPicPr>
        <p:blipFill>
          <a:blip r:embed="rId3"/>
          <a:stretch>
            <a:fillRect/>
          </a:stretch>
        </p:blipFill>
        <p:spPr>
          <a:xfrm>
            <a:off x="110494" y="4595046"/>
            <a:ext cx="4261481" cy="1228859"/>
          </a:xfrm>
          <a:prstGeom prst="rect">
            <a:avLst/>
          </a:prstGeom>
        </p:spPr>
      </p:pic>
      <p:pic>
        <p:nvPicPr>
          <p:cNvPr id="11" name="Obraz 10">
            <a:extLst>
              <a:ext uri="{FF2B5EF4-FFF2-40B4-BE49-F238E27FC236}">
                <a16:creationId xmlns:a16="http://schemas.microsoft.com/office/drawing/2014/main" id="{261C41E5-195E-20EB-A6AC-D041A59CFF8A}"/>
              </a:ext>
            </a:extLst>
          </p:cNvPr>
          <p:cNvPicPr>
            <a:picLocks noChangeAspect="1"/>
          </p:cNvPicPr>
          <p:nvPr/>
        </p:nvPicPr>
        <p:blipFill>
          <a:blip r:embed="rId4"/>
          <a:stretch>
            <a:fillRect/>
          </a:stretch>
        </p:blipFill>
        <p:spPr>
          <a:xfrm>
            <a:off x="5327730" y="4761116"/>
            <a:ext cx="6573255" cy="896717"/>
          </a:xfrm>
          <a:prstGeom prst="rect">
            <a:avLst/>
          </a:prstGeom>
        </p:spPr>
      </p:pic>
    </p:spTree>
    <p:extLst>
      <p:ext uri="{BB962C8B-B14F-4D97-AF65-F5344CB8AC3E}">
        <p14:creationId xmlns:p14="http://schemas.microsoft.com/office/powerpoint/2010/main" val="51144885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9C9487-3F8F-F862-7735-CC036AAF2165}"/>
              </a:ext>
            </a:extLst>
          </p:cNvPr>
          <p:cNvSpPr>
            <a:spLocks noGrp="1"/>
          </p:cNvSpPr>
          <p:nvPr>
            <p:ph type="title"/>
          </p:nvPr>
        </p:nvSpPr>
        <p:spPr/>
        <p:txBody>
          <a:bodyPr/>
          <a:lstStyle/>
          <a:p>
            <a:r>
              <a:rPr lang="pl-PL" b="1" dirty="0"/>
              <a:t>Transformator </a:t>
            </a:r>
            <a:r>
              <a:rPr lang="pl-PL" b="1" dirty="0" err="1"/>
              <a:t>dwuuzwojeniowy</a:t>
            </a:r>
            <a:endParaRPr lang="pl-PL" b="1" dirty="0"/>
          </a:p>
        </p:txBody>
      </p:sp>
      <p:pic>
        <p:nvPicPr>
          <p:cNvPr id="5" name="Obraz 4">
            <a:extLst>
              <a:ext uri="{FF2B5EF4-FFF2-40B4-BE49-F238E27FC236}">
                <a16:creationId xmlns:a16="http://schemas.microsoft.com/office/drawing/2014/main" id="{35825AEB-E50B-AAEC-FCF4-7AFD64C1B41E}"/>
              </a:ext>
            </a:extLst>
          </p:cNvPr>
          <p:cNvPicPr>
            <a:picLocks noChangeAspect="1"/>
          </p:cNvPicPr>
          <p:nvPr/>
        </p:nvPicPr>
        <p:blipFill>
          <a:blip r:embed="rId2"/>
          <a:stretch>
            <a:fillRect/>
          </a:stretch>
        </p:blipFill>
        <p:spPr>
          <a:xfrm>
            <a:off x="303005" y="2423609"/>
            <a:ext cx="5490540" cy="3094189"/>
          </a:xfrm>
          <a:prstGeom prst="rect">
            <a:avLst/>
          </a:prstGeom>
        </p:spPr>
      </p:pic>
      <p:pic>
        <p:nvPicPr>
          <p:cNvPr id="7" name="Obraz 6">
            <a:extLst>
              <a:ext uri="{FF2B5EF4-FFF2-40B4-BE49-F238E27FC236}">
                <a16:creationId xmlns:a16="http://schemas.microsoft.com/office/drawing/2014/main" id="{B408A69A-0819-55C4-79F4-7A53D9684CF1}"/>
              </a:ext>
            </a:extLst>
          </p:cNvPr>
          <p:cNvPicPr>
            <a:picLocks noChangeAspect="1"/>
          </p:cNvPicPr>
          <p:nvPr/>
        </p:nvPicPr>
        <p:blipFill>
          <a:blip r:embed="rId3"/>
          <a:stretch>
            <a:fillRect/>
          </a:stretch>
        </p:blipFill>
        <p:spPr>
          <a:xfrm>
            <a:off x="6586537" y="2423609"/>
            <a:ext cx="4700588" cy="3001413"/>
          </a:xfrm>
          <a:prstGeom prst="rect">
            <a:avLst/>
          </a:prstGeom>
        </p:spPr>
      </p:pic>
      <p:pic>
        <p:nvPicPr>
          <p:cNvPr id="9" name="Obraz 8">
            <a:extLst>
              <a:ext uri="{FF2B5EF4-FFF2-40B4-BE49-F238E27FC236}">
                <a16:creationId xmlns:a16="http://schemas.microsoft.com/office/drawing/2014/main" id="{F823A9DA-6AE5-44B5-4549-32345A679764}"/>
              </a:ext>
            </a:extLst>
          </p:cNvPr>
          <p:cNvPicPr>
            <a:picLocks noChangeAspect="1"/>
          </p:cNvPicPr>
          <p:nvPr/>
        </p:nvPicPr>
        <p:blipFill>
          <a:blip r:embed="rId4"/>
          <a:stretch>
            <a:fillRect/>
          </a:stretch>
        </p:blipFill>
        <p:spPr>
          <a:xfrm>
            <a:off x="5191124" y="5853143"/>
            <a:ext cx="2047875" cy="609600"/>
          </a:xfrm>
          <a:prstGeom prst="rect">
            <a:avLst/>
          </a:prstGeom>
        </p:spPr>
      </p:pic>
    </p:spTree>
    <p:extLst>
      <p:ext uri="{BB962C8B-B14F-4D97-AF65-F5344CB8AC3E}">
        <p14:creationId xmlns:p14="http://schemas.microsoft.com/office/powerpoint/2010/main" val="28692223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F68479-D3A5-FCBB-7136-ABFC26BDD08A}"/>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A959F39E-958D-9A44-AF3B-060EFA3766C3}"/>
              </a:ext>
            </a:extLst>
          </p:cNvPr>
          <p:cNvPicPr>
            <a:picLocks noChangeAspect="1"/>
          </p:cNvPicPr>
          <p:nvPr/>
        </p:nvPicPr>
        <p:blipFill>
          <a:blip r:embed="rId2"/>
          <a:stretch>
            <a:fillRect/>
          </a:stretch>
        </p:blipFill>
        <p:spPr>
          <a:xfrm>
            <a:off x="2645222" y="2326428"/>
            <a:ext cx="6227675" cy="3233371"/>
          </a:xfrm>
          <a:prstGeom prst="rect">
            <a:avLst/>
          </a:prstGeom>
        </p:spPr>
      </p:pic>
    </p:spTree>
    <p:extLst>
      <p:ext uri="{BB962C8B-B14F-4D97-AF65-F5344CB8AC3E}">
        <p14:creationId xmlns:p14="http://schemas.microsoft.com/office/powerpoint/2010/main" val="255338843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F8B945-FC85-54C5-56DC-6F95B5AB1C2D}"/>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4C489026-1600-5FCF-B87F-CD80EF903E19}"/>
              </a:ext>
            </a:extLst>
          </p:cNvPr>
          <p:cNvPicPr>
            <a:picLocks noChangeAspect="1"/>
          </p:cNvPicPr>
          <p:nvPr/>
        </p:nvPicPr>
        <p:blipFill>
          <a:blip r:embed="rId2"/>
          <a:stretch>
            <a:fillRect/>
          </a:stretch>
        </p:blipFill>
        <p:spPr>
          <a:xfrm>
            <a:off x="511957" y="2181416"/>
            <a:ext cx="9629775" cy="3790950"/>
          </a:xfrm>
          <a:prstGeom prst="rect">
            <a:avLst/>
          </a:prstGeom>
        </p:spPr>
      </p:pic>
    </p:spTree>
    <p:extLst>
      <p:ext uri="{BB962C8B-B14F-4D97-AF65-F5344CB8AC3E}">
        <p14:creationId xmlns:p14="http://schemas.microsoft.com/office/powerpoint/2010/main" val="798968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A63125-129D-BDEC-6D6C-BA30DEDA8B23}"/>
              </a:ext>
            </a:extLst>
          </p:cNvPr>
          <p:cNvSpPr>
            <a:spLocks noGrp="1"/>
          </p:cNvSpPr>
          <p:nvPr>
            <p:ph type="title"/>
          </p:nvPr>
        </p:nvSpPr>
        <p:spPr/>
        <p:txBody>
          <a:bodyPr/>
          <a:lstStyle/>
          <a:p>
            <a:r>
              <a:rPr lang="pl-PL" b="1" dirty="0"/>
              <a:t>Podstawowe pojęcia fizyczne: moc w ujęciu elektrotechniki</a:t>
            </a:r>
            <a:endParaRPr lang="pl-PL" dirty="0"/>
          </a:p>
        </p:txBody>
      </p:sp>
      <p:sp>
        <p:nvSpPr>
          <p:cNvPr id="3" name="Symbol zastępczy zawartości 2">
            <a:extLst>
              <a:ext uri="{FF2B5EF4-FFF2-40B4-BE49-F238E27FC236}">
                <a16:creationId xmlns:a16="http://schemas.microsoft.com/office/drawing/2014/main" id="{393AB4BF-F820-9C21-01FC-2661AD9CBEC9}"/>
              </a:ext>
            </a:extLst>
          </p:cNvPr>
          <p:cNvSpPr>
            <a:spLocks noGrp="1"/>
          </p:cNvSpPr>
          <p:nvPr>
            <p:ph idx="1"/>
          </p:nvPr>
        </p:nvSpPr>
        <p:spPr>
          <a:xfrm>
            <a:off x="838200" y="1825625"/>
            <a:ext cx="10515600" cy="2021923"/>
          </a:xfrm>
        </p:spPr>
        <p:txBody>
          <a:bodyPr>
            <a:normAutofit/>
          </a:bodyPr>
          <a:lstStyle/>
          <a:p>
            <a:r>
              <a:rPr lang="pl-PL" b="1" dirty="0"/>
              <a:t>Moc w ujęciu elektrotechniki</a:t>
            </a:r>
            <a:r>
              <a:rPr lang="pl-PL" dirty="0"/>
              <a:t> to wielkość fizyczna określająca, </a:t>
            </a:r>
            <a:r>
              <a:rPr lang="pl-PL" b="1" dirty="0"/>
              <a:t>z jaką szybkością energia elektryczna jest przekształcana w inne formy energii</a:t>
            </a:r>
            <a:r>
              <a:rPr lang="pl-PL" dirty="0"/>
              <a:t> (np. światło, ciepło, ruch). Oznacza, </a:t>
            </a:r>
            <a:r>
              <a:rPr lang="pl-PL" b="1" dirty="0"/>
              <a:t>ile energii zużywa lub wytwarza urządzenie w jednostce czasu</a:t>
            </a:r>
            <a:r>
              <a:rPr lang="pl-PL" dirty="0"/>
              <a:t>. Jednostką mocy czynnej jest Wat [W].</a:t>
            </a:r>
          </a:p>
          <a:p>
            <a:endParaRPr lang="pl-PL" dirty="0"/>
          </a:p>
          <a:p>
            <a:pPr marL="0" indent="0">
              <a:buNone/>
            </a:pPr>
            <a:endParaRPr lang="pl-PL" dirty="0"/>
          </a:p>
        </p:txBody>
      </p:sp>
      <p:pic>
        <p:nvPicPr>
          <p:cNvPr id="5" name="Obraz 4">
            <a:extLst>
              <a:ext uri="{FF2B5EF4-FFF2-40B4-BE49-F238E27FC236}">
                <a16:creationId xmlns:a16="http://schemas.microsoft.com/office/drawing/2014/main" id="{39791D73-BA8B-443A-4962-5F37C42F5617}"/>
              </a:ext>
            </a:extLst>
          </p:cNvPr>
          <p:cNvPicPr>
            <a:picLocks noChangeAspect="1"/>
          </p:cNvPicPr>
          <p:nvPr/>
        </p:nvPicPr>
        <p:blipFill>
          <a:blip r:embed="rId2"/>
          <a:stretch>
            <a:fillRect/>
          </a:stretch>
        </p:blipFill>
        <p:spPr>
          <a:xfrm>
            <a:off x="5367847" y="3320567"/>
            <a:ext cx="5543550" cy="676275"/>
          </a:xfrm>
          <a:prstGeom prst="rect">
            <a:avLst/>
          </a:prstGeom>
        </p:spPr>
      </p:pic>
      <p:sp>
        <p:nvSpPr>
          <p:cNvPr id="7" name="Symbol zastępczy zawartości 2">
            <a:extLst>
              <a:ext uri="{FF2B5EF4-FFF2-40B4-BE49-F238E27FC236}">
                <a16:creationId xmlns:a16="http://schemas.microsoft.com/office/drawing/2014/main" id="{52D37A9D-9BA8-38B0-1C0E-62209C7E3E75}"/>
              </a:ext>
            </a:extLst>
          </p:cNvPr>
          <p:cNvSpPr txBox="1">
            <a:spLocks/>
          </p:cNvSpPr>
          <p:nvPr/>
        </p:nvSpPr>
        <p:spPr>
          <a:xfrm>
            <a:off x="838200" y="3960656"/>
            <a:ext cx="10515600" cy="202192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W elektrotechnice określamy 4 podstawowe rodzaje mocy:</a:t>
            </a:r>
          </a:p>
          <a:p>
            <a:pPr marL="0" indent="0">
              <a:buNone/>
            </a:pPr>
            <a:endParaRPr lang="pl-PL" dirty="0"/>
          </a:p>
          <a:p>
            <a:pPr lvl="1"/>
            <a:r>
              <a:rPr lang="pl-PL" dirty="0"/>
              <a:t>Moc czynna </a:t>
            </a:r>
          </a:p>
          <a:p>
            <a:pPr lvl="1"/>
            <a:r>
              <a:rPr lang="pl-PL" dirty="0"/>
              <a:t>Moc bierna</a:t>
            </a:r>
          </a:p>
          <a:p>
            <a:pPr lvl="1"/>
            <a:r>
              <a:rPr lang="pl-PL" dirty="0"/>
              <a:t>Moc pozorna</a:t>
            </a:r>
          </a:p>
          <a:p>
            <a:pPr lvl="1"/>
            <a:r>
              <a:rPr lang="pl-PL" dirty="0"/>
              <a:t>Moc odkształcenia (moc dystorsji)</a:t>
            </a:r>
          </a:p>
          <a:p>
            <a:endParaRPr lang="pl-PL" dirty="0"/>
          </a:p>
          <a:p>
            <a:pPr marL="0" indent="0">
              <a:buFont typeface="Arial" panose="020B0604020202020204" pitchFamily="34" charset="0"/>
              <a:buNone/>
            </a:pPr>
            <a:endParaRPr lang="pl-PL" dirty="0"/>
          </a:p>
        </p:txBody>
      </p:sp>
    </p:spTree>
    <p:extLst>
      <p:ext uri="{BB962C8B-B14F-4D97-AF65-F5344CB8AC3E}">
        <p14:creationId xmlns:p14="http://schemas.microsoft.com/office/powerpoint/2010/main" val="124942952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A21DFAF-CC27-A4AB-5EFC-51435ACE3F43}"/>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1781381A-8BD7-FC55-F8EC-853FB6BB41A2}"/>
              </a:ext>
            </a:extLst>
          </p:cNvPr>
          <p:cNvPicPr>
            <a:picLocks noChangeAspect="1"/>
          </p:cNvPicPr>
          <p:nvPr/>
        </p:nvPicPr>
        <p:blipFill>
          <a:blip r:embed="rId2"/>
          <a:stretch>
            <a:fillRect/>
          </a:stretch>
        </p:blipFill>
        <p:spPr>
          <a:xfrm>
            <a:off x="4654062" y="1321271"/>
            <a:ext cx="2562225" cy="1228725"/>
          </a:xfrm>
          <a:prstGeom prst="rect">
            <a:avLst/>
          </a:prstGeom>
        </p:spPr>
      </p:pic>
      <p:pic>
        <p:nvPicPr>
          <p:cNvPr id="7" name="Obraz 6">
            <a:extLst>
              <a:ext uri="{FF2B5EF4-FFF2-40B4-BE49-F238E27FC236}">
                <a16:creationId xmlns:a16="http://schemas.microsoft.com/office/drawing/2014/main" id="{188BD6B2-DA3F-BD94-0570-12A0AC73037F}"/>
              </a:ext>
            </a:extLst>
          </p:cNvPr>
          <p:cNvPicPr>
            <a:picLocks noChangeAspect="1"/>
          </p:cNvPicPr>
          <p:nvPr/>
        </p:nvPicPr>
        <p:blipFill>
          <a:blip r:embed="rId3"/>
          <a:stretch>
            <a:fillRect/>
          </a:stretch>
        </p:blipFill>
        <p:spPr>
          <a:xfrm>
            <a:off x="1655100" y="2716468"/>
            <a:ext cx="8743950" cy="3152775"/>
          </a:xfrm>
          <a:prstGeom prst="rect">
            <a:avLst/>
          </a:prstGeom>
        </p:spPr>
      </p:pic>
    </p:spTree>
    <p:extLst>
      <p:ext uri="{BB962C8B-B14F-4D97-AF65-F5344CB8AC3E}">
        <p14:creationId xmlns:p14="http://schemas.microsoft.com/office/powerpoint/2010/main" val="14548836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56D843-39B9-3DAD-A4D3-0FB5EA8C1633}"/>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8D2196FC-B81F-FEC9-5F39-AAA185AB97FD}"/>
              </a:ext>
            </a:extLst>
          </p:cNvPr>
          <p:cNvPicPr>
            <a:picLocks noChangeAspect="1"/>
          </p:cNvPicPr>
          <p:nvPr/>
        </p:nvPicPr>
        <p:blipFill>
          <a:blip r:embed="rId2"/>
          <a:stretch>
            <a:fillRect/>
          </a:stretch>
        </p:blipFill>
        <p:spPr>
          <a:xfrm>
            <a:off x="838200" y="1470679"/>
            <a:ext cx="10429875" cy="4229100"/>
          </a:xfrm>
          <a:prstGeom prst="rect">
            <a:avLst/>
          </a:prstGeom>
        </p:spPr>
      </p:pic>
    </p:spTree>
    <p:extLst>
      <p:ext uri="{BB962C8B-B14F-4D97-AF65-F5344CB8AC3E}">
        <p14:creationId xmlns:p14="http://schemas.microsoft.com/office/powerpoint/2010/main" val="275073994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61E4CD-1370-0048-47E2-193D6BEAC3D2}"/>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74DF8CCF-3DA4-359F-79C0-CBCEE09AF844}"/>
              </a:ext>
            </a:extLst>
          </p:cNvPr>
          <p:cNvPicPr>
            <a:picLocks noChangeAspect="1"/>
          </p:cNvPicPr>
          <p:nvPr/>
        </p:nvPicPr>
        <p:blipFill>
          <a:blip r:embed="rId2"/>
          <a:stretch>
            <a:fillRect/>
          </a:stretch>
        </p:blipFill>
        <p:spPr>
          <a:xfrm>
            <a:off x="248775" y="1537713"/>
            <a:ext cx="7191375" cy="1724025"/>
          </a:xfrm>
          <a:prstGeom prst="rect">
            <a:avLst/>
          </a:prstGeom>
        </p:spPr>
      </p:pic>
      <p:pic>
        <p:nvPicPr>
          <p:cNvPr id="7" name="Obraz 6">
            <a:extLst>
              <a:ext uri="{FF2B5EF4-FFF2-40B4-BE49-F238E27FC236}">
                <a16:creationId xmlns:a16="http://schemas.microsoft.com/office/drawing/2014/main" id="{E9787C3E-D438-1950-A8BA-53CA9CD2749F}"/>
              </a:ext>
            </a:extLst>
          </p:cNvPr>
          <p:cNvPicPr>
            <a:picLocks noChangeAspect="1"/>
          </p:cNvPicPr>
          <p:nvPr/>
        </p:nvPicPr>
        <p:blipFill>
          <a:blip r:embed="rId3"/>
          <a:stretch>
            <a:fillRect/>
          </a:stretch>
        </p:blipFill>
        <p:spPr>
          <a:xfrm>
            <a:off x="0" y="3261738"/>
            <a:ext cx="12192000" cy="1327252"/>
          </a:xfrm>
          <a:prstGeom prst="rect">
            <a:avLst/>
          </a:prstGeom>
        </p:spPr>
      </p:pic>
      <p:pic>
        <p:nvPicPr>
          <p:cNvPr id="9" name="Obraz 8">
            <a:extLst>
              <a:ext uri="{FF2B5EF4-FFF2-40B4-BE49-F238E27FC236}">
                <a16:creationId xmlns:a16="http://schemas.microsoft.com/office/drawing/2014/main" id="{90CFDF8F-C375-CA4B-AFDE-4CFF7FB081B7}"/>
              </a:ext>
            </a:extLst>
          </p:cNvPr>
          <p:cNvPicPr>
            <a:picLocks noChangeAspect="1"/>
          </p:cNvPicPr>
          <p:nvPr/>
        </p:nvPicPr>
        <p:blipFill>
          <a:blip r:embed="rId4"/>
          <a:stretch>
            <a:fillRect/>
          </a:stretch>
        </p:blipFill>
        <p:spPr>
          <a:xfrm>
            <a:off x="191218" y="4699798"/>
            <a:ext cx="8896350" cy="1943100"/>
          </a:xfrm>
          <a:prstGeom prst="rect">
            <a:avLst/>
          </a:prstGeom>
        </p:spPr>
      </p:pic>
    </p:spTree>
    <p:extLst>
      <p:ext uri="{BB962C8B-B14F-4D97-AF65-F5344CB8AC3E}">
        <p14:creationId xmlns:p14="http://schemas.microsoft.com/office/powerpoint/2010/main" val="329389112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056ADD-0477-49FC-152B-D5B9CD9A06FC}"/>
              </a:ext>
            </a:extLst>
          </p:cNvPr>
          <p:cNvSpPr>
            <a:spLocks noGrp="1"/>
          </p:cNvSpPr>
          <p:nvPr>
            <p:ph type="title"/>
          </p:nvPr>
        </p:nvSpPr>
        <p:spPr/>
        <p:txBody>
          <a:bodyPr/>
          <a:lstStyle/>
          <a:p>
            <a:r>
              <a:rPr lang="pl-PL" b="1" dirty="0"/>
              <a:t>Transformator </a:t>
            </a:r>
            <a:r>
              <a:rPr lang="pl-PL" b="1" dirty="0" err="1"/>
              <a:t>dwuuzwojeniowy</a:t>
            </a:r>
            <a:endParaRPr lang="pl-PL" dirty="0"/>
          </a:p>
        </p:txBody>
      </p:sp>
      <p:pic>
        <p:nvPicPr>
          <p:cNvPr id="5" name="Obraz 4">
            <a:extLst>
              <a:ext uri="{FF2B5EF4-FFF2-40B4-BE49-F238E27FC236}">
                <a16:creationId xmlns:a16="http://schemas.microsoft.com/office/drawing/2014/main" id="{F29558F0-047A-19C1-448C-F1075316ACE4}"/>
              </a:ext>
            </a:extLst>
          </p:cNvPr>
          <p:cNvPicPr>
            <a:picLocks noChangeAspect="1"/>
          </p:cNvPicPr>
          <p:nvPr/>
        </p:nvPicPr>
        <p:blipFill>
          <a:blip r:embed="rId2"/>
          <a:stretch>
            <a:fillRect/>
          </a:stretch>
        </p:blipFill>
        <p:spPr>
          <a:xfrm>
            <a:off x="3188122" y="1441721"/>
            <a:ext cx="5705475" cy="1695450"/>
          </a:xfrm>
          <a:prstGeom prst="rect">
            <a:avLst/>
          </a:prstGeom>
        </p:spPr>
      </p:pic>
      <p:pic>
        <p:nvPicPr>
          <p:cNvPr id="7" name="Obraz 6">
            <a:extLst>
              <a:ext uri="{FF2B5EF4-FFF2-40B4-BE49-F238E27FC236}">
                <a16:creationId xmlns:a16="http://schemas.microsoft.com/office/drawing/2014/main" id="{7A0650FF-0743-1F2E-CDEA-72F9EEB3A1E4}"/>
              </a:ext>
            </a:extLst>
          </p:cNvPr>
          <p:cNvPicPr>
            <a:picLocks noChangeAspect="1"/>
          </p:cNvPicPr>
          <p:nvPr/>
        </p:nvPicPr>
        <p:blipFill>
          <a:blip r:embed="rId3"/>
          <a:stretch>
            <a:fillRect/>
          </a:stretch>
        </p:blipFill>
        <p:spPr>
          <a:xfrm>
            <a:off x="3059534" y="3245153"/>
            <a:ext cx="5962650" cy="2876550"/>
          </a:xfrm>
          <a:prstGeom prst="rect">
            <a:avLst/>
          </a:prstGeom>
        </p:spPr>
      </p:pic>
    </p:spTree>
    <p:extLst>
      <p:ext uri="{BB962C8B-B14F-4D97-AF65-F5344CB8AC3E}">
        <p14:creationId xmlns:p14="http://schemas.microsoft.com/office/powerpoint/2010/main" val="14387372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298E94-B04D-DB23-19F3-12167F3ECF63}"/>
              </a:ext>
            </a:extLst>
          </p:cNvPr>
          <p:cNvSpPr>
            <a:spLocks noGrp="1"/>
          </p:cNvSpPr>
          <p:nvPr>
            <p:ph type="title"/>
          </p:nvPr>
        </p:nvSpPr>
        <p:spPr/>
        <p:txBody>
          <a:bodyPr/>
          <a:lstStyle/>
          <a:p>
            <a:r>
              <a:rPr lang="pl-PL" b="1" dirty="0"/>
              <a:t>Transformator </a:t>
            </a:r>
            <a:r>
              <a:rPr lang="pl-PL" b="1" dirty="0" err="1"/>
              <a:t>dwuuzwojeniowy</a:t>
            </a:r>
            <a:r>
              <a:rPr lang="pl-PL" b="1" dirty="0"/>
              <a:t> – przykład obliczeniowy</a:t>
            </a:r>
            <a:endParaRPr lang="pl-PL" dirty="0"/>
          </a:p>
        </p:txBody>
      </p:sp>
      <p:sp>
        <p:nvSpPr>
          <p:cNvPr id="3" name="Symbol zastępczy zawartości 2">
            <a:extLst>
              <a:ext uri="{FF2B5EF4-FFF2-40B4-BE49-F238E27FC236}">
                <a16:creationId xmlns:a16="http://schemas.microsoft.com/office/drawing/2014/main" id="{6826E98A-6741-5309-F654-B4FBF772FCA6}"/>
              </a:ext>
            </a:extLst>
          </p:cNvPr>
          <p:cNvSpPr>
            <a:spLocks noGrp="1"/>
          </p:cNvSpPr>
          <p:nvPr>
            <p:ph idx="1"/>
          </p:nvPr>
        </p:nvSpPr>
        <p:spPr/>
        <p:txBody>
          <a:bodyPr/>
          <a:lstStyle/>
          <a:p>
            <a:pPr algn="l"/>
            <a:r>
              <a:rPr lang="pl-PL" sz="1800" b="0" i="0" u="none" strike="noStrike" baseline="0" dirty="0">
                <a:latin typeface="TimesNewRomanPSMT"/>
              </a:rPr>
              <a:t>Wyznaczyć schemat zastępczy stacji transformatorowej, w której pracują dwa transformatory typu TON o następujących danych znamionowych:</a:t>
            </a:r>
            <a:endParaRPr lang="pl-PL" dirty="0"/>
          </a:p>
        </p:txBody>
      </p:sp>
      <p:pic>
        <p:nvPicPr>
          <p:cNvPr id="5" name="Obraz 4">
            <a:extLst>
              <a:ext uri="{FF2B5EF4-FFF2-40B4-BE49-F238E27FC236}">
                <a16:creationId xmlns:a16="http://schemas.microsoft.com/office/drawing/2014/main" id="{C65B9AF3-E662-8638-7B48-42B6BFA22940}"/>
              </a:ext>
            </a:extLst>
          </p:cNvPr>
          <p:cNvPicPr>
            <a:picLocks noChangeAspect="1"/>
          </p:cNvPicPr>
          <p:nvPr/>
        </p:nvPicPr>
        <p:blipFill>
          <a:blip r:embed="rId2"/>
          <a:stretch>
            <a:fillRect/>
          </a:stretch>
        </p:blipFill>
        <p:spPr>
          <a:xfrm>
            <a:off x="3958654" y="2403339"/>
            <a:ext cx="4274692" cy="796976"/>
          </a:xfrm>
          <a:prstGeom prst="rect">
            <a:avLst/>
          </a:prstGeom>
        </p:spPr>
      </p:pic>
      <p:pic>
        <p:nvPicPr>
          <p:cNvPr id="7" name="Obraz 6">
            <a:extLst>
              <a:ext uri="{FF2B5EF4-FFF2-40B4-BE49-F238E27FC236}">
                <a16:creationId xmlns:a16="http://schemas.microsoft.com/office/drawing/2014/main" id="{C9C74858-4708-619A-B3BA-91732FCE85C9}"/>
              </a:ext>
            </a:extLst>
          </p:cNvPr>
          <p:cNvPicPr>
            <a:picLocks noChangeAspect="1"/>
          </p:cNvPicPr>
          <p:nvPr/>
        </p:nvPicPr>
        <p:blipFill>
          <a:blip r:embed="rId3"/>
          <a:stretch>
            <a:fillRect/>
          </a:stretch>
        </p:blipFill>
        <p:spPr>
          <a:xfrm>
            <a:off x="3252787" y="3088439"/>
            <a:ext cx="5686425" cy="1600200"/>
          </a:xfrm>
          <a:prstGeom prst="rect">
            <a:avLst/>
          </a:prstGeom>
        </p:spPr>
      </p:pic>
      <p:pic>
        <p:nvPicPr>
          <p:cNvPr id="9" name="Obraz 8">
            <a:extLst>
              <a:ext uri="{FF2B5EF4-FFF2-40B4-BE49-F238E27FC236}">
                <a16:creationId xmlns:a16="http://schemas.microsoft.com/office/drawing/2014/main" id="{DBADD0B6-93C4-4037-7456-E51D7F71A64B}"/>
              </a:ext>
            </a:extLst>
          </p:cNvPr>
          <p:cNvPicPr>
            <a:picLocks noChangeAspect="1"/>
          </p:cNvPicPr>
          <p:nvPr/>
        </p:nvPicPr>
        <p:blipFill>
          <a:blip r:embed="rId4"/>
          <a:stretch>
            <a:fillRect/>
          </a:stretch>
        </p:blipFill>
        <p:spPr>
          <a:xfrm>
            <a:off x="3343371" y="4463129"/>
            <a:ext cx="5238750" cy="1352550"/>
          </a:xfrm>
          <a:prstGeom prst="rect">
            <a:avLst/>
          </a:prstGeom>
        </p:spPr>
      </p:pic>
      <p:pic>
        <p:nvPicPr>
          <p:cNvPr id="11" name="Obraz 10">
            <a:extLst>
              <a:ext uri="{FF2B5EF4-FFF2-40B4-BE49-F238E27FC236}">
                <a16:creationId xmlns:a16="http://schemas.microsoft.com/office/drawing/2014/main" id="{DCC6A380-7A81-2DCF-F99E-0694A3315BA9}"/>
              </a:ext>
            </a:extLst>
          </p:cNvPr>
          <p:cNvPicPr>
            <a:picLocks noChangeAspect="1"/>
          </p:cNvPicPr>
          <p:nvPr/>
        </p:nvPicPr>
        <p:blipFill>
          <a:blip r:embed="rId5"/>
          <a:stretch>
            <a:fillRect/>
          </a:stretch>
        </p:blipFill>
        <p:spPr>
          <a:xfrm>
            <a:off x="2843308" y="5674894"/>
            <a:ext cx="6238875" cy="1133475"/>
          </a:xfrm>
          <a:prstGeom prst="rect">
            <a:avLst/>
          </a:prstGeom>
        </p:spPr>
      </p:pic>
      <p:sp>
        <p:nvSpPr>
          <p:cNvPr id="12" name="pole tekstowe 11">
            <a:extLst>
              <a:ext uri="{FF2B5EF4-FFF2-40B4-BE49-F238E27FC236}">
                <a16:creationId xmlns:a16="http://schemas.microsoft.com/office/drawing/2014/main" id="{CFEB5554-3E52-C0AC-784B-9FC4CDACBCF6}"/>
              </a:ext>
            </a:extLst>
          </p:cNvPr>
          <p:cNvSpPr txBox="1"/>
          <p:nvPr/>
        </p:nvSpPr>
        <p:spPr>
          <a:xfrm>
            <a:off x="955754" y="3244334"/>
            <a:ext cx="1530034" cy="369332"/>
          </a:xfrm>
          <a:prstGeom prst="rect">
            <a:avLst/>
          </a:prstGeom>
          <a:noFill/>
        </p:spPr>
        <p:txBody>
          <a:bodyPr wrap="none" rtlCol="0">
            <a:spAutoFit/>
          </a:bodyPr>
          <a:lstStyle/>
          <a:p>
            <a:r>
              <a:rPr lang="pl-PL" dirty="0"/>
              <a:t>Rozwiązanie: </a:t>
            </a:r>
          </a:p>
        </p:txBody>
      </p:sp>
    </p:spTree>
    <p:extLst>
      <p:ext uri="{BB962C8B-B14F-4D97-AF65-F5344CB8AC3E}">
        <p14:creationId xmlns:p14="http://schemas.microsoft.com/office/powerpoint/2010/main" val="290640493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D2FD2B-92CF-7CDA-FF80-D029109D6412}"/>
              </a:ext>
            </a:extLst>
          </p:cNvPr>
          <p:cNvSpPr>
            <a:spLocks noGrp="1"/>
          </p:cNvSpPr>
          <p:nvPr>
            <p:ph type="title"/>
          </p:nvPr>
        </p:nvSpPr>
        <p:spPr/>
        <p:txBody>
          <a:bodyPr/>
          <a:lstStyle/>
          <a:p>
            <a:r>
              <a:rPr lang="pl-PL" b="1" dirty="0"/>
              <a:t>Transformator </a:t>
            </a:r>
            <a:r>
              <a:rPr lang="pl-PL" b="1" dirty="0" err="1"/>
              <a:t>dwuuzwojeniowy</a:t>
            </a:r>
            <a:r>
              <a:rPr lang="pl-PL" b="1" dirty="0"/>
              <a:t> – przykład obliczeniowy</a:t>
            </a:r>
            <a:endParaRPr lang="pl-PL" dirty="0"/>
          </a:p>
        </p:txBody>
      </p:sp>
      <p:pic>
        <p:nvPicPr>
          <p:cNvPr id="7" name="Obraz 6">
            <a:extLst>
              <a:ext uri="{FF2B5EF4-FFF2-40B4-BE49-F238E27FC236}">
                <a16:creationId xmlns:a16="http://schemas.microsoft.com/office/drawing/2014/main" id="{48325CD5-87A0-26E9-97DA-8F017B291DC2}"/>
              </a:ext>
            </a:extLst>
          </p:cNvPr>
          <p:cNvPicPr>
            <a:picLocks noChangeAspect="1"/>
          </p:cNvPicPr>
          <p:nvPr/>
        </p:nvPicPr>
        <p:blipFill>
          <a:blip r:embed="rId2"/>
          <a:stretch>
            <a:fillRect/>
          </a:stretch>
        </p:blipFill>
        <p:spPr>
          <a:xfrm>
            <a:off x="2864496" y="1626408"/>
            <a:ext cx="7180119" cy="5185642"/>
          </a:xfrm>
          <a:prstGeom prst="rect">
            <a:avLst/>
          </a:prstGeom>
        </p:spPr>
      </p:pic>
    </p:spTree>
    <p:extLst>
      <p:ext uri="{BB962C8B-B14F-4D97-AF65-F5344CB8AC3E}">
        <p14:creationId xmlns:p14="http://schemas.microsoft.com/office/powerpoint/2010/main" val="44648978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D90F813-A4D1-0D80-3E35-D00723806ECD}"/>
              </a:ext>
            </a:extLst>
          </p:cNvPr>
          <p:cNvSpPr>
            <a:spLocks noGrp="1"/>
          </p:cNvSpPr>
          <p:nvPr>
            <p:ph type="title"/>
          </p:nvPr>
        </p:nvSpPr>
        <p:spPr/>
        <p:txBody>
          <a:bodyPr/>
          <a:lstStyle/>
          <a:p>
            <a:r>
              <a:rPr lang="pl-PL" b="1" dirty="0"/>
              <a:t>Transformator </a:t>
            </a:r>
            <a:r>
              <a:rPr lang="pl-PL" b="1" dirty="0" err="1"/>
              <a:t>dwuuzwojeniowy</a:t>
            </a:r>
            <a:r>
              <a:rPr lang="pl-PL" b="1" dirty="0"/>
              <a:t> – przykład obliczeniowy</a:t>
            </a:r>
            <a:endParaRPr lang="pl-PL" dirty="0"/>
          </a:p>
        </p:txBody>
      </p:sp>
      <p:pic>
        <p:nvPicPr>
          <p:cNvPr id="5" name="Obraz 4">
            <a:extLst>
              <a:ext uri="{FF2B5EF4-FFF2-40B4-BE49-F238E27FC236}">
                <a16:creationId xmlns:a16="http://schemas.microsoft.com/office/drawing/2014/main" id="{DF562850-C66E-9A99-1D3D-6BA7BB9452B0}"/>
              </a:ext>
            </a:extLst>
          </p:cNvPr>
          <p:cNvPicPr>
            <a:picLocks noChangeAspect="1"/>
          </p:cNvPicPr>
          <p:nvPr/>
        </p:nvPicPr>
        <p:blipFill>
          <a:blip r:embed="rId2"/>
          <a:stretch>
            <a:fillRect/>
          </a:stretch>
        </p:blipFill>
        <p:spPr>
          <a:xfrm>
            <a:off x="966883" y="2271353"/>
            <a:ext cx="9991725" cy="2857500"/>
          </a:xfrm>
          <a:prstGeom prst="rect">
            <a:avLst/>
          </a:prstGeom>
        </p:spPr>
      </p:pic>
    </p:spTree>
    <p:extLst>
      <p:ext uri="{BB962C8B-B14F-4D97-AF65-F5344CB8AC3E}">
        <p14:creationId xmlns:p14="http://schemas.microsoft.com/office/powerpoint/2010/main" val="236123248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E86F79-2C29-65CF-8179-36EC2343928F}"/>
              </a:ext>
            </a:extLst>
          </p:cNvPr>
          <p:cNvSpPr>
            <a:spLocks noGrp="1"/>
          </p:cNvSpPr>
          <p:nvPr>
            <p:ph type="title"/>
          </p:nvPr>
        </p:nvSpPr>
        <p:spPr/>
        <p:txBody>
          <a:bodyPr/>
          <a:lstStyle/>
          <a:p>
            <a:r>
              <a:rPr lang="pl-PL" b="1" dirty="0"/>
              <a:t>Transformator 3-uzwojeniowy</a:t>
            </a:r>
          </a:p>
        </p:txBody>
      </p:sp>
      <p:pic>
        <p:nvPicPr>
          <p:cNvPr id="5" name="Obraz 4">
            <a:extLst>
              <a:ext uri="{FF2B5EF4-FFF2-40B4-BE49-F238E27FC236}">
                <a16:creationId xmlns:a16="http://schemas.microsoft.com/office/drawing/2014/main" id="{7AC80D37-A940-894B-8356-2A7EF11AD778}"/>
              </a:ext>
            </a:extLst>
          </p:cNvPr>
          <p:cNvPicPr>
            <a:picLocks noChangeAspect="1"/>
          </p:cNvPicPr>
          <p:nvPr/>
        </p:nvPicPr>
        <p:blipFill>
          <a:blip r:embed="rId2"/>
          <a:stretch>
            <a:fillRect/>
          </a:stretch>
        </p:blipFill>
        <p:spPr>
          <a:xfrm>
            <a:off x="2423073" y="1417020"/>
            <a:ext cx="7152855" cy="5330699"/>
          </a:xfrm>
          <a:prstGeom prst="rect">
            <a:avLst/>
          </a:prstGeom>
        </p:spPr>
      </p:pic>
    </p:spTree>
    <p:extLst>
      <p:ext uri="{BB962C8B-B14F-4D97-AF65-F5344CB8AC3E}">
        <p14:creationId xmlns:p14="http://schemas.microsoft.com/office/powerpoint/2010/main" val="215955190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726EFB1-831C-E58E-9532-2D80F967D8D5}"/>
              </a:ext>
            </a:extLst>
          </p:cNvPr>
          <p:cNvSpPr>
            <a:spLocks noGrp="1"/>
          </p:cNvSpPr>
          <p:nvPr>
            <p:ph type="title"/>
          </p:nvPr>
        </p:nvSpPr>
        <p:spPr/>
        <p:txBody>
          <a:bodyPr/>
          <a:lstStyle/>
          <a:p>
            <a:r>
              <a:rPr lang="pl-PL" b="1" dirty="0"/>
              <a:t>Transformator 3-uzwojeniowy</a:t>
            </a:r>
            <a:endParaRPr lang="pl-PL" dirty="0"/>
          </a:p>
        </p:txBody>
      </p:sp>
      <p:pic>
        <p:nvPicPr>
          <p:cNvPr id="4" name="Obraz 3">
            <a:extLst>
              <a:ext uri="{FF2B5EF4-FFF2-40B4-BE49-F238E27FC236}">
                <a16:creationId xmlns:a16="http://schemas.microsoft.com/office/drawing/2014/main" id="{1772EB93-43E6-26D7-6EA9-B6111BE4F793}"/>
              </a:ext>
            </a:extLst>
          </p:cNvPr>
          <p:cNvPicPr>
            <a:picLocks noChangeAspect="1"/>
          </p:cNvPicPr>
          <p:nvPr/>
        </p:nvPicPr>
        <p:blipFill>
          <a:blip r:embed="rId2"/>
          <a:stretch>
            <a:fillRect/>
          </a:stretch>
        </p:blipFill>
        <p:spPr>
          <a:xfrm>
            <a:off x="341550" y="1741496"/>
            <a:ext cx="4127896" cy="3076334"/>
          </a:xfrm>
          <a:prstGeom prst="rect">
            <a:avLst/>
          </a:prstGeom>
        </p:spPr>
      </p:pic>
      <p:pic>
        <p:nvPicPr>
          <p:cNvPr id="6" name="Obraz 5">
            <a:extLst>
              <a:ext uri="{FF2B5EF4-FFF2-40B4-BE49-F238E27FC236}">
                <a16:creationId xmlns:a16="http://schemas.microsoft.com/office/drawing/2014/main" id="{BE35EC2E-9DBE-254F-46F7-CAE7875CEC2A}"/>
              </a:ext>
            </a:extLst>
          </p:cNvPr>
          <p:cNvPicPr>
            <a:picLocks noChangeAspect="1"/>
          </p:cNvPicPr>
          <p:nvPr/>
        </p:nvPicPr>
        <p:blipFill>
          <a:blip r:embed="rId3"/>
          <a:stretch>
            <a:fillRect/>
          </a:stretch>
        </p:blipFill>
        <p:spPr>
          <a:xfrm>
            <a:off x="1040140" y="4868638"/>
            <a:ext cx="2952750" cy="1895475"/>
          </a:xfrm>
          <a:prstGeom prst="rect">
            <a:avLst/>
          </a:prstGeom>
        </p:spPr>
      </p:pic>
      <p:pic>
        <p:nvPicPr>
          <p:cNvPr id="8" name="Obraz 7">
            <a:extLst>
              <a:ext uri="{FF2B5EF4-FFF2-40B4-BE49-F238E27FC236}">
                <a16:creationId xmlns:a16="http://schemas.microsoft.com/office/drawing/2014/main" id="{08629AD8-9443-D866-3FB7-044E8380EC85}"/>
              </a:ext>
            </a:extLst>
          </p:cNvPr>
          <p:cNvPicPr>
            <a:picLocks noChangeAspect="1"/>
          </p:cNvPicPr>
          <p:nvPr/>
        </p:nvPicPr>
        <p:blipFill>
          <a:blip r:embed="rId4"/>
          <a:stretch>
            <a:fillRect/>
          </a:stretch>
        </p:blipFill>
        <p:spPr>
          <a:xfrm>
            <a:off x="5916174" y="2799847"/>
            <a:ext cx="4476750" cy="3114675"/>
          </a:xfrm>
          <a:prstGeom prst="rect">
            <a:avLst/>
          </a:prstGeom>
        </p:spPr>
      </p:pic>
    </p:spTree>
    <p:extLst>
      <p:ext uri="{BB962C8B-B14F-4D97-AF65-F5344CB8AC3E}">
        <p14:creationId xmlns:p14="http://schemas.microsoft.com/office/powerpoint/2010/main" val="168791173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AEAB7C-CF00-FA8A-0502-00DBFD01917C}"/>
              </a:ext>
            </a:extLst>
          </p:cNvPr>
          <p:cNvSpPr>
            <a:spLocks noGrp="1"/>
          </p:cNvSpPr>
          <p:nvPr>
            <p:ph type="title"/>
          </p:nvPr>
        </p:nvSpPr>
        <p:spPr/>
        <p:txBody>
          <a:bodyPr/>
          <a:lstStyle/>
          <a:p>
            <a:r>
              <a:rPr lang="pl-PL" b="1" dirty="0"/>
              <a:t>Dławik zwarciowy</a:t>
            </a:r>
          </a:p>
        </p:txBody>
      </p:sp>
      <p:pic>
        <p:nvPicPr>
          <p:cNvPr id="5" name="Obraz 4">
            <a:extLst>
              <a:ext uri="{FF2B5EF4-FFF2-40B4-BE49-F238E27FC236}">
                <a16:creationId xmlns:a16="http://schemas.microsoft.com/office/drawing/2014/main" id="{CAAD3061-479B-A5E4-2696-49AD80C02C32}"/>
              </a:ext>
            </a:extLst>
          </p:cNvPr>
          <p:cNvPicPr>
            <a:picLocks noChangeAspect="1"/>
          </p:cNvPicPr>
          <p:nvPr/>
        </p:nvPicPr>
        <p:blipFill>
          <a:blip r:embed="rId2"/>
          <a:stretch>
            <a:fillRect/>
          </a:stretch>
        </p:blipFill>
        <p:spPr>
          <a:xfrm>
            <a:off x="97595" y="2550020"/>
            <a:ext cx="6381750" cy="3733800"/>
          </a:xfrm>
          <a:prstGeom prst="rect">
            <a:avLst/>
          </a:prstGeom>
        </p:spPr>
      </p:pic>
      <p:pic>
        <p:nvPicPr>
          <p:cNvPr id="7" name="Obraz 6">
            <a:extLst>
              <a:ext uri="{FF2B5EF4-FFF2-40B4-BE49-F238E27FC236}">
                <a16:creationId xmlns:a16="http://schemas.microsoft.com/office/drawing/2014/main" id="{D0FD5219-4DE3-7BBB-263D-FD55B0AFA5AC}"/>
              </a:ext>
            </a:extLst>
          </p:cNvPr>
          <p:cNvPicPr>
            <a:picLocks noChangeAspect="1"/>
          </p:cNvPicPr>
          <p:nvPr/>
        </p:nvPicPr>
        <p:blipFill>
          <a:blip r:embed="rId3"/>
          <a:stretch>
            <a:fillRect/>
          </a:stretch>
        </p:blipFill>
        <p:spPr>
          <a:xfrm>
            <a:off x="7742844" y="3896370"/>
            <a:ext cx="3552825" cy="1381125"/>
          </a:xfrm>
          <a:prstGeom prst="rect">
            <a:avLst/>
          </a:prstGeom>
        </p:spPr>
      </p:pic>
    </p:spTree>
    <p:extLst>
      <p:ext uri="{BB962C8B-B14F-4D97-AF65-F5344CB8AC3E}">
        <p14:creationId xmlns:p14="http://schemas.microsoft.com/office/powerpoint/2010/main" val="2378091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2AC199-CEAD-7F60-672E-E03B8CE1DEB1}"/>
              </a:ext>
            </a:extLst>
          </p:cNvPr>
          <p:cNvSpPr>
            <a:spLocks noGrp="1"/>
          </p:cNvSpPr>
          <p:nvPr>
            <p:ph type="title"/>
          </p:nvPr>
        </p:nvSpPr>
        <p:spPr/>
        <p:txBody>
          <a:bodyPr/>
          <a:lstStyle/>
          <a:p>
            <a:r>
              <a:rPr lang="pl-PL" b="1" dirty="0"/>
              <a:t>Podstawowe pojęcia fizyczne: moc czynna</a:t>
            </a:r>
            <a:endParaRPr lang="pl-PL" dirty="0"/>
          </a:p>
        </p:txBody>
      </p:sp>
      <p:sp>
        <p:nvSpPr>
          <p:cNvPr id="3" name="Symbol zastępczy zawartości 2">
            <a:extLst>
              <a:ext uri="{FF2B5EF4-FFF2-40B4-BE49-F238E27FC236}">
                <a16:creationId xmlns:a16="http://schemas.microsoft.com/office/drawing/2014/main" id="{CBFA6FBC-D17F-5370-1AF0-70067169DCB8}"/>
              </a:ext>
            </a:extLst>
          </p:cNvPr>
          <p:cNvSpPr>
            <a:spLocks noGrp="1"/>
          </p:cNvSpPr>
          <p:nvPr>
            <p:ph idx="1"/>
          </p:nvPr>
        </p:nvSpPr>
        <p:spPr>
          <a:xfrm>
            <a:off x="838200" y="1825625"/>
            <a:ext cx="10515600" cy="1474166"/>
          </a:xfrm>
        </p:spPr>
        <p:txBody>
          <a:bodyPr>
            <a:normAutofit fontScale="70000" lnSpcReduction="20000"/>
          </a:bodyPr>
          <a:lstStyle/>
          <a:p>
            <a:r>
              <a:rPr lang="pl-PL" dirty="0"/>
              <a:t>Moc czynna, oznaczana jako </a:t>
            </a:r>
            <a:r>
              <a:rPr lang="pl-PL" b="1" dirty="0"/>
              <a:t>P, w </a:t>
            </a:r>
            <a:r>
              <a:rPr lang="pl-PL" dirty="0"/>
              <a:t>układach prądu przemiennego (również prądu zmiennego) stanowi część mocy, którą odbiornik pobiera ze źródła i zamienia na pracę lub ciepło. W układach prądu stałego cała moc jest mocą czynną. Jednostką mocy czynnej jest wat. Można więc określić ją jako moc zamienianą na energię użyteczną (ciepło, światło, ruch). </a:t>
            </a:r>
          </a:p>
          <a:p>
            <a:r>
              <a:rPr lang="pl-PL" dirty="0"/>
              <a:t>Matematycznie stanowi rozwiązanie całki Riemanna:</a:t>
            </a:r>
          </a:p>
          <a:p>
            <a:pPr marL="0" indent="0">
              <a:buNone/>
            </a:pPr>
            <a:endParaRPr lang="pl-PL" dirty="0"/>
          </a:p>
        </p:txBody>
      </p:sp>
      <p:pic>
        <p:nvPicPr>
          <p:cNvPr id="5" name="Obraz 4">
            <a:extLst>
              <a:ext uri="{FF2B5EF4-FFF2-40B4-BE49-F238E27FC236}">
                <a16:creationId xmlns:a16="http://schemas.microsoft.com/office/drawing/2014/main" id="{E833C808-1421-1CBC-502E-F057B2D42ED0}"/>
              </a:ext>
            </a:extLst>
          </p:cNvPr>
          <p:cNvPicPr>
            <a:picLocks noChangeAspect="1"/>
          </p:cNvPicPr>
          <p:nvPr/>
        </p:nvPicPr>
        <p:blipFill>
          <a:blip r:embed="rId2"/>
          <a:stretch>
            <a:fillRect/>
          </a:stretch>
        </p:blipFill>
        <p:spPr>
          <a:xfrm>
            <a:off x="4219575" y="3173802"/>
            <a:ext cx="2530199" cy="751354"/>
          </a:xfrm>
          <a:prstGeom prst="rect">
            <a:avLst/>
          </a:prstGeom>
        </p:spPr>
      </p:pic>
      <p:sp>
        <p:nvSpPr>
          <p:cNvPr id="8" name="Symbol zastępczy zawartości 2">
            <a:extLst>
              <a:ext uri="{FF2B5EF4-FFF2-40B4-BE49-F238E27FC236}">
                <a16:creationId xmlns:a16="http://schemas.microsoft.com/office/drawing/2014/main" id="{755BDFF4-C09A-EBE5-F969-42B3108E8D70}"/>
              </a:ext>
            </a:extLst>
          </p:cNvPr>
          <p:cNvSpPr txBox="1">
            <a:spLocks/>
          </p:cNvSpPr>
          <p:nvPr/>
        </p:nvSpPr>
        <p:spPr>
          <a:xfrm>
            <a:off x="838200" y="3910885"/>
            <a:ext cx="10515600" cy="895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b="0" i="0" dirty="0">
                <a:solidFill>
                  <a:srgbClr val="202122"/>
                </a:solidFill>
                <a:effectLst/>
                <a:latin typeface="Arial" panose="020B0604020202020204" pitchFamily="34" charset="0"/>
              </a:rPr>
              <a:t>W urządzeniach zasilanych napięciem przemiennym sinusoidalnym, które są odbiornikami liniowymi, natężenie prądu ma przebieg sinusoidalny. Wzory na napięcie i natężenie chwilowe mają teraz postać:</a:t>
            </a:r>
            <a:endParaRPr lang="pl-PL" sz="2000" dirty="0"/>
          </a:p>
        </p:txBody>
      </p:sp>
      <p:pic>
        <p:nvPicPr>
          <p:cNvPr id="10" name="Obraz 9">
            <a:extLst>
              <a:ext uri="{FF2B5EF4-FFF2-40B4-BE49-F238E27FC236}">
                <a16:creationId xmlns:a16="http://schemas.microsoft.com/office/drawing/2014/main" id="{280FFFF1-FE87-445D-E838-38110DC10CDD}"/>
              </a:ext>
            </a:extLst>
          </p:cNvPr>
          <p:cNvPicPr>
            <a:picLocks noChangeAspect="1"/>
          </p:cNvPicPr>
          <p:nvPr/>
        </p:nvPicPr>
        <p:blipFill>
          <a:blip r:embed="rId3"/>
          <a:stretch>
            <a:fillRect/>
          </a:stretch>
        </p:blipFill>
        <p:spPr>
          <a:xfrm>
            <a:off x="1010478" y="4781112"/>
            <a:ext cx="10096500" cy="1123950"/>
          </a:xfrm>
          <a:prstGeom prst="rect">
            <a:avLst/>
          </a:prstGeom>
        </p:spPr>
      </p:pic>
      <p:sp>
        <p:nvSpPr>
          <p:cNvPr id="11" name="Symbol zastępczy zawartości 2">
            <a:extLst>
              <a:ext uri="{FF2B5EF4-FFF2-40B4-BE49-F238E27FC236}">
                <a16:creationId xmlns:a16="http://schemas.microsoft.com/office/drawing/2014/main" id="{8B4D2D07-5A93-9644-DB10-13A1FB9105D6}"/>
              </a:ext>
            </a:extLst>
          </p:cNvPr>
          <p:cNvSpPr txBox="1">
            <a:spLocks/>
          </p:cNvSpPr>
          <p:nvPr/>
        </p:nvSpPr>
        <p:spPr>
          <a:xfrm>
            <a:off x="699052" y="6011355"/>
            <a:ext cx="10515600" cy="895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b="0" i="0" dirty="0">
                <a:solidFill>
                  <a:srgbClr val="202122"/>
                </a:solidFill>
                <a:effectLst/>
                <a:latin typeface="Arial" panose="020B0604020202020204" pitchFamily="34" charset="0"/>
              </a:rPr>
              <a:t>Gdzie: u(t), i(t) – chwilowe wartości napięcia i prądu, </a:t>
            </a:r>
            <a:r>
              <a:rPr lang="pl-PL" sz="2000" b="0" i="0" dirty="0" err="1">
                <a:solidFill>
                  <a:srgbClr val="202122"/>
                </a:solidFill>
                <a:effectLst/>
                <a:latin typeface="Arial" panose="020B0604020202020204" pitchFamily="34" charset="0"/>
              </a:rPr>
              <a:t>Umax</a:t>
            </a:r>
            <a:r>
              <a:rPr lang="pl-PL" sz="2000" b="0" i="0" dirty="0">
                <a:solidFill>
                  <a:srgbClr val="202122"/>
                </a:solidFill>
                <a:effectLst/>
                <a:latin typeface="Arial" panose="020B0604020202020204" pitchFamily="34" charset="0"/>
              </a:rPr>
              <a:t>, </a:t>
            </a:r>
            <a:r>
              <a:rPr lang="pl-PL" sz="2000" b="0" i="0" dirty="0" err="1">
                <a:solidFill>
                  <a:srgbClr val="202122"/>
                </a:solidFill>
                <a:effectLst/>
                <a:latin typeface="Arial" panose="020B0604020202020204" pitchFamily="34" charset="0"/>
              </a:rPr>
              <a:t>Imax</a:t>
            </a:r>
            <a:r>
              <a:rPr lang="pl-PL" sz="2000" b="0" i="0" dirty="0">
                <a:solidFill>
                  <a:srgbClr val="202122"/>
                </a:solidFill>
                <a:effectLst/>
                <a:latin typeface="Arial" panose="020B0604020202020204" pitchFamily="34" charset="0"/>
              </a:rPr>
              <a:t> – wartości maksymalne zwane amplitudą, sin</a:t>
            </a:r>
            <a:r>
              <a:rPr lang="pl-PL" sz="2000" dirty="0">
                <a:solidFill>
                  <a:srgbClr val="202122"/>
                </a:solidFill>
                <a:latin typeface="Arial" panose="020B0604020202020204" pitchFamily="34" charset="0"/>
              </a:rPr>
              <a:t>, cos – funkcje trygonometryczne, </a:t>
            </a:r>
            <a:r>
              <a:rPr lang="pl-PL" sz="2000" dirty="0" err="1">
                <a:solidFill>
                  <a:srgbClr val="202122"/>
                </a:solidFill>
                <a:latin typeface="Symbol" panose="05050102010706020507" pitchFamily="18" charset="2"/>
              </a:rPr>
              <a:t>w</a:t>
            </a:r>
            <a:r>
              <a:rPr lang="pl-PL" sz="2000" dirty="0" err="1">
                <a:solidFill>
                  <a:srgbClr val="202122"/>
                </a:solidFill>
                <a:latin typeface="Arial" panose="020B0604020202020204" pitchFamily="34" charset="0"/>
              </a:rPr>
              <a:t>t</a:t>
            </a:r>
            <a:r>
              <a:rPr lang="pl-PL" sz="2000" dirty="0">
                <a:solidFill>
                  <a:srgbClr val="202122"/>
                </a:solidFill>
                <a:latin typeface="Arial" panose="020B0604020202020204" pitchFamily="34" charset="0"/>
              </a:rPr>
              <a:t> – pulsacja wyrażona jako iloczyn częstotliwości, liczby pi i 2 (2</a:t>
            </a:r>
            <a:r>
              <a:rPr lang="pl-PL" sz="2000" dirty="0">
                <a:solidFill>
                  <a:srgbClr val="202122"/>
                </a:solidFill>
                <a:latin typeface="Symbol" panose="05050102010706020507" pitchFamily="18" charset="2"/>
              </a:rPr>
              <a:t>p</a:t>
            </a:r>
            <a:r>
              <a:rPr lang="pl-PL" sz="2000" dirty="0">
                <a:solidFill>
                  <a:srgbClr val="202122"/>
                </a:solidFill>
                <a:latin typeface="Arial" panose="020B0604020202020204" pitchFamily="34" charset="0"/>
                <a:cs typeface="Arial" panose="020B0604020202020204" pitchFamily="34" charset="0"/>
              </a:rPr>
              <a:t>f</a:t>
            </a:r>
            <a:r>
              <a:rPr lang="pl-PL" sz="2000" dirty="0">
                <a:solidFill>
                  <a:srgbClr val="202122"/>
                </a:solidFill>
                <a:latin typeface="Arial" panose="020B0604020202020204" pitchFamily="34" charset="0"/>
              </a:rPr>
              <a:t>), </a:t>
            </a:r>
            <a:r>
              <a:rPr lang="pl-PL" sz="2000" dirty="0">
                <a:solidFill>
                  <a:srgbClr val="202122"/>
                </a:solidFill>
                <a:latin typeface="Symbol" panose="05050102010706020507" pitchFamily="18" charset="2"/>
              </a:rPr>
              <a:t>j </a:t>
            </a:r>
            <a:r>
              <a:rPr lang="pl-PL" sz="2000" dirty="0">
                <a:solidFill>
                  <a:srgbClr val="202122"/>
                </a:solidFill>
                <a:latin typeface="Arial" panose="020B0604020202020204" pitchFamily="34" charset="0"/>
                <a:cs typeface="Arial" panose="020B0604020202020204" pitchFamily="34" charset="0"/>
              </a:rPr>
              <a:t>– kąt przesunięcia fazowego napięcia i prądu</a:t>
            </a:r>
            <a:endParaRPr lang="pl-PL" sz="2000"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14239930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46A0F5-C77C-D59D-C736-E89F26F86F34}"/>
              </a:ext>
            </a:extLst>
          </p:cNvPr>
          <p:cNvSpPr>
            <a:spLocks noGrp="1"/>
          </p:cNvSpPr>
          <p:nvPr>
            <p:ph type="title"/>
          </p:nvPr>
        </p:nvSpPr>
        <p:spPr/>
        <p:txBody>
          <a:bodyPr/>
          <a:lstStyle/>
          <a:p>
            <a:r>
              <a:rPr lang="pl-PL" b="1" dirty="0"/>
              <a:t>Schemat zastępczy generatora</a:t>
            </a:r>
          </a:p>
        </p:txBody>
      </p:sp>
      <p:pic>
        <p:nvPicPr>
          <p:cNvPr id="5" name="Obraz 4">
            <a:extLst>
              <a:ext uri="{FF2B5EF4-FFF2-40B4-BE49-F238E27FC236}">
                <a16:creationId xmlns:a16="http://schemas.microsoft.com/office/drawing/2014/main" id="{9D3FD656-C959-A357-C97A-3F0951704218}"/>
              </a:ext>
            </a:extLst>
          </p:cNvPr>
          <p:cNvPicPr>
            <a:picLocks noChangeAspect="1"/>
          </p:cNvPicPr>
          <p:nvPr/>
        </p:nvPicPr>
        <p:blipFill>
          <a:blip r:embed="rId2"/>
          <a:stretch>
            <a:fillRect/>
          </a:stretch>
        </p:blipFill>
        <p:spPr>
          <a:xfrm>
            <a:off x="386695" y="2225523"/>
            <a:ext cx="5619750" cy="3895725"/>
          </a:xfrm>
          <a:prstGeom prst="rect">
            <a:avLst/>
          </a:prstGeom>
        </p:spPr>
      </p:pic>
      <p:pic>
        <p:nvPicPr>
          <p:cNvPr id="7" name="Obraz 6">
            <a:extLst>
              <a:ext uri="{FF2B5EF4-FFF2-40B4-BE49-F238E27FC236}">
                <a16:creationId xmlns:a16="http://schemas.microsoft.com/office/drawing/2014/main" id="{D2296855-35A1-FFD4-B560-00E1FD3A38FD}"/>
              </a:ext>
            </a:extLst>
          </p:cNvPr>
          <p:cNvPicPr>
            <a:picLocks noChangeAspect="1"/>
          </p:cNvPicPr>
          <p:nvPr/>
        </p:nvPicPr>
        <p:blipFill>
          <a:blip r:embed="rId3"/>
          <a:stretch>
            <a:fillRect/>
          </a:stretch>
        </p:blipFill>
        <p:spPr>
          <a:xfrm>
            <a:off x="7029449" y="3429000"/>
            <a:ext cx="4181475" cy="1466850"/>
          </a:xfrm>
          <a:prstGeom prst="rect">
            <a:avLst/>
          </a:prstGeom>
        </p:spPr>
      </p:pic>
    </p:spTree>
    <p:extLst>
      <p:ext uri="{BB962C8B-B14F-4D97-AF65-F5344CB8AC3E}">
        <p14:creationId xmlns:p14="http://schemas.microsoft.com/office/powerpoint/2010/main" val="335898077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FCA6FB7-B8A0-74B2-433E-2A9BE953D6B0}"/>
              </a:ext>
            </a:extLst>
          </p:cNvPr>
          <p:cNvSpPr>
            <a:spLocks noGrp="1"/>
          </p:cNvSpPr>
          <p:nvPr>
            <p:ph type="title"/>
          </p:nvPr>
        </p:nvSpPr>
        <p:spPr/>
        <p:txBody>
          <a:bodyPr/>
          <a:lstStyle/>
          <a:p>
            <a:r>
              <a:rPr lang="pl-PL" b="1" dirty="0"/>
              <a:t>Wypadkowy schemat układu elektroenergetycznego</a:t>
            </a:r>
          </a:p>
        </p:txBody>
      </p:sp>
      <p:pic>
        <p:nvPicPr>
          <p:cNvPr id="5" name="Obraz 4">
            <a:extLst>
              <a:ext uri="{FF2B5EF4-FFF2-40B4-BE49-F238E27FC236}">
                <a16:creationId xmlns:a16="http://schemas.microsoft.com/office/drawing/2014/main" id="{06C011C1-3C7E-0830-0750-288028E4DF6D}"/>
              </a:ext>
            </a:extLst>
          </p:cNvPr>
          <p:cNvPicPr>
            <a:picLocks noChangeAspect="1"/>
          </p:cNvPicPr>
          <p:nvPr/>
        </p:nvPicPr>
        <p:blipFill>
          <a:blip r:embed="rId2"/>
          <a:stretch>
            <a:fillRect/>
          </a:stretch>
        </p:blipFill>
        <p:spPr>
          <a:xfrm>
            <a:off x="2305050" y="1843088"/>
            <a:ext cx="7581900" cy="1695450"/>
          </a:xfrm>
          <a:prstGeom prst="rect">
            <a:avLst/>
          </a:prstGeom>
        </p:spPr>
      </p:pic>
      <p:pic>
        <p:nvPicPr>
          <p:cNvPr id="7" name="Obraz 6">
            <a:extLst>
              <a:ext uri="{FF2B5EF4-FFF2-40B4-BE49-F238E27FC236}">
                <a16:creationId xmlns:a16="http://schemas.microsoft.com/office/drawing/2014/main" id="{72A0668A-08FD-89D7-3CD1-BD4696CE2F41}"/>
              </a:ext>
            </a:extLst>
          </p:cNvPr>
          <p:cNvPicPr>
            <a:picLocks noChangeAspect="1"/>
          </p:cNvPicPr>
          <p:nvPr/>
        </p:nvPicPr>
        <p:blipFill>
          <a:blip r:embed="rId3"/>
          <a:stretch>
            <a:fillRect/>
          </a:stretch>
        </p:blipFill>
        <p:spPr>
          <a:xfrm>
            <a:off x="2914650" y="3224213"/>
            <a:ext cx="6553200" cy="1924050"/>
          </a:xfrm>
          <a:prstGeom prst="rect">
            <a:avLst/>
          </a:prstGeom>
        </p:spPr>
      </p:pic>
    </p:spTree>
    <p:extLst>
      <p:ext uri="{BB962C8B-B14F-4D97-AF65-F5344CB8AC3E}">
        <p14:creationId xmlns:p14="http://schemas.microsoft.com/office/powerpoint/2010/main" val="213962082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831F846-D8C0-B406-7CD8-7B3647A7D343}"/>
              </a:ext>
            </a:extLst>
          </p:cNvPr>
          <p:cNvSpPr>
            <a:spLocks noGrp="1"/>
          </p:cNvSpPr>
          <p:nvPr>
            <p:ph type="title"/>
          </p:nvPr>
        </p:nvSpPr>
        <p:spPr/>
        <p:txBody>
          <a:bodyPr/>
          <a:lstStyle/>
          <a:p>
            <a:r>
              <a:rPr lang="pl-PL" b="1" dirty="0"/>
              <a:t>Przykład obliczeniowy</a:t>
            </a:r>
          </a:p>
        </p:txBody>
      </p:sp>
      <p:sp>
        <p:nvSpPr>
          <p:cNvPr id="3" name="Symbol zastępczy zawartości 2">
            <a:extLst>
              <a:ext uri="{FF2B5EF4-FFF2-40B4-BE49-F238E27FC236}">
                <a16:creationId xmlns:a16="http://schemas.microsoft.com/office/drawing/2014/main" id="{5B3AFCCB-3663-277D-695E-85F9BEF2D33D}"/>
              </a:ext>
            </a:extLst>
          </p:cNvPr>
          <p:cNvSpPr>
            <a:spLocks noGrp="1"/>
          </p:cNvSpPr>
          <p:nvPr>
            <p:ph idx="1"/>
          </p:nvPr>
        </p:nvSpPr>
        <p:spPr>
          <a:xfrm>
            <a:off x="686566" y="1458027"/>
            <a:ext cx="10515600" cy="674041"/>
          </a:xfrm>
        </p:spPr>
        <p:txBody>
          <a:bodyPr/>
          <a:lstStyle/>
          <a:p>
            <a:pPr algn="l"/>
            <a:r>
              <a:rPr lang="pl-PL" sz="1800" b="0" i="0" u="none" strike="noStrike" baseline="0" dirty="0">
                <a:latin typeface="TimesNewRomanPSMT"/>
              </a:rPr>
              <a:t>Obliczyć napięcie na szynach nr 4 sieci przedstawionej na rysunku poniżej. Narysować schemat impedancyjny układu.</a:t>
            </a:r>
            <a:endParaRPr lang="pl-PL" dirty="0"/>
          </a:p>
        </p:txBody>
      </p:sp>
      <p:pic>
        <p:nvPicPr>
          <p:cNvPr id="5" name="Obraz 4">
            <a:extLst>
              <a:ext uri="{FF2B5EF4-FFF2-40B4-BE49-F238E27FC236}">
                <a16:creationId xmlns:a16="http://schemas.microsoft.com/office/drawing/2014/main" id="{EA0BF1E0-A61A-ECE9-0068-D21EC58456E8}"/>
              </a:ext>
            </a:extLst>
          </p:cNvPr>
          <p:cNvPicPr>
            <a:picLocks noChangeAspect="1"/>
          </p:cNvPicPr>
          <p:nvPr/>
        </p:nvPicPr>
        <p:blipFill>
          <a:blip r:embed="rId2"/>
          <a:stretch>
            <a:fillRect/>
          </a:stretch>
        </p:blipFill>
        <p:spPr>
          <a:xfrm>
            <a:off x="1827722" y="2132068"/>
            <a:ext cx="8635035" cy="2016442"/>
          </a:xfrm>
          <a:prstGeom prst="rect">
            <a:avLst/>
          </a:prstGeom>
        </p:spPr>
      </p:pic>
      <p:pic>
        <p:nvPicPr>
          <p:cNvPr id="7" name="Obraz 6">
            <a:extLst>
              <a:ext uri="{FF2B5EF4-FFF2-40B4-BE49-F238E27FC236}">
                <a16:creationId xmlns:a16="http://schemas.microsoft.com/office/drawing/2014/main" id="{B35EB4DB-24E0-75AE-C45F-C0FB45661B57}"/>
              </a:ext>
            </a:extLst>
          </p:cNvPr>
          <p:cNvPicPr>
            <a:picLocks noChangeAspect="1"/>
          </p:cNvPicPr>
          <p:nvPr/>
        </p:nvPicPr>
        <p:blipFill>
          <a:blip r:embed="rId3"/>
          <a:stretch>
            <a:fillRect/>
          </a:stretch>
        </p:blipFill>
        <p:spPr>
          <a:xfrm>
            <a:off x="904875" y="4295775"/>
            <a:ext cx="10382250" cy="2562225"/>
          </a:xfrm>
          <a:prstGeom prst="rect">
            <a:avLst/>
          </a:prstGeom>
        </p:spPr>
      </p:pic>
    </p:spTree>
    <p:extLst>
      <p:ext uri="{BB962C8B-B14F-4D97-AF65-F5344CB8AC3E}">
        <p14:creationId xmlns:p14="http://schemas.microsoft.com/office/powerpoint/2010/main" val="128153366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0062D8-A2AA-2C8F-5C0E-38295F4336D8}"/>
              </a:ext>
            </a:extLst>
          </p:cNvPr>
          <p:cNvSpPr>
            <a:spLocks noGrp="1"/>
          </p:cNvSpPr>
          <p:nvPr>
            <p:ph type="title"/>
          </p:nvPr>
        </p:nvSpPr>
        <p:spPr/>
        <p:txBody>
          <a:bodyPr/>
          <a:lstStyle/>
          <a:p>
            <a:r>
              <a:rPr lang="pl-PL" b="1" dirty="0"/>
              <a:t>Rozwiązanie:</a:t>
            </a:r>
          </a:p>
        </p:txBody>
      </p:sp>
      <p:pic>
        <p:nvPicPr>
          <p:cNvPr id="5" name="Obraz 4">
            <a:extLst>
              <a:ext uri="{FF2B5EF4-FFF2-40B4-BE49-F238E27FC236}">
                <a16:creationId xmlns:a16="http://schemas.microsoft.com/office/drawing/2014/main" id="{8457FFCB-5096-526C-04D1-94AAD7A5B034}"/>
              </a:ext>
            </a:extLst>
          </p:cNvPr>
          <p:cNvPicPr>
            <a:picLocks noChangeAspect="1"/>
          </p:cNvPicPr>
          <p:nvPr/>
        </p:nvPicPr>
        <p:blipFill>
          <a:blip r:embed="rId2"/>
          <a:stretch>
            <a:fillRect/>
          </a:stretch>
        </p:blipFill>
        <p:spPr>
          <a:xfrm>
            <a:off x="1872153" y="1597948"/>
            <a:ext cx="8447694" cy="5054977"/>
          </a:xfrm>
          <a:prstGeom prst="rect">
            <a:avLst/>
          </a:prstGeom>
        </p:spPr>
      </p:pic>
    </p:spTree>
    <p:extLst>
      <p:ext uri="{BB962C8B-B14F-4D97-AF65-F5344CB8AC3E}">
        <p14:creationId xmlns:p14="http://schemas.microsoft.com/office/powerpoint/2010/main" val="94408647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1E8011-9DA9-E5AD-4DAD-AB802963F41F}"/>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7E75105E-9477-4929-ED3B-CE81E4FB7E89}"/>
              </a:ext>
            </a:extLst>
          </p:cNvPr>
          <p:cNvPicPr>
            <a:picLocks noChangeAspect="1"/>
          </p:cNvPicPr>
          <p:nvPr/>
        </p:nvPicPr>
        <p:blipFill>
          <a:blip r:embed="rId2"/>
          <a:stretch>
            <a:fillRect/>
          </a:stretch>
        </p:blipFill>
        <p:spPr>
          <a:xfrm>
            <a:off x="1538287" y="1467712"/>
            <a:ext cx="9115425" cy="5181600"/>
          </a:xfrm>
          <a:prstGeom prst="rect">
            <a:avLst/>
          </a:prstGeom>
        </p:spPr>
      </p:pic>
    </p:spTree>
    <p:extLst>
      <p:ext uri="{BB962C8B-B14F-4D97-AF65-F5344CB8AC3E}">
        <p14:creationId xmlns:p14="http://schemas.microsoft.com/office/powerpoint/2010/main" val="169868739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C5875C-51EC-A849-6A6B-BE4B5441D3D8}"/>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84F822C0-F14E-01EF-E430-76C68B06E367}"/>
              </a:ext>
            </a:extLst>
          </p:cNvPr>
          <p:cNvPicPr>
            <a:picLocks noChangeAspect="1"/>
          </p:cNvPicPr>
          <p:nvPr/>
        </p:nvPicPr>
        <p:blipFill>
          <a:blip r:embed="rId2"/>
          <a:stretch>
            <a:fillRect/>
          </a:stretch>
        </p:blipFill>
        <p:spPr>
          <a:xfrm>
            <a:off x="2449346" y="1428746"/>
            <a:ext cx="6915213" cy="5204100"/>
          </a:xfrm>
          <a:prstGeom prst="rect">
            <a:avLst/>
          </a:prstGeom>
        </p:spPr>
      </p:pic>
    </p:spTree>
    <p:extLst>
      <p:ext uri="{BB962C8B-B14F-4D97-AF65-F5344CB8AC3E}">
        <p14:creationId xmlns:p14="http://schemas.microsoft.com/office/powerpoint/2010/main" val="191787993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83CAB4-1B27-8E20-549A-6852115F3142}"/>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3E212FAD-595C-81C9-DF81-3B983F7BE208}"/>
              </a:ext>
            </a:extLst>
          </p:cNvPr>
          <p:cNvPicPr>
            <a:picLocks noChangeAspect="1"/>
          </p:cNvPicPr>
          <p:nvPr/>
        </p:nvPicPr>
        <p:blipFill>
          <a:blip r:embed="rId2"/>
          <a:stretch>
            <a:fillRect/>
          </a:stretch>
        </p:blipFill>
        <p:spPr>
          <a:xfrm>
            <a:off x="928831" y="1416928"/>
            <a:ext cx="10848975" cy="4933950"/>
          </a:xfrm>
          <a:prstGeom prst="rect">
            <a:avLst/>
          </a:prstGeom>
        </p:spPr>
      </p:pic>
    </p:spTree>
    <p:extLst>
      <p:ext uri="{BB962C8B-B14F-4D97-AF65-F5344CB8AC3E}">
        <p14:creationId xmlns:p14="http://schemas.microsoft.com/office/powerpoint/2010/main" val="33065629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BB7C35-4FA5-2F8E-5459-4A836ACE89F2}"/>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1A7FB280-9D66-D85F-6690-4C7868597919}"/>
              </a:ext>
            </a:extLst>
          </p:cNvPr>
          <p:cNvPicPr>
            <a:picLocks noChangeAspect="1"/>
          </p:cNvPicPr>
          <p:nvPr/>
        </p:nvPicPr>
        <p:blipFill>
          <a:blip r:embed="rId2"/>
          <a:stretch>
            <a:fillRect/>
          </a:stretch>
        </p:blipFill>
        <p:spPr>
          <a:xfrm>
            <a:off x="527895" y="1857375"/>
            <a:ext cx="10915650" cy="5000625"/>
          </a:xfrm>
          <a:prstGeom prst="rect">
            <a:avLst/>
          </a:prstGeom>
        </p:spPr>
      </p:pic>
    </p:spTree>
    <p:extLst>
      <p:ext uri="{BB962C8B-B14F-4D97-AF65-F5344CB8AC3E}">
        <p14:creationId xmlns:p14="http://schemas.microsoft.com/office/powerpoint/2010/main" val="188088438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0239A4D-524C-C353-EE2F-2E31708577DA}"/>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73E7B307-CF51-A8D4-D6EC-35592D1DB3D9}"/>
              </a:ext>
            </a:extLst>
          </p:cNvPr>
          <p:cNvPicPr>
            <a:picLocks noChangeAspect="1"/>
          </p:cNvPicPr>
          <p:nvPr/>
        </p:nvPicPr>
        <p:blipFill>
          <a:blip r:embed="rId2"/>
          <a:stretch>
            <a:fillRect/>
          </a:stretch>
        </p:blipFill>
        <p:spPr>
          <a:xfrm>
            <a:off x="0" y="1690688"/>
            <a:ext cx="12192000" cy="4733148"/>
          </a:xfrm>
          <a:prstGeom prst="rect">
            <a:avLst/>
          </a:prstGeom>
        </p:spPr>
      </p:pic>
    </p:spTree>
    <p:extLst>
      <p:ext uri="{BB962C8B-B14F-4D97-AF65-F5344CB8AC3E}">
        <p14:creationId xmlns:p14="http://schemas.microsoft.com/office/powerpoint/2010/main" val="48856455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A17706-2E35-8AA0-A93B-4D4EE94ED423}"/>
              </a:ext>
            </a:extLst>
          </p:cNvPr>
          <p:cNvSpPr>
            <a:spLocks noGrp="1"/>
          </p:cNvSpPr>
          <p:nvPr>
            <p:ph type="title"/>
          </p:nvPr>
        </p:nvSpPr>
        <p:spPr/>
        <p:txBody>
          <a:bodyPr/>
          <a:lstStyle/>
          <a:p>
            <a:r>
              <a:rPr lang="pl-PL" b="1" dirty="0"/>
              <a:t>Rozwiązanie:</a:t>
            </a:r>
            <a:endParaRPr lang="pl-PL" dirty="0"/>
          </a:p>
        </p:txBody>
      </p:sp>
      <p:pic>
        <p:nvPicPr>
          <p:cNvPr id="5" name="Obraz 4">
            <a:extLst>
              <a:ext uri="{FF2B5EF4-FFF2-40B4-BE49-F238E27FC236}">
                <a16:creationId xmlns:a16="http://schemas.microsoft.com/office/drawing/2014/main" id="{8CA30C58-FBA4-ACD8-C083-3DDBDCD04586}"/>
              </a:ext>
            </a:extLst>
          </p:cNvPr>
          <p:cNvPicPr>
            <a:picLocks noChangeAspect="1"/>
          </p:cNvPicPr>
          <p:nvPr/>
        </p:nvPicPr>
        <p:blipFill>
          <a:blip r:embed="rId2"/>
          <a:stretch>
            <a:fillRect/>
          </a:stretch>
        </p:blipFill>
        <p:spPr>
          <a:xfrm>
            <a:off x="112960" y="1855269"/>
            <a:ext cx="12039600" cy="3524250"/>
          </a:xfrm>
          <a:prstGeom prst="rect">
            <a:avLst/>
          </a:prstGeom>
        </p:spPr>
      </p:pic>
    </p:spTree>
    <p:extLst>
      <p:ext uri="{BB962C8B-B14F-4D97-AF65-F5344CB8AC3E}">
        <p14:creationId xmlns:p14="http://schemas.microsoft.com/office/powerpoint/2010/main" val="974138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A7F7F0-B2A0-1EAF-BCCB-7B85CFDE6661}"/>
              </a:ext>
            </a:extLst>
          </p:cNvPr>
          <p:cNvSpPr>
            <a:spLocks noGrp="1"/>
          </p:cNvSpPr>
          <p:nvPr>
            <p:ph type="title"/>
          </p:nvPr>
        </p:nvSpPr>
        <p:spPr/>
        <p:txBody>
          <a:bodyPr/>
          <a:lstStyle/>
          <a:p>
            <a:r>
              <a:rPr lang="pl-PL" b="1" dirty="0"/>
              <a:t>Podstawowe pojęcia fizyczne: moc czynna</a:t>
            </a:r>
            <a:endParaRPr lang="pl-PL" dirty="0"/>
          </a:p>
        </p:txBody>
      </p:sp>
      <p:sp>
        <p:nvSpPr>
          <p:cNvPr id="6" name="Symbol zastępczy zawartości 2">
            <a:extLst>
              <a:ext uri="{FF2B5EF4-FFF2-40B4-BE49-F238E27FC236}">
                <a16:creationId xmlns:a16="http://schemas.microsoft.com/office/drawing/2014/main" id="{078357C2-79A4-14BA-12B3-3BD2BE701966}"/>
              </a:ext>
            </a:extLst>
          </p:cNvPr>
          <p:cNvSpPr txBox="1">
            <a:spLocks/>
          </p:cNvSpPr>
          <p:nvPr/>
        </p:nvSpPr>
        <p:spPr>
          <a:xfrm>
            <a:off x="745435" y="1543164"/>
            <a:ext cx="10515600" cy="895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dirty="0"/>
              <a:t>Podstawmy je do wzoru:</a:t>
            </a:r>
          </a:p>
        </p:txBody>
      </p:sp>
      <p:pic>
        <p:nvPicPr>
          <p:cNvPr id="8" name="Obraz 7">
            <a:extLst>
              <a:ext uri="{FF2B5EF4-FFF2-40B4-BE49-F238E27FC236}">
                <a16:creationId xmlns:a16="http://schemas.microsoft.com/office/drawing/2014/main" id="{0DFD9AEF-22BB-8FFE-984F-35D54827E98C}"/>
              </a:ext>
            </a:extLst>
          </p:cNvPr>
          <p:cNvPicPr>
            <a:picLocks noChangeAspect="1"/>
          </p:cNvPicPr>
          <p:nvPr/>
        </p:nvPicPr>
        <p:blipFill>
          <a:blip r:embed="rId2"/>
          <a:stretch>
            <a:fillRect/>
          </a:stretch>
        </p:blipFill>
        <p:spPr>
          <a:xfrm>
            <a:off x="3739391" y="1817963"/>
            <a:ext cx="2619375" cy="695325"/>
          </a:xfrm>
          <a:prstGeom prst="rect">
            <a:avLst/>
          </a:prstGeom>
        </p:spPr>
      </p:pic>
      <p:pic>
        <p:nvPicPr>
          <p:cNvPr id="11" name="Obraz 10">
            <a:extLst>
              <a:ext uri="{FF2B5EF4-FFF2-40B4-BE49-F238E27FC236}">
                <a16:creationId xmlns:a16="http://schemas.microsoft.com/office/drawing/2014/main" id="{F926C41D-1CB4-0BCC-C0D4-4DF57F41E68C}"/>
              </a:ext>
            </a:extLst>
          </p:cNvPr>
          <p:cNvPicPr>
            <a:picLocks noChangeAspect="1"/>
          </p:cNvPicPr>
          <p:nvPr/>
        </p:nvPicPr>
        <p:blipFill>
          <a:blip r:embed="rId3"/>
          <a:stretch>
            <a:fillRect/>
          </a:stretch>
        </p:blipFill>
        <p:spPr>
          <a:xfrm>
            <a:off x="640660" y="2819043"/>
            <a:ext cx="10725150" cy="2152650"/>
          </a:xfrm>
          <a:prstGeom prst="rect">
            <a:avLst/>
          </a:prstGeom>
        </p:spPr>
      </p:pic>
    </p:spTree>
    <p:extLst>
      <p:ext uri="{BB962C8B-B14F-4D97-AF65-F5344CB8AC3E}">
        <p14:creationId xmlns:p14="http://schemas.microsoft.com/office/powerpoint/2010/main" val="399829702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C67A49C-F641-2BD6-16D0-C70D43866ADC}"/>
              </a:ext>
            </a:extLst>
          </p:cNvPr>
          <p:cNvSpPr>
            <a:spLocks noGrp="1"/>
          </p:cNvSpPr>
          <p:nvPr>
            <p:ph type="title"/>
          </p:nvPr>
        </p:nvSpPr>
        <p:spPr/>
        <p:txBody>
          <a:bodyPr/>
          <a:lstStyle/>
          <a:p>
            <a:r>
              <a:rPr lang="pl-PL" b="1" dirty="0"/>
              <a:t>Rozwiązanie: </a:t>
            </a:r>
          </a:p>
        </p:txBody>
      </p:sp>
      <p:pic>
        <p:nvPicPr>
          <p:cNvPr id="5" name="Obraz 4">
            <a:extLst>
              <a:ext uri="{FF2B5EF4-FFF2-40B4-BE49-F238E27FC236}">
                <a16:creationId xmlns:a16="http://schemas.microsoft.com/office/drawing/2014/main" id="{FC48ADB6-0C9D-6466-50C1-890342C18F1E}"/>
              </a:ext>
            </a:extLst>
          </p:cNvPr>
          <p:cNvPicPr>
            <a:picLocks noChangeAspect="1"/>
          </p:cNvPicPr>
          <p:nvPr/>
        </p:nvPicPr>
        <p:blipFill>
          <a:blip r:embed="rId2"/>
          <a:stretch>
            <a:fillRect/>
          </a:stretch>
        </p:blipFill>
        <p:spPr>
          <a:xfrm>
            <a:off x="773272" y="1583279"/>
            <a:ext cx="10810875" cy="4619625"/>
          </a:xfrm>
          <a:prstGeom prst="rect">
            <a:avLst/>
          </a:prstGeom>
        </p:spPr>
      </p:pic>
    </p:spTree>
    <p:extLst>
      <p:ext uri="{BB962C8B-B14F-4D97-AF65-F5344CB8AC3E}">
        <p14:creationId xmlns:p14="http://schemas.microsoft.com/office/powerpoint/2010/main" val="139367491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7B84FA-8852-EA25-B7DE-786E067E61C3}"/>
              </a:ext>
            </a:extLst>
          </p:cNvPr>
          <p:cNvSpPr>
            <a:spLocks noGrp="1"/>
          </p:cNvSpPr>
          <p:nvPr>
            <p:ph type="title"/>
          </p:nvPr>
        </p:nvSpPr>
        <p:spPr/>
        <p:txBody>
          <a:bodyPr/>
          <a:lstStyle/>
          <a:p>
            <a:r>
              <a:rPr lang="pl-PL" b="1" dirty="0"/>
              <a:t>Rozwiązanie: </a:t>
            </a:r>
            <a:endParaRPr lang="pl-PL" dirty="0"/>
          </a:p>
        </p:txBody>
      </p:sp>
      <p:pic>
        <p:nvPicPr>
          <p:cNvPr id="5" name="Obraz 4">
            <a:extLst>
              <a:ext uri="{FF2B5EF4-FFF2-40B4-BE49-F238E27FC236}">
                <a16:creationId xmlns:a16="http://schemas.microsoft.com/office/drawing/2014/main" id="{D4C7F78A-EC79-33F6-E550-702AC05B8FCD}"/>
              </a:ext>
            </a:extLst>
          </p:cNvPr>
          <p:cNvPicPr>
            <a:picLocks noChangeAspect="1"/>
          </p:cNvPicPr>
          <p:nvPr/>
        </p:nvPicPr>
        <p:blipFill>
          <a:blip r:embed="rId2"/>
          <a:stretch>
            <a:fillRect/>
          </a:stretch>
        </p:blipFill>
        <p:spPr>
          <a:xfrm>
            <a:off x="1185862" y="1621068"/>
            <a:ext cx="9820275" cy="4038600"/>
          </a:xfrm>
          <a:prstGeom prst="rect">
            <a:avLst/>
          </a:prstGeom>
        </p:spPr>
      </p:pic>
    </p:spTree>
    <p:extLst>
      <p:ext uri="{BB962C8B-B14F-4D97-AF65-F5344CB8AC3E}">
        <p14:creationId xmlns:p14="http://schemas.microsoft.com/office/powerpoint/2010/main" val="67204839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B5ADB6-EC60-37F9-8592-35AC8FC6DD95}"/>
              </a:ext>
            </a:extLst>
          </p:cNvPr>
          <p:cNvSpPr>
            <a:spLocks noGrp="1"/>
          </p:cNvSpPr>
          <p:nvPr>
            <p:ph type="title"/>
          </p:nvPr>
        </p:nvSpPr>
        <p:spPr/>
        <p:txBody>
          <a:bodyPr>
            <a:normAutofit fontScale="90000"/>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br>
              <a:rPr lang="pl-PL" b="0" i="0" dirty="0">
                <a:solidFill>
                  <a:srgbClr val="3C3B3B"/>
                </a:solidFill>
                <a:effectLst/>
                <a:latin typeface="Montserrat" panose="00000500000000000000" pitchFamily="2" charset="-18"/>
              </a:rPr>
            </a:br>
            <a:endParaRPr lang="pl-PL" dirty="0"/>
          </a:p>
        </p:txBody>
      </p:sp>
      <p:pic>
        <p:nvPicPr>
          <p:cNvPr id="5" name="Obraz 4">
            <a:extLst>
              <a:ext uri="{FF2B5EF4-FFF2-40B4-BE49-F238E27FC236}">
                <a16:creationId xmlns:a16="http://schemas.microsoft.com/office/drawing/2014/main" id="{3CF31B35-78D7-C076-A2F2-A397C5AB7510}"/>
              </a:ext>
            </a:extLst>
          </p:cNvPr>
          <p:cNvPicPr>
            <a:picLocks noChangeAspect="1"/>
          </p:cNvPicPr>
          <p:nvPr/>
        </p:nvPicPr>
        <p:blipFill>
          <a:blip r:embed="rId2"/>
          <a:stretch>
            <a:fillRect/>
          </a:stretch>
        </p:blipFill>
        <p:spPr>
          <a:xfrm>
            <a:off x="0" y="1462088"/>
            <a:ext cx="4047576" cy="3072612"/>
          </a:xfrm>
          <a:prstGeom prst="rect">
            <a:avLst/>
          </a:prstGeom>
        </p:spPr>
      </p:pic>
      <p:pic>
        <p:nvPicPr>
          <p:cNvPr id="7" name="Obraz 6">
            <a:extLst>
              <a:ext uri="{FF2B5EF4-FFF2-40B4-BE49-F238E27FC236}">
                <a16:creationId xmlns:a16="http://schemas.microsoft.com/office/drawing/2014/main" id="{4E858376-02DF-3448-6DE8-1A9BDB0DE74C}"/>
              </a:ext>
            </a:extLst>
          </p:cNvPr>
          <p:cNvPicPr>
            <a:picLocks noChangeAspect="1"/>
          </p:cNvPicPr>
          <p:nvPr/>
        </p:nvPicPr>
        <p:blipFill>
          <a:blip r:embed="rId3"/>
          <a:stretch>
            <a:fillRect/>
          </a:stretch>
        </p:blipFill>
        <p:spPr>
          <a:xfrm>
            <a:off x="7915825" y="1414463"/>
            <a:ext cx="4047576" cy="3284952"/>
          </a:xfrm>
          <a:prstGeom prst="rect">
            <a:avLst/>
          </a:prstGeom>
        </p:spPr>
      </p:pic>
      <p:pic>
        <p:nvPicPr>
          <p:cNvPr id="9" name="Obraz 8">
            <a:extLst>
              <a:ext uri="{FF2B5EF4-FFF2-40B4-BE49-F238E27FC236}">
                <a16:creationId xmlns:a16="http://schemas.microsoft.com/office/drawing/2014/main" id="{C4501E73-E366-B686-0FF1-2582084E5A81}"/>
              </a:ext>
            </a:extLst>
          </p:cNvPr>
          <p:cNvPicPr>
            <a:picLocks noChangeAspect="1"/>
          </p:cNvPicPr>
          <p:nvPr/>
        </p:nvPicPr>
        <p:blipFill>
          <a:blip r:embed="rId4"/>
          <a:stretch>
            <a:fillRect/>
          </a:stretch>
        </p:blipFill>
        <p:spPr>
          <a:xfrm>
            <a:off x="876975" y="4576267"/>
            <a:ext cx="11086426" cy="1858366"/>
          </a:xfrm>
          <a:prstGeom prst="rect">
            <a:avLst/>
          </a:prstGeom>
        </p:spPr>
      </p:pic>
      <p:sp>
        <p:nvSpPr>
          <p:cNvPr id="3" name="pole tekstowe 2">
            <a:extLst>
              <a:ext uri="{FF2B5EF4-FFF2-40B4-BE49-F238E27FC236}">
                <a16:creationId xmlns:a16="http://schemas.microsoft.com/office/drawing/2014/main" id="{3900DB1A-CE02-5F3F-7D20-69957FF66C4A}"/>
              </a:ext>
            </a:extLst>
          </p:cNvPr>
          <p:cNvSpPr txBox="1"/>
          <p:nvPr/>
        </p:nvSpPr>
        <p:spPr>
          <a:xfrm>
            <a:off x="0" y="6616195"/>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53607208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63565EC9-63F0-D3BB-6AC0-89CA7E0F82C3}"/>
              </a:ext>
            </a:extLst>
          </p:cNvPr>
          <p:cNvSpPr>
            <a:spLocks noGrp="1"/>
          </p:cNvSpPr>
          <p:nvPr>
            <p:ph type="title"/>
          </p:nvPr>
        </p:nvSpPr>
        <p:spPr>
          <a:xfrm>
            <a:off x="838200" y="365125"/>
            <a:ext cx="10515600" cy="1325563"/>
          </a:xfrm>
        </p:spPr>
        <p:txBody>
          <a:bodyPr>
            <a:normAutofit fontScale="90000"/>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br>
              <a:rPr lang="pl-PL" b="0" i="0" dirty="0">
                <a:solidFill>
                  <a:srgbClr val="3C3B3B"/>
                </a:solidFill>
                <a:effectLst/>
                <a:latin typeface="Montserrat" panose="00000500000000000000" pitchFamily="2" charset="-18"/>
              </a:rPr>
            </a:br>
            <a:endParaRPr lang="pl-PL" dirty="0"/>
          </a:p>
        </p:txBody>
      </p:sp>
      <p:pic>
        <p:nvPicPr>
          <p:cNvPr id="5" name="Obraz 4">
            <a:extLst>
              <a:ext uri="{FF2B5EF4-FFF2-40B4-BE49-F238E27FC236}">
                <a16:creationId xmlns:a16="http://schemas.microsoft.com/office/drawing/2014/main" id="{FDD98B7C-ADA3-DEBA-2EC8-D28E40A2C0ED}"/>
              </a:ext>
            </a:extLst>
          </p:cNvPr>
          <p:cNvPicPr>
            <a:picLocks noChangeAspect="1"/>
          </p:cNvPicPr>
          <p:nvPr/>
        </p:nvPicPr>
        <p:blipFill>
          <a:blip r:embed="rId2"/>
          <a:stretch>
            <a:fillRect/>
          </a:stretch>
        </p:blipFill>
        <p:spPr>
          <a:xfrm>
            <a:off x="3291436" y="1600349"/>
            <a:ext cx="5185813" cy="4208728"/>
          </a:xfrm>
          <a:prstGeom prst="rect">
            <a:avLst/>
          </a:prstGeom>
        </p:spPr>
      </p:pic>
      <p:sp>
        <p:nvSpPr>
          <p:cNvPr id="2" name="pole tekstowe 1">
            <a:extLst>
              <a:ext uri="{FF2B5EF4-FFF2-40B4-BE49-F238E27FC236}">
                <a16:creationId xmlns:a16="http://schemas.microsoft.com/office/drawing/2014/main" id="{0034D5DE-968E-089D-3667-9D6C21961F5D}"/>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58242823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822C64-1EB2-5F74-A4C8-F37FED93991B}"/>
              </a:ext>
            </a:extLst>
          </p:cNvPr>
          <p:cNvSpPr>
            <a:spLocks noGrp="1"/>
          </p:cNvSpPr>
          <p:nvPr>
            <p:ph type="title"/>
          </p:nvPr>
        </p:nvSpPr>
        <p:spPr/>
        <p:txBody>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endParaRPr lang="pl-PL" dirty="0"/>
          </a:p>
        </p:txBody>
      </p:sp>
      <p:pic>
        <p:nvPicPr>
          <p:cNvPr id="7" name="Obraz 6">
            <a:extLst>
              <a:ext uri="{FF2B5EF4-FFF2-40B4-BE49-F238E27FC236}">
                <a16:creationId xmlns:a16="http://schemas.microsoft.com/office/drawing/2014/main" id="{C2BBBFFF-C7B1-3E23-763A-726DC22F5FE7}"/>
              </a:ext>
            </a:extLst>
          </p:cNvPr>
          <p:cNvPicPr>
            <a:picLocks noChangeAspect="1"/>
          </p:cNvPicPr>
          <p:nvPr/>
        </p:nvPicPr>
        <p:blipFill>
          <a:blip r:embed="rId2"/>
          <a:stretch>
            <a:fillRect/>
          </a:stretch>
        </p:blipFill>
        <p:spPr>
          <a:xfrm>
            <a:off x="2601055" y="3979220"/>
            <a:ext cx="6989889" cy="2716200"/>
          </a:xfrm>
          <a:prstGeom prst="rect">
            <a:avLst/>
          </a:prstGeom>
        </p:spPr>
      </p:pic>
      <p:pic>
        <p:nvPicPr>
          <p:cNvPr id="9" name="Obraz 8">
            <a:extLst>
              <a:ext uri="{FF2B5EF4-FFF2-40B4-BE49-F238E27FC236}">
                <a16:creationId xmlns:a16="http://schemas.microsoft.com/office/drawing/2014/main" id="{352CE616-91FE-CB16-C66C-64A7D9055C44}"/>
              </a:ext>
            </a:extLst>
          </p:cNvPr>
          <p:cNvPicPr>
            <a:picLocks noChangeAspect="1"/>
          </p:cNvPicPr>
          <p:nvPr/>
        </p:nvPicPr>
        <p:blipFill>
          <a:blip r:embed="rId3"/>
          <a:stretch>
            <a:fillRect/>
          </a:stretch>
        </p:blipFill>
        <p:spPr>
          <a:xfrm>
            <a:off x="4750821" y="1909194"/>
            <a:ext cx="2258430" cy="1069497"/>
          </a:xfrm>
          <a:prstGeom prst="rect">
            <a:avLst/>
          </a:prstGeom>
        </p:spPr>
      </p:pic>
      <p:pic>
        <p:nvPicPr>
          <p:cNvPr id="11" name="Obraz 10">
            <a:extLst>
              <a:ext uri="{FF2B5EF4-FFF2-40B4-BE49-F238E27FC236}">
                <a16:creationId xmlns:a16="http://schemas.microsoft.com/office/drawing/2014/main" id="{02F875B3-83E8-45E0-6CF6-2239A702F13C}"/>
              </a:ext>
            </a:extLst>
          </p:cNvPr>
          <p:cNvPicPr>
            <a:picLocks noChangeAspect="1"/>
          </p:cNvPicPr>
          <p:nvPr/>
        </p:nvPicPr>
        <p:blipFill>
          <a:blip r:embed="rId4"/>
          <a:stretch>
            <a:fillRect/>
          </a:stretch>
        </p:blipFill>
        <p:spPr>
          <a:xfrm>
            <a:off x="436523" y="3042977"/>
            <a:ext cx="11496627" cy="704367"/>
          </a:xfrm>
          <a:prstGeom prst="rect">
            <a:avLst/>
          </a:prstGeom>
        </p:spPr>
      </p:pic>
      <p:sp>
        <p:nvSpPr>
          <p:cNvPr id="3" name="pole tekstowe 2">
            <a:extLst>
              <a:ext uri="{FF2B5EF4-FFF2-40B4-BE49-F238E27FC236}">
                <a16:creationId xmlns:a16="http://schemas.microsoft.com/office/drawing/2014/main" id="{CD73DE22-272B-A0D3-E805-3851BD16FBD9}"/>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12307250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F0E760-DF4B-D718-07F7-4DBD0720481F}"/>
              </a:ext>
            </a:extLst>
          </p:cNvPr>
          <p:cNvSpPr>
            <a:spLocks noGrp="1"/>
          </p:cNvSpPr>
          <p:nvPr>
            <p:ph type="title"/>
          </p:nvPr>
        </p:nvSpPr>
        <p:spPr/>
        <p:txBody>
          <a:bodyPr>
            <a:normAutofit fontScale="90000"/>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r>
              <a:rPr lang="pl-PL" b="1" i="0" dirty="0">
                <a:solidFill>
                  <a:srgbClr val="3C3B3B"/>
                </a:solidFill>
                <a:effectLst/>
              </a:rPr>
              <a:t> – złącze P-N</a:t>
            </a:r>
            <a:endParaRPr lang="pl-PL" dirty="0"/>
          </a:p>
        </p:txBody>
      </p:sp>
      <p:pic>
        <p:nvPicPr>
          <p:cNvPr id="5" name="Obraz 4">
            <a:extLst>
              <a:ext uri="{FF2B5EF4-FFF2-40B4-BE49-F238E27FC236}">
                <a16:creationId xmlns:a16="http://schemas.microsoft.com/office/drawing/2014/main" id="{A1516A8D-0562-13FC-4552-F20AEE2EC62B}"/>
              </a:ext>
            </a:extLst>
          </p:cNvPr>
          <p:cNvPicPr>
            <a:picLocks noChangeAspect="1"/>
          </p:cNvPicPr>
          <p:nvPr/>
        </p:nvPicPr>
        <p:blipFill>
          <a:blip r:embed="rId2"/>
          <a:stretch>
            <a:fillRect/>
          </a:stretch>
        </p:blipFill>
        <p:spPr>
          <a:xfrm>
            <a:off x="3616700" y="1928095"/>
            <a:ext cx="5269982" cy="1540056"/>
          </a:xfrm>
          <a:prstGeom prst="rect">
            <a:avLst/>
          </a:prstGeom>
        </p:spPr>
      </p:pic>
      <p:pic>
        <p:nvPicPr>
          <p:cNvPr id="7" name="Obraz 6">
            <a:extLst>
              <a:ext uri="{FF2B5EF4-FFF2-40B4-BE49-F238E27FC236}">
                <a16:creationId xmlns:a16="http://schemas.microsoft.com/office/drawing/2014/main" id="{C99D6868-7E59-4BA8-7895-659A9CB72C7B}"/>
              </a:ext>
            </a:extLst>
          </p:cNvPr>
          <p:cNvPicPr>
            <a:picLocks noChangeAspect="1"/>
          </p:cNvPicPr>
          <p:nvPr/>
        </p:nvPicPr>
        <p:blipFill>
          <a:blip r:embed="rId3"/>
          <a:stretch>
            <a:fillRect/>
          </a:stretch>
        </p:blipFill>
        <p:spPr>
          <a:xfrm>
            <a:off x="3616700" y="3670131"/>
            <a:ext cx="5201153" cy="3043821"/>
          </a:xfrm>
          <a:prstGeom prst="rect">
            <a:avLst/>
          </a:prstGeom>
        </p:spPr>
      </p:pic>
      <p:sp>
        <p:nvSpPr>
          <p:cNvPr id="3" name="pole tekstowe 2">
            <a:extLst>
              <a:ext uri="{FF2B5EF4-FFF2-40B4-BE49-F238E27FC236}">
                <a16:creationId xmlns:a16="http://schemas.microsoft.com/office/drawing/2014/main" id="{BC3D58D3-05F3-C9A6-A28D-1E2D766200CE}"/>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0853477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6F3EE2-A939-B5BC-793F-E32A639ABD24}"/>
              </a:ext>
            </a:extLst>
          </p:cNvPr>
          <p:cNvSpPr>
            <a:spLocks noGrp="1"/>
          </p:cNvSpPr>
          <p:nvPr>
            <p:ph type="title"/>
          </p:nvPr>
        </p:nvSpPr>
        <p:spPr/>
        <p:txBody>
          <a:bodyPr>
            <a:normAutofit fontScale="90000"/>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r>
              <a:rPr lang="pl-PL" b="1" i="0" dirty="0">
                <a:solidFill>
                  <a:srgbClr val="3C3B3B"/>
                </a:solidFill>
                <a:effectLst/>
              </a:rPr>
              <a:t> – złącze P-N</a:t>
            </a:r>
            <a:endParaRPr lang="pl-PL" dirty="0"/>
          </a:p>
        </p:txBody>
      </p:sp>
      <p:pic>
        <p:nvPicPr>
          <p:cNvPr id="5" name="Obraz 4">
            <a:extLst>
              <a:ext uri="{FF2B5EF4-FFF2-40B4-BE49-F238E27FC236}">
                <a16:creationId xmlns:a16="http://schemas.microsoft.com/office/drawing/2014/main" id="{5DB49D7F-275C-0B2B-C4D1-58B3EBAA8BEC}"/>
              </a:ext>
            </a:extLst>
          </p:cNvPr>
          <p:cNvPicPr>
            <a:picLocks noChangeAspect="1"/>
          </p:cNvPicPr>
          <p:nvPr/>
        </p:nvPicPr>
        <p:blipFill>
          <a:blip r:embed="rId2"/>
          <a:stretch>
            <a:fillRect/>
          </a:stretch>
        </p:blipFill>
        <p:spPr>
          <a:xfrm>
            <a:off x="3223035" y="1759876"/>
            <a:ext cx="5745930" cy="4601867"/>
          </a:xfrm>
          <a:prstGeom prst="rect">
            <a:avLst/>
          </a:prstGeom>
        </p:spPr>
      </p:pic>
      <p:sp>
        <p:nvSpPr>
          <p:cNvPr id="3" name="pole tekstowe 2">
            <a:extLst>
              <a:ext uri="{FF2B5EF4-FFF2-40B4-BE49-F238E27FC236}">
                <a16:creationId xmlns:a16="http://schemas.microsoft.com/office/drawing/2014/main" id="{EABC3FB5-BC88-F5EA-16F5-45B1081049C1}"/>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48983705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8493E3-B046-92E0-9CCE-43C1B4F53ADE}"/>
              </a:ext>
            </a:extLst>
          </p:cNvPr>
          <p:cNvSpPr>
            <a:spLocks noGrp="1"/>
          </p:cNvSpPr>
          <p:nvPr>
            <p:ph type="title"/>
          </p:nvPr>
        </p:nvSpPr>
        <p:spPr/>
        <p:txBody>
          <a:bodyPr>
            <a:normAutofit fontScale="90000"/>
          </a:bodyPr>
          <a:lstStyle/>
          <a:p>
            <a:r>
              <a:rPr lang="pl-PL" b="1" i="0" dirty="0">
                <a:solidFill>
                  <a:srgbClr val="3C3B3B"/>
                </a:solidFill>
                <a:effectLst/>
              </a:rPr>
              <a:t>Właściwości fizyczne materiałów wykorzystywanych w </a:t>
            </a:r>
            <a:r>
              <a:rPr lang="pl-PL" b="1" i="0" dirty="0" err="1">
                <a:solidFill>
                  <a:srgbClr val="3C3B3B"/>
                </a:solidFill>
                <a:effectLst/>
              </a:rPr>
              <a:t>fotowoltaice</a:t>
            </a:r>
            <a:r>
              <a:rPr lang="pl-PL" b="1" i="0" dirty="0">
                <a:solidFill>
                  <a:srgbClr val="3C3B3B"/>
                </a:solidFill>
                <a:effectLst/>
              </a:rPr>
              <a:t> – złącze P-N</a:t>
            </a:r>
            <a:endParaRPr lang="pl-PL" dirty="0"/>
          </a:p>
        </p:txBody>
      </p:sp>
      <p:pic>
        <p:nvPicPr>
          <p:cNvPr id="5" name="Obraz 4">
            <a:extLst>
              <a:ext uri="{FF2B5EF4-FFF2-40B4-BE49-F238E27FC236}">
                <a16:creationId xmlns:a16="http://schemas.microsoft.com/office/drawing/2014/main" id="{6EF98FE1-8316-2D30-2A76-5EE66F4090F3}"/>
              </a:ext>
            </a:extLst>
          </p:cNvPr>
          <p:cNvPicPr>
            <a:picLocks noChangeAspect="1"/>
          </p:cNvPicPr>
          <p:nvPr/>
        </p:nvPicPr>
        <p:blipFill>
          <a:blip r:embed="rId2"/>
          <a:stretch>
            <a:fillRect/>
          </a:stretch>
        </p:blipFill>
        <p:spPr>
          <a:xfrm>
            <a:off x="232023" y="1955884"/>
            <a:ext cx="4537562" cy="1413639"/>
          </a:xfrm>
          <a:prstGeom prst="rect">
            <a:avLst/>
          </a:prstGeom>
        </p:spPr>
      </p:pic>
      <p:pic>
        <p:nvPicPr>
          <p:cNvPr id="7" name="Obraz 6">
            <a:extLst>
              <a:ext uri="{FF2B5EF4-FFF2-40B4-BE49-F238E27FC236}">
                <a16:creationId xmlns:a16="http://schemas.microsoft.com/office/drawing/2014/main" id="{37E768BD-2CC2-3C18-9764-5824A72C4240}"/>
              </a:ext>
            </a:extLst>
          </p:cNvPr>
          <p:cNvPicPr>
            <a:picLocks noChangeAspect="1"/>
          </p:cNvPicPr>
          <p:nvPr/>
        </p:nvPicPr>
        <p:blipFill>
          <a:blip r:embed="rId3"/>
          <a:stretch>
            <a:fillRect/>
          </a:stretch>
        </p:blipFill>
        <p:spPr>
          <a:xfrm>
            <a:off x="6132516" y="2219374"/>
            <a:ext cx="5854918" cy="3300148"/>
          </a:xfrm>
          <a:prstGeom prst="rect">
            <a:avLst/>
          </a:prstGeom>
        </p:spPr>
      </p:pic>
      <p:pic>
        <p:nvPicPr>
          <p:cNvPr id="9" name="Obraz 8">
            <a:extLst>
              <a:ext uri="{FF2B5EF4-FFF2-40B4-BE49-F238E27FC236}">
                <a16:creationId xmlns:a16="http://schemas.microsoft.com/office/drawing/2014/main" id="{9AA360BD-B41F-513F-D23E-4820CE4D7E8B}"/>
              </a:ext>
            </a:extLst>
          </p:cNvPr>
          <p:cNvPicPr>
            <a:picLocks noChangeAspect="1"/>
          </p:cNvPicPr>
          <p:nvPr/>
        </p:nvPicPr>
        <p:blipFill>
          <a:blip r:embed="rId4"/>
          <a:stretch>
            <a:fillRect/>
          </a:stretch>
        </p:blipFill>
        <p:spPr>
          <a:xfrm>
            <a:off x="165419" y="4126287"/>
            <a:ext cx="5854918" cy="2092403"/>
          </a:xfrm>
          <a:prstGeom prst="rect">
            <a:avLst/>
          </a:prstGeom>
        </p:spPr>
      </p:pic>
    </p:spTree>
    <p:extLst>
      <p:ext uri="{BB962C8B-B14F-4D97-AF65-F5344CB8AC3E}">
        <p14:creationId xmlns:p14="http://schemas.microsoft.com/office/powerpoint/2010/main" val="258546755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A59E4F-02FC-8233-5056-A86A1BFD928A}"/>
              </a:ext>
            </a:extLst>
          </p:cNvPr>
          <p:cNvSpPr>
            <a:spLocks noGrp="1"/>
          </p:cNvSpPr>
          <p:nvPr>
            <p:ph type="title"/>
          </p:nvPr>
        </p:nvSpPr>
        <p:spPr/>
        <p:txBody>
          <a:bodyPr>
            <a:normAutofit fontScale="90000"/>
          </a:bodyPr>
          <a:lstStyle/>
          <a:p>
            <a:r>
              <a:rPr lang="pl-PL" b="1" i="0" dirty="0">
                <a:solidFill>
                  <a:srgbClr val="3C3B3B"/>
                </a:solidFill>
                <a:effectLst/>
              </a:rPr>
              <a:t>Podstawy fizyczne konwersji energii słonecznej na energię elektryczną</a:t>
            </a:r>
            <a:br>
              <a:rPr lang="pl-PL" b="0" i="0" dirty="0">
                <a:solidFill>
                  <a:srgbClr val="3C3B3B"/>
                </a:solidFill>
                <a:effectLst/>
                <a:latin typeface="Montserrat" panose="00000500000000000000" pitchFamily="2" charset="-18"/>
              </a:rPr>
            </a:br>
            <a:endParaRPr lang="pl-PL" dirty="0"/>
          </a:p>
        </p:txBody>
      </p:sp>
      <p:pic>
        <p:nvPicPr>
          <p:cNvPr id="7" name="Obraz 6">
            <a:extLst>
              <a:ext uri="{FF2B5EF4-FFF2-40B4-BE49-F238E27FC236}">
                <a16:creationId xmlns:a16="http://schemas.microsoft.com/office/drawing/2014/main" id="{3DF19DFF-4012-35B7-796A-5285BE845F73}"/>
              </a:ext>
            </a:extLst>
          </p:cNvPr>
          <p:cNvPicPr>
            <a:picLocks noChangeAspect="1"/>
          </p:cNvPicPr>
          <p:nvPr/>
        </p:nvPicPr>
        <p:blipFill>
          <a:blip r:embed="rId2"/>
          <a:stretch>
            <a:fillRect/>
          </a:stretch>
        </p:blipFill>
        <p:spPr>
          <a:xfrm>
            <a:off x="0" y="1488029"/>
            <a:ext cx="6730433" cy="2863411"/>
          </a:xfrm>
          <a:prstGeom prst="rect">
            <a:avLst/>
          </a:prstGeom>
        </p:spPr>
      </p:pic>
      <p:pic>
        <p:nvPicPr>
          <p:cNvPr id="5" name="Obraz 4">
            <a:extLst>
              <a:ext uri="{FF2B5EF4-FFF2-40B4-BE49-F238E27FC236}">
                <a16:creationId xmlns:a16="http://schemas.microsoft.com/office/drawing/2014/main" id="{A7741A75-3861-79CC-C7B5-CE33A85FD213}"/>
              </a:ext>
            </a:extLst>
          </p:cNvPr>
          <p:cNvPicPr>
            <a:picLocks noChangeAspect="1"/>
          </p:cNvPicPr>
          <p:nvPr/>
        </p:nvPicPr>
        <p:blipFill>
          <a:blip r:embed="rId3"/>
          <a:stretch>
            <a:fillRect/>
          </a:stretch>
        </p:blipFill>
        <p:spPr>
          <a:xfrm>
            <a:off x="6298499" y="1488029"/>
            <a:ext cx="5749324" cy="2863411"/>
          </a:xfrm>
          <a:prstGeom prst="rect">
            <a:avLst/>
          </a:prstGeom>
        </p:spPr>
      </p:pic>
      <p:pic>
        <p:nvPicPr>
          <p:cNvPr id="8" name="Obraz 7">
            <a:extLst>
              <a:ext uri="{FF2B5EF4-FFF2-40B4-BE49-F238E27FC236}">
                <a16:creationId xmlns:a16="http://schemas.microsoft.com/office/drawing/2014/main" id="{0B97F85C-A4E9-7CA1-6F02-7BD338475704}"/>
              </a:ext>
            </a:extLst>
          </p:cNvPr>
          <p:cNvPicPr>
            <a:picLocks noChangeAspect="1"/>
          </p:cNvPicPr>
          <p:nvPr/>
        </p:nvPicPr>
        <p:blipFill>
          <a:blip r:embed="rId4"/>
          <a:stretch>
            <a:fillRect/>
          </a:stretch>
        </p:blipFill>
        <p:spPr>
          <a:xfrm>
            <a:off x="799526" y="4422588"/>
            <a:ext cx="10301933" cy="1437990"/>
          </a:xfrm>
          <a:prstGeom prst="rect">
            <a:avLst/>
          </a:prstGeom>
        </p:spPr>
      </p:pic>
      <p:sp>
        <p:nvSpPr>
          <p:cNvPr id="3" name="pole tekstowe 2">
            <a:extLst>
              <a:ext uri="{FF2B5EF4-FFF2-40B4-BE49-F238E27FC236}">
                <a16:creationId xmlns:a16="http://schemas.microsoft.com/office/drawing/2014/main" id="{373F0201-9E08-F98B-28FE-95D07403F906}"/>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44667984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6D72D2-AA41-F361-BA15-EEF2E93F5FFC}"/>
              </a:ext>
            </a:extLst>
          </p:cNvPr>
          <p:cNvSpPr>
            <a:spLocks noGrp="1"/>
          </p:cNvSpPr>
          <p:nvPr>
            <p:ph type="title"/>
          </p:nvPr>
        </p:nvSpPr>
        <p:spPr/>
        <p:txBody>
          <a:bodyPr/>
          <a:lstStyle/>
          <a:p>
            <a:r>
              <a:rPr lang="pl-PL" b="1" i="0" dirty="0">
                <a:solidFill>
                  <a:srgbClr val="3C3B3B"/>
                </a:solidFill>
                <a:effectLst/>
              </a:rPr>
              <a:t>Podstawy fizyczne konwersji energii słonecznej na energię elektryczną</a:t>
            </a:r>
            <a:endParaRPr lang="pl-PL" dirty="0"/>
          </a:p>
        </p:txBody>
      </p:sp>
      <p:pic>
        <p:nvPicPr>
          <p:cNvPr id="7" name="Obraz 6">
            <a:extLst>
              <a:ext uri="{FF2B5EF4-FFF2-40B4-BE49-F238E27FC236}">
                <a16:creationId xmlns:a16="http://schemas.microsoft.com/office/drawing/2014/main" id="{76BA0C32-AA1E-DDCA-B45E-C0CAF9D5DA15}"/>
              </a:ext>
            </a:extLst>
          </p:cNvPr>
          <p:cNvPicPr>
            <a:picLocks noChangeAspect="1"/>
          </p:cNvPicPr>
          <p:nvPr/>
        </p:nvPicPr>
        <p:blipFill>
          <a:blip r:embed="rId2"/>
          <a:stretch>
            <a:fillRect/>
          </a:stretch>
        </p:blipFill>
        <p:spPr>
          <a:xfrm>
            <a:off x="2479956" y="1983718"/>
            <a:ext cx="7371669" cy="4754812"/>
          </a:xfrm>
          <a:prstGeom prst="rect">
            <a:avLst/>
          </a:prstGeom>
        </p:spPr>
      </p:pic>
      <p:sp>
        <p:nvSpPr>
          <p:cNvPr id="3" name="pole tekstowe 2">
            <a:extLst>
              <a:ext uri="{FF2B5EF4-FFF2-40B4-BE49-F238E27FC236}">
                <a16:creationId xmlns:a16="http://schemas.microsoft.com/office/drawing/2014/main" id="{9E77FCDB-9662-F63E-7ED5-E89B74459383}"/>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146851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36A6D-B8EF-032A-8B89-7F486F3395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0F6B2F-CDE2-403A-1DFB-11DF01C61AE2}"/>
              </a:ext>
            </a:extLst>
          </p:cNvPr>
          <p:cNvSpPr>
            <a:spLocks noGrp="1"/>
          </p:cNvSpPr>
          <p:nvPr>
            <p:ph type="title"/>
          </p:nvPr>
        </p:nvSpPr>
        <p:spPr/>
        <p:txBody>
          <a:bodyPr/>
          <a:lstStyle/>
          <a:p>
            <a:r>
              <a:rPr lang="pl-PL" b="1" dirty="0"/>
              <a:t>Podstawowe pojęcia fizyczne: moc czynna</a:t>
            </a:r>
            <a:endParaRPr lang="pl-PL" dirty="0"/>
          </a:p>
        </p:txBody>
      </p:sp>
      <p:sp>
        <p:nvSpPr>
          <p:cNvPr id="6" name="Symbol zastępczy zawartości 2">
            <a:extLst>
              <a:ext uri="{FF2B5EF4-FFF2-40B4-BE49-F238E27FC236}">
                <a16:creationId xmlns:a16="http://schemas.microsoft.com/office/drawing/2014/main" id="{0EEC7927-5086-C173-26A9-5FA4AB536B3D}"/>
              </a:ext>
            </a:extLst>
          </p:cNvPr>
          <p:cNvSpPr txBox="1">
            <a:spLocks/>
          </p:cNvSpPr>
          <p:nvPr/>
        </p:nvSpPr>
        <p:spPr>
          <a:xfrm>
            <a:off x="745435" y="1543164"/>
            <a:ext cx="10515600" cy="895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dirty="0"/>
              <a:t>Podstawmy je do wzoru:</a:t>
            </a:r>
          </a:p>
        </p:txBody>
      </p:sp>
      <p:pic>
        <p:nvPicPr>
          <p:cNvPr id="8" name="Obraz 7">
            <a:extLst>
              <a:ext uri="{FF2B5EF4-FFF2-40B4-BE49-F238E27FC236}">
                <a16:creationId xmlns:a16="http://schemas.microsoft.com/office/drawing/2014/main" id="{A8BC6BC6-EC92-F294-DE5D-FB29944767AB}"/>
              </a:ext>
            </a:extLst>
          </p:cNvPr>
          <p:cNvPicPr>
            <a:picLocks noChangeAspect="1"/>
          </p:cNvPicPr>
          <p:nvPr/>
        </p:nvPicPr>
        <p:blipFill>
          <a:blip r:embed="rId2"/>
          <a:stretch>
            <a:fillRect/>
          </a:stretch>
        </p:blipFill>
        <p:spPr>
          <a:xfrm>
            <a:off x="3739391" y="1817963"/>
            <a:ext cx="2619375" cy="695325"/>
          </a:xfrm>
          <a:prstGeom prst="rect">
            <a:avLst/>
          </a:prstGeom>
        </p:spPr>
      </p:pic>
      <p:sp>
        <p:nvSpPr>
          <p:cNvPr id="9" name="Symbol zastępczy zawartości 2">
            <a:extLst>
              <a:ext uri="{FF2B5EF4-FFF2-40B4-BE49-F238E27FC236}">
                <a16:creationId xmlns:a16="http://schemas.microsoft.com/office/drawing/2014/main" id="{0D4D61F1-EEB7-2FAF-8F5F-CB9ADF7A15F9}"/>
              </a:ext>
            </a:extLst>
          </p:cNvPr>
          <p:cNvSpPr txBox="1">
            <a:spLocks/>
          </p:cNvSpPr>
          <p:nvPr/>
        </p:nvSpPr>
        <p:spPr>
          <a:xfrm>
            <a:off x="745435" y="5083703"/>
            <a:ext cx="10515600" cy="83118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000" dirty="0"/>
              <a:t>Składowa oznaczona na czerwono stanowi chwilową wartość mocy czynnej. W praktyce zazwyczaj operujemy wartościami średnimi. Wówczas wartość mocy czynnej określamy wzorem:</a:t>
            </a:r>
          </a:p>
        </p:txBody>
      </p:sp>
      <p:pic>
        <p:nvPicPr>
          <p:cNvPr id="11" name="Obraz 10">
            <a:extLst>
              <a:ext uri="{FF2B5EF4-FFF2-40B4-BE49-F238E27FC236}">
                <a16:creationId xmlns:a16="http://schemas.microsoft.com/office/drawing/2014/main" id="{4234068E-B830-126D-C453-3DE10544E0E1}"/>
              </a:ext>
            </a:extLst>
          </p:cNvPr>
          <p:cNvPicPr>
            <a:picLocks noChangeAspect="1"/>
          </p:cNvPicPr>
          <p:nvPr/>
        </p:nvPicPr>
        <p:blipFill>
          <a:blip r:embed="rId3"/>
          <a:stretch>
            <a:fillRect/>
          </a:stretch>
        </p:blipFill>
        <p:spPr>
          <a:xfrm>
            <a:off x="640660" y="2819043"/>
            <a:ext cx="10725150" cy="2152650"/>
          </a:xfrm>
          <a:prstGeom prst="rect">
            <a:avLst/>
          </a:prstGeom>
        </p:spPr>
      </p:pic>
      <p:sp>
        <p:nvSpPr>
          <p:cNvPr id="3" name="Prostokąt 2">
            <a:extLst>
              <a:ext uri="{FF2B5EF4-FFF2-40B4-BE49-F238E27FC236}">
                <a16:creationId xmlns:a16="http://schemas.microsoft.com/office/drawing/2014/main" id="{EE337C7C-1C87-16B9-153F-4AAE9D6FB1CB}"/>
              </a:ext>
            </a:extLst>
          </p:cNvPr>
          <p:cNvSpPr/>
          <p:nvPr/>
        </p:nvSpPr>
        <p:spPr>
          <a:xfrm>
            <a:off x="1859722" y="3339548"/>
            <a:ext cx="3984487" cy="6007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DA94D860-49E1-F5E5-0839-09557078BE95}"/>
              </a:ext>
            </a:extLst>
          </p:cNvPr>
          <p:cNvSpPr/>
          <p:nvPr/>
        </p:nvSpPr>
        <p:spPr>
          <a:xfrm>
            <a:off x="1859722" y="3982278"/>
            <a:ext cx="4744278" cy="8503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 name="Obraz 9">
            <a:extLst>
              <a:ext uri="{FF2B5EF4-FFF2-40B4-BE49-F238E27FC236}">
                <a16:creationId xmlns:a16="http://schemas.microsoft.com/office/drawing/2014/main" id="{3A00D2FA-051B-0C54-17FB-27AD69466CC9}"/>
              </a:ext>
            </a:extLst>
          </p:cNvPr>
          <p:cNvPicPr>
            <a:picLocks noChangeAspect="1"/>
          </p:cNvPicPr>
          <p:nvPr/>
        </p:nvPicPr>
        <p:blipFill>
          <a:blip r:embed="rId4"/>
          <a:stretch>
            <a:fillRect/>
          </a:stretch>
        </p:blipFill>
        <p:spPr>
          <a:xfrm>
            <a:off x="930965" y="5914887"/>
            <a:ext cx="2533650" cy="638175"/>
          </a:xfrm>
          <a:prstGeom prst="rect">
            <a:avLst/>
          </a:prstGeom>
        </p:spPr>
      </p:pic>
      <p:pic>
        <p:nvPicPr>
          <p:cNvPr id="15" name="Obraz 14">
            <a:extLst>
              <a:ext uri="{FF2B5EF4-FFF2-40B4-BE49-F238E27FC236}">
                <a16:creationId xmlns:a16="http://schemas.microsoft.com/office/drawing/2014/main" id="{08B5B8EB-3383-BEF7-4179-4FC718BF5741}"/>
              </a:ext>
            </a:extLst>
          </p:cNvPr>
          <p:cNvPicPr>
            <a:picLocks noChangeAspect="1"/>
          </p:cNvPicPr>
          <p:nvPr/>
        </p:nvPicPr>
        <p:blipFill>
          <a:blip r:embed="rId5"/>
          <a:stretch>
            <a:fillRect/>
          </a:stretch>
        </p:blipFill>
        <p:spPr>
          <a:xfrm>
            <a:off x="3605807" y="5645326"/>
            <a:ext cx="1690645" cy="1177298"/>
          </a:xfrm>
          <a:prstGeom prst="rect">
            <a:avLst/>
          </a:prstGeom>
        </p:spPr>
      </p:pic>
      <p:sp>
        <p:nvSpPr>
          <p:cNvPr id="16" name="Symbol zastępczy zawartości 2">
            <a:extLst>
              <a:ext uri="{FF2B5EF4-FFF2-40B4-BE49-F238E27FC236}">
                <a16:creationId xmlns:a16="http://schemas.microsoft.com/office/drawing/2014/main" id="{2933A13C-2BB0-4C56-CDBF-2F508DEFDD44}"/>
              </a:ext>
            </a:extLst>
          </p:cNvPr>
          <p:cNvSpPr txBox="1">
            <a:spLocks/>
          </p:cNvSpPr>
          <p:nvPr/>
        </p:nvSpPr>
        <p:spPr>
          <a:xfrm>
            <a:off x="5349599" y="5907834"/>
            <a:ext cx="6842401" cy="83118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dirty="0"/>
              <a:t>Rysunek przedstawia przykładowy przebieg napięcia i prądu. Widzimy także czym jest przesunięcie fazowe z naszego wzoru.</a:t>
            </a:r>
          </a:p>
        </p:txBody>
      </p:sp>
    </p:spTree>
    <p:extLst>
      <p:ext uri="{BB962C8B-B14F-4D97-AF65-F5344CB8AC3E}">
        <p14:creationId xmlns:p14="http://schemas.microsoft.com/office/powerpoint/2010/main" val="110198548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667981-7A75-2432-536B-06BBB8E85AE2}"/>
              </a:ext>
            </a:extLst>
          </p:cNvPr>
          <p:cNvSpPr>
            <a:spLocks noGrp="1"/>
          </p:cNvSpPr>
          <p:nvPr>
            <p:ph type="title"/>
          </p:nvPr>
        </p:nvSpPr>
        <p:spPr/>
        <p:txBody>
          <a:bodyPr/>
          <a:lstStyle/>
          <a:p>
            <a:r>
              <a:rPr lang="pl-PL" b="1" i="0" dirty="0">
                <a:solidFill>
                  <a:srgbClr val="3C3B3B"/>
                </a:solidFill>
                <a:effectLst/>
              </a:rPr>
              <a:t>Parametry ogniwa fotowoltaicznego</a:t>
            </a:r>
            <a:br>
              <a:rPr lang="pl-PL" b="1" i="0" dirty="0">
                <a:solidFill>
                  <a:srgbClr val="3C3B3B"/>
                </a:solidFill>
                <a:effectLst/>
              </a:rPr>
            </a:br>
            <a:endParaRPr lang="pl-PL" b="1" dirty="0"/>
          </a:p>
        </p:txBody>
      </p:sp>
      <p:sp>
        <p:nvSpPr>
          <p:cNvPr id="4" name="pole tekstowe 3">
            <a:extLst>
              <a:ext uri="{FF2B5EF4-FFF2-40B4-BE49-F238E27FC236}">
                <a16:creationId xmlns:a16="http://schemas.microsoft.com/office/drawing/2014/main" id="{5DE4C0D7-418C-57C0-A547-23C4FD62B63C}"/>
              </a:ext>
            </a:extLst>
          </p:cNvPr>
          <p:cNvSpPr txBox="1"/>
          <p:nvPr/>
        </p:nvSpPr>
        <p:spPr>
          <a:xfrm>
            <a:off x="686566" y="1744310"/>
            <a:ext cx="10289345" cy="646331"/>
          </a:xfrm>
          <a:prstGeom prst="rect">
            <a:avLst/>
          </a:prstGeom>
          <a:noFill/>
        </p:spPr>
        <p:txBody>
          <a:bodyPr wrap="square" rtlCol="0">
            <a:spAutoFit/>
          </a:bodyPr>
          <a:lstStyle/>
          <a:p>
            <a:r>
              <a:rPr lang="pl-PL" b="0" i="0" dirty="0">
                <a:solidFill>
                  <a:srgbClr val="3C3B3B"/>
                </a:solidFill>
                <a:effectLst/>
                <a:latin typeface="Montserrat" panose="00000500000000000000" pitchFamily="2" charset="-18"/>
              </a:rPr>
              <a:t>Opracowano dla ogniw i paneli fotowoltaicznych warunki testowania STC (ang. Standard Test </a:t>
            </a:r>
            <a:r>
              <a:rPr lang="pl-PL" b="0" i="0" dirty="0" err="1">
                <a:solidFill>
                  <a:srgbClr val="3C3B3B"/>
                </a:solidFill>
                <a:effectLst/>
                <a:latin typeface="Montserrat" panose="00000500000000000000" pitchFamily="2" charset="-18"/>
              </a:rPr>
              <a:t>Conditions</a:t>
            </a:r>
            <a:r>
              <a:rPr lang="pl-PL" b="0" i="0" dirty="0">
                <a:solidFill>
                  <a:srgbClr val="3C3B3B"/>
                </a:solidFill>
                <a:effectLst/>
                <a:latin typeface="Montserrat" panose="00000500000000000000" pitchFamily="2" charset="-18"/>
              </a:rPr>
              <a:t>). Warunki te określają parametry przeprowadzenia badań:</a:t>
            </a:r>
            <a:endParaRPr lang="pl-PL" dirty="0"/>
          </a:p>
        </p:txBody>
      </p:sp>
      <p:pic>
        <p:nvPicPr>
          <p:cNvPr id="6" name="Obraz 5">
            <a:extLst>
              <a:ext uri="{FF2B5EF4-FFF2-40B4-BE49-F238E27FC236}">
                <a16:creationId xmlns:a16="http://schemas.microsoft.com/office/drawing/2014/main" id="{C3732F8D-1FCB-921D-085D-1589DD282B66}"/>
              </a:ext>
            </a:extLst>
          </p:cNvPr>
          <p:cNvPicPr>
            <a:picLocks noChangeAspect="1"/>
          </p:cNvPicPr>
          <p:nvPr/>
        </p:nvPicPr>
        <p:blipFill>
          <a:blip r:embed="rId2"/>
          <a:stretch>
            <a:fillRect/>
          </a:stretch>
        </p:blipFill>
        <p:spPr>
          <a:xfrm>
            <a:off x="0" y="3429000"/>
            <a:ext cx="12192000" cy="1467411"/>
          </a:xfrm>
          <a:prstGeom prst="rect">
            <a:avLst/>
          </a:prstGeom>
        </p:spPr>
      </p:pic>
      <p:sp>
        <p:nvSpPr>
          <p:cNvPr id="3" name="pole tekstowe 2">
            <a:extLst>
              <a:ext uri="{FF2B5EF4-FFF2-40B4-BE49-F238E27FC236}">
                <a16:creationId xmlns:a16="http://schemas.microsoft.com/office/drawing/2014/main" id="{FE9519C2-9811-6737-2C6E-311B41E9C597}"/>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61666421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33A0B76-E1AB-B842-37E1-7095F17660AB}"/>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sp>
        <p:nvSpPr>
          <p:cNvPr id="3" name="Symbol zastępczy zawartości 2">
            <a:extLst>
              <a:ext uri="{FF2B5EF4-FFF2-40B4-BE49-F238E27FC236}">
                <a16:creationId xmlns:a16="http://schemas.microsoft.com/office/drawing/2014/main" id="{FB4B5F78-B970-ADE1-525F-B46089366D2F}"/>
              </a:ext>
            </a:extLst>
          </p:cNvPr>
          <p:cNvSpPr>
            <a:spLocks noGrp="1"/>
          </p:cNvSpPr>
          <p:nvPr>
            <p:ph idx="1"/>
          </p:nvPr>
        </p:nvSpPr>
        <p:spPr>
          <a:xfrm>
            <a:off x="663591" y="1435052"/>
            <a:ext cx="10515600" cy="4351338"/>
          </a:xfrm>
        </p:spPr>
        <p:txBody>
          <a:bodyPr>
            <a:normAutofit/>
          </a:bodyPr>
          <a:lstStyle/>
          <a:p>
            <a:pPr algn="l">
              <a:spcAft>
                <a:spcPts val="750"/>
              </a:spcAft>
              <a:buNone/>
            </a:pPr>
            <a:r>
              <a:rPr lang="pl-PL" b="0" i="0" dirty="0">
                <a:solidFill>
                  <a:srgbClr val="3C3B3B"/>
                </a:solidFill>
                <a:effectLst/>
              </a:rPr>
              <a:t>	Celem badań jest określenie parametrów ogniw i paneli. Podstawowym pomiarem ogniwa fotowoltaicznego jest zbadanie jego charakterystyki prądowo-napięciowej I(U).</a:t>
            </a:r>
          </a:p>
          <a:p>
            <a:pPr algn="l">
              <a:spcAft>
                <a:spcPts val="750"/>
              </a:spcAft>
              <a:buNone/>
            </a:pPr>
            <a:r>
              <a:rPr lang="pl-PL" b="0" i="0" dirty="0">
                <a:solidFill>
                  <a:srgbClr val="3C3B3B"/>
                </a:solidFill>
                <a:effectLst/>
              </a:rPr>
              <a:t>	Istotnym parametrem ogniwa jest określenie sprawności, którą wyznacza się z charakterystyki I(U). </a:t>
            </a:r>
          </a:p>
          <a:p>
            <a:pPr algn="l">
              <a:spcAft>
                <a:spcPts val="750"/>
              </a:spcAft>
              <a:buNone/>
            </a:pPr>
            <a:r>
              <a:rPr lang="pl-PL" dirty="0">
                <a:solidFill>
                  <a:srgbClr val="3C3B3B"/>
                </a:solidFill>
              </a:rPr>
              <a:t>	</a:t>
            </a:r>
            <a:r>
              <a:rPr lang="pl-PL" b="0" i="0" dirty="0">
                <a:solidFill>
                  <a:srgbClr val="3C3B3B"/>
                </a:solidFill>
                <a:effectLst/>
              </a:rPr>
              <a:t>Sprawność ogniwa fotowoltaicznego to ilość maksymalnej mocy elektrycznej otrzymanej z ogniwa PV, czyli </a:t>
            </a:r>
            <a:r>
              <a:rPr lang="pl-PL" b="0" i="0" dirty="0" err="1">
                <a:solidFill>
                  <a:srgbClr val="3C3B3B"/>
                </a:solidFill>
                <a:effectLst/>
              </a:rPr>
              <a:t>Pmax</a:t>
            </a:r>
            <a:r>
              <a:rPr lang="pl-PL" b="0" i="0" dirty="0">
                <a:solidFill>
                  <a:srgbClr val="3C3B3B"/>
                </a:solidFill>
                <a:effectLst/>
              </a:rPr>
              <a:t> do mocy dostarczonej przez promieniowanie słoneczne </a:t>
            </a:r>
            <a:r>
              <a:rPr lang="pl-PL" b="0" i="0" dirty="0" err="1">
                <a:solidFill>
                  <a:srgbClr val="3C3B3B"/>
                </a:solidFill>
                <a:effectLst/>
              </a:rPr>
              <a:t>Plight</a:t>
            </a:r>
            <a:r>
              <a:rPr lang="pl-PL" b="0" i="0" dirty="0">
                <a:solidFill>
                  <a:srgbClr val="3C3B3B"/>
                </a:solidFill>
                <a:effectLst/>
              </a:rPr>
              <a:t>.</a:t>
            </a:r>
          </a:p>
          <a:p>
            <a:pPr algn="l">
              <a:spcAft>
                <a:spcPts val="750"/>
              </a:spcAft>
              <a:buNone/>
            </a:pPr>
            <a:r>
              <a:rPr lang="pl-PL" dirty="0">
                <a:solidFill>
                  <a:srgbClr val="3C3B3B"/>
                </a:solidFill>
              </a:rPr>
              <a:t>	</a:t>
            </a:r>
            <a:r>
              <a:rPr lang="pl-PL" b="0" i="0" dirty="0">
                <a:solidFill>
                  <a:srgbClr val="3C3B3B"/>
                </a:solidFill>
                <a:effectLst/>
              </a:rPr>
              <a:t>Sprawność ogniwa fotowoltaicznego wyraża się wzorem:</a:t>
            </a:r>
          </a:p>
          <a:p>
            <a:endParaRPr lang="pl-PL" dirty="0"/>
          </a:p>
        </p:txBody>
      </p:sp>
      <p:pic>
        <p:nvPicPr>
          <p:cNvPr id="5" name="Obraz 4">
            <a:extLst>
              <a:ext uri="{FF2B5EF4-FFF2-40B4-BE49-F238E27FC236}">
                <a16:creationId xmlns:a16="http://schemas.microsoft.com/office/drawing/2014/main" id="{00FEB401-8D7F-3658-9997-9A6B71CFEC08}"/>
              </a:ext>
            </a:extLst>
          </p:cNvPr>
          <p:cNvPicPr>
            <a:picLocks noChangeAspect="1"/>
          </p:cNvPicPr>
          <p:nvPr/>
        </p:nvPicPr>
        <p:blipFill>
          <a:blip r:embed="rId2"/>
          <a:stretch>
            <a:fillRect/>
          </a:stretch>
        </p:blipFill>
        <p:spPr>
          <a:xfrm>
            <a:off x="4571545" y="5643562"/>
            <a:ext cx="2028825" cy="1057275"/>
          </a:xfrm>
          <a:prstGeom prst="rect">
            <a:avLst/>
          </a:prstGeom>
        </p:spPr>
      </p:pic>
      <p:sp>
        <p:nvSpPr>
          <p:cNvPr id="4" name="pole tekstowe 3">
            <a:extLst>
              <a:ext uri="{FF2B5EF4-FFF2-40B4-BE49-F238E27FC236}">
                <a16:creationId xmlns:a16="http://schemas.microsoft.com/office/drawing/2014/main" id="{0138ACBD-F457-23C2-A689-44CE377093F1}"/>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202568518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B8ED71-B42F-80C4-B712-F84544C9556F}"/>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pic>
        <p:nvPicPr>
          <p:cNvPr id="5" name="Obraz 4">
            <a:extLst>
              <a:ext uri="{FF2B5EF4-FFF2-40B4-BE49-F238E27FC236}">
                <a16:creationId xmlns:a16="http://schemas.microsoft.com/office/drawing/2014/main" id="{A0AF175D-61A5-AE03-9880-667994E0A9D9}"/>
              </a:ext>
            </a:extLst>
          </p:cNvPr>
          <p:cNvPicPr>
            <a:picLocks noChangeAspect="1"/>
          </p:cNvPicPr>
          <p:nvPr/>
        </p:nvPicPr>
        <p:blipFill>
          <a:blip r:embed="rId2"/>
          <a:stretch>
            <a:fillRect/>
          </a:stretch>
        </p:blipFill>
        <p:spPr>
          <a:xfrm>
            <a:off x="2251334" y="2190696"/>
            <a:ext cx="7232693" cy="4207805"/>
          </a:xfrm>
          <a:prstGeom prst="rect">
            <a:avLst/>
          </a:prstGeom>
        </p:spPr>
      </p:pic>
      <p:sp>
        <p:nvSpPr>
          <p:cNvPr id="3" name="pole tekstowe 2">
            <a:extLst>
              <a:ext uri="{FF2B5EF4-FFF2-40B4-BE49-F238E27FC236}">
                <a16:creationId xmlns:a16="http://schemas.microsoft.com/office/drawing/2014/main" id="{8ACB8E81-ABA4-4908-66B2-3AE4283DC0EF}"/>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75659387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BE0ED68-EEB7-0679-72E9-49E61F0213F7}"/>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sp>
        <p:nvSpPr>
          <p:cNvPr id="3" name="Symbol zastępczy zawartości 2">
            <a:extLst>
              <a:ext uri="{FF2B5EF4-FFF2-40B4-BE49-F238E27FC236}">
                <a16:creationId xmlns:a16="http://schemas.microsoft.com/office/drawing/2014/main" id="{30A7D5C1-83B3-8654-82D4-302EB5D22703}"/>
              </a:ext>
            </a:extLst>
          </p:cNvPr>
          <p:cNvSpPr>
            <a:spLocks noGrp="1"/>
          </p:cNvSpPr>
          <p:nvPr>
            <p:ph idx="1"/>
          </p:nvPr>
        </p:nvSpPr>
        <p:spPr/>
        <p:txBody>
          <a:bodyPr/>
          <a:lstStyle/>
          <a:p>
            <a:pPr marL="0" indent="0">
              <a:buNone/>
            </a:pPr>
            <a:r>
              <a:rPr lang="pl-PL" b="0" i="0" dirty="0">
                <a:solidFill>
                  <a:srgbClr val="3C3B3B"/>
                </a:solidFill>
                <a:effectLst/>
              </a:rPr>
              <a:t>Do opisu parametrów </a:t>
            </a:r>
            <a:r>
              <a:rPr lang="pl-PL" b="0" i="0" dirty="0" err="1">
                <a:solidFill>
                  <a:srgbClr val="3C3B3B"/>
                </a:solidFill>
                <a:effectLst/>
              </a:rPr>
              <a:t>ogniwaz</a:t>
            </a:r>
            <a:r>
              <a:rPr lang="pl-PL" b="0" i="0" dirty="0">
                <a:solidFill>
                  <a:srgbClr val="3C3B3B"/>
                </a:solidFill>
                <a:effectLst/>
              </a:rPr>
              <a:t> używa się też pojęcia współczynnika wypełnienia FF(ang. </a:t>
            </a:r>
            <a:r>
              <a:rPr lang="pl-PL" b="0" i="0" dirty="0" err="1">
                <a:solidFill>
                  <a:srgbClr val="3C3B3B"/>
                </a:solidFill>
                <a:effectLst/>
              </a:rPr>
              <a:t>fill</a:t>
            </a:r>
            <a:r>
              <a:rPr lang="pl-PL" b="0" i="0" dirty="0">
                <a:solidFill>
                  <a:srgbClr val="3C3B3B"/>
                </a:solidFill>
                <a:effectLst/>
              </a:rPr>
              <a:t> </a:t>
            </a:r>
            <a:r>
              <a:rPr lang="pl-PL" b="0" i="0" dirty="0" err="1">
                <a:solidFill>
                  <a:srgbClr val="3C3B3B"/>
                </a:solidFill>
                <a:effectLst/>
              </a:rPr>
              <a:t>factor</a:t>
            </a:r>
            <a:r>
              <a:rPr lang="pl-PL" b="0" i="0" dirty="0">
                <a:solidFill>
                  <a:srgbClr val="3C3B3B"/>
                </a:solidFill>
                <a:effectLst/>
              </a:rPr>
              <a:t>), wyrażonego stosunkiem maksymalnej mocy otrzymanej z ogniwa fotowoltaicznego </a:t>
            </a:r>
            <a:r>
              <a:rPr lang="pl-PL" b="0" i="0" dirty="0" err="1">
                <a:solidFill>
                  <a:srgbClr val="3C3B3B"/>
                </a:solidFill>
                <a:effectLst/>
              </a:rPr>
              <a:t>Pmax</a:t>
            </a:r>
            <a:r>
              <a:rPr lang="pl-PL" b="0" i="0" dirty="0">
                <a:solidFill>
                  <a:srgbClr val="3C3B3B"/>
                </a:solidFill>
                <a:effectLst/>
              </a:rPr>
              <a:t> do iloczynu napięcia obwodu otwartego </a:t>
            </a:r>
            <a:r>
              <a:rPr lang="pl-PL" b="0" i="0" dirty="0" err="1">
                <a:solidFill>
                  <a:srgbClr val="3C3B3B"/>
                </a:solidFill>
                <a:effectLst/>
              </a:rPr>
              <a:t>Voc</a:t>
            </a:r>
            <a:r>
              <a:rPr lang="pl-PL" b="0" i="0" dirty="0">
                <a:solidFill>
                  <a:srgbClr val="3C3B3B"/>
                </a:solidFill>
                <a:effectLst/>
              </a:rPr>
              <a:t> i prądu zwarcia </a:t>
            </a:r>
            <a:r>
              <a:rPr lang="pl-PL" b="0" i="0" dirty="0" err="1">
                <a:solidFill>
                  <a:srgbClr val="3C3B3B"/>
                </a:solidFill>
                <a:effectLst/>
              </a:rPr>
              <a:t>Isc</a:t>
            </a:r>
            <a:r>
              <a:rPr lang="pl-PL" b="0" i="0" dirty="0">
                <a:solidFill>
                  <a:srgbClr val="3C3B3B"/>
                </a:solidFill>
                <a:effectLst/>
              </a:rPr>
              <a:t>. Wartość współczynnika wypełnienia wyznacza się z równania:</a:t>
            </a:r>
            <a:endParaRPr lang="pl-PL" dirty="0"/>
          </a:p>
        </p:txBody>
      </p:sp>
      <p:pic>
        <p:nvPicPr>
          <p:cNvPr id="5" name="Obraz 4">
            <a:extLst>
              <a:ext uri="{FF2B5EF4-FFF2-40B4-BE49-F238E27FC236}">
                <a16:creationId xmlns:a16="http://schemas.microsoft.com/office/drawing/2014/main" id="{78E85B71-D95E-9B8D-657C-A20D3C83C412}"/>
              </a:ext>
            </a:extLst>
          </p:cNvPr>
          <p:cNvPicPr>
            <a:picLocks noChangeAspect="1"/>
          </p:cNvPicPr>
          <p:nvPr/>
        </p:nvPicPr>
        <p:blipFill>
          <a:blip r:embed="rId2"/>
          <a:stretch>
            <a:fillRect/>
          </a:stretch>
        </p:blipFill>
        <p:spPr>
          <a:xfrm>
            <a:off x="4299412" y="4421131"/>
            <a:ext cx="2609850" cy="1066800"/>
          </a:xfrm>
          <a:prstGeom prst="rect">
            <a:avLst/>
          </a:prstGeom>
        </p:spPr>
      </p:pic>
      <p:sp>
        <p:nvSpPr>
          <p:cNvPr id="4" name="pole tekstowe 3">
            <a:extLst>
              <a:ext uri="{FF2B5EF4-FFF2-40B4-BE49-F238E27FC236}">
                <a16:creationId xmlns:a16="http://schemas.microsoft.com/office/drawing/2014/main" id="{9D9FD67E-6FE2-3C6E-09BB-9BA1E92EE309}"/>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52871678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6949ABF-E6A5-CE64-57B4-3A5E149C30AD}"/>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sp>
        <p:nvSpPr>
          <p:cNvPr id="3" name="Symbol zastępczy zawartości 2">
            <a:extLst>
              <a:ext uri="{FF2B5EF4-FFF2-40B4-BE49-F238E27FC236}">
                <a16:creationId xmlns:a16="http://schemas.microsoft.com/office/drawing/2014/main" id="{EC14D6AD-B794-8A78-56B9-538F3A057A1B}"/>
              </a:ext>
            </a:extLst>
          </p:cNvPr>
          <p:cNvSpPr>
            <a:spLocks noGrp="1"/>
          </p:cNvSpPr>
          <p:nvPr>
            <p:ph idx="1"/>
          </p:nvPr>
        </p:nvSpPr>
        <p:spPr/>
        <p:txBody>
          <a:bodyPr/>
          <a:lstStyle/>
          <a:p>
            <a:pPr algn="l">
              <a:spcAft>
                <a:spcPts val="750"/>
              </a:spcAft>
              <a:buNone/>
            </a:pPr>
            <a:r>
              <a:rPr lang="pl-PL" b="0" i="0" dirty="0">
                <a:solidFill>
                  <a:srgbClr val="3C3B3B"/>
                </a:solidFill>
                <a:effectLst/>
              </a:rPr>
              <a:t>	Wprowadzając do wzoru na sprawność ogniwa fotowoltaicznego współczynnik wypełnienia, równanie na sprawność n wydajności przyjmuje postać:</a:t>
            </a:r>
          </a:p>
          <a:p>
            <a:pPr>
              <a:buNone/>
            </a:pPr>
            <a:br>
              <a:rPr lang="pl-PL" b="0" i="0" dirty="0">
                <a:solidFill>
                  <a:srgbClr val="3C3B3B"/>
                </a:solidFill>
                <a:effectLst/>
                <a:latin typeface="Montserrat" panose="00000500000000000000" pitchFamily="2" charset="-18"/>
              </a:rPr>
            </a:br>
            <a:endParaRPr lang="pl-PL" dirty="0"/>
          </a:p>
        </p:txBody>
      </p:sp>
      <p:pic>
        <p:nvPicPr>
          <p:cNvPr id="5" name="Obraz 4">
            <a:extLst>
              <a:ext uri="{FF2B5EF4-FFF2-40B4-BE49-F238E27FC236}">
                <a16:creationId xmlns:a16="http://schemas.microsoft.com/office/drawing/2014/main" id="{A5721C40-236A-6F17-2E51-5C351393D6C9}"/>
              </a:ext>
            </a:extLst>
          </p:cNvPr>
          <p:cNvPicPr>
            <a:picLocks noChangeAspect="1"/>
          </p:cNvPicPr>
          <p:nvPr/>
        </p:nvPicPr>
        <p:blipFill>
          <a:blip r:embed="rId2"/>
          <a:stretch>
            <a:fillRect/>
          </a:stretch>
        </p:blipFill>
        <p:spPr>
          <a:xfrm>
            <a:off x="4169557" y="3098185"/>
            <a:ext cx="3200400" cy="1304925"/>
          </a:xfrm>
          <a:prstGeom prst="rect">
            <a:avLst/>
          </a:prstGeom>
        </p:spPr>
      </p:pic>
      <p:sp>
        <p:nvSpPr>
          <p:cNvPr id="4" name="pole tekstowe 3">
            <a:extLst>
              <a:ext uri="{FF2B5EF4-FFF2-40B4-BE49-F238E27FC236}">
                <a16:creationId xmlns:a16="http://schemas.microsoft.com/office/drawing/2014/main" id="{14AB1487-9792-B459-EE9C-B7FF6FE9F623}"/>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265626637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2D4ED8-A583-7F79-9A64-ADD8AA5B2080}"/>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sp>
        <p:nvSpPr>
          <p:cNvPr id="3" name="Symbol zastępczy zawartości 2">
            <a:extLst>
              <a:ext uri="{FF2B5EF4-FFF2-40B4-BE49-F238E27FC236}">
                <a16:creationId xmlns:a16="http://schemas.microsoft.com/office/drawing/2014/main" id="{53BBEB08-1673-DE7D-1A0A-90133EFC212F}"/>
              </a:ext>
            </a:extLst>
          </p:cNvPr>
          <p:cNvSpPr>
            <a:spLocks noGrp="1"/>
          </p:cNvSpPr>
          <p:nvPr>
            <p:ph idx="1"/>
          </p:nvPr>
        </p:nvSpPr>
        <p:spPr/>
        <p:txBody>
          <a:bodyPr/>
          <a:lstStyle/>
          <a:p>
            <a:pPr marL="0" indent="0">
              <a:buNone/>
            </a:pPr>
            <a:r>
              <a:rPr lang="pl-PL" b="0" i="0" dirty="0">
                <a:solidFill>
                  <a:srgbClr val="3C3B3B"/>
                </a:solidFill>
                <a:effectLst/>
              </a:rPr>
              <a:t>Sprawność ogniwa zależy od długości fali i współczynnika absorpcji. Uwzględniając te parametry powyższe równanie przybiera formę:</a:t>
            </a:r>
            <a:endParaRPr lang="pl-PL" dirty="0"/>
          </a:p>
        </p:txBody>
      </p:sp>
      <p:pic>
        <p:nvPicPr>
          <p:cNvPr id="5" name="Obraz 4">
            <a:extLst>
              <a:ext uri="{FF2B5EF4-FFF2-40B4-BE49-F238E27FC236}">
                <a16:creationId xmlns:a16="http://schemas.microsoft.com/office/drawing/2014/main" id="{BCA060F7-1E00-5082-2789-207234C5B153}"/>
              </a:ext>
            </a:extLst>
          </p:cNvPr>
          <p:cNvPicPr>
            <a:picLocks noChangeAspect="1"/>
          </p:cNvPicPr>
          <p:nvPr/>
        </p:nvPicPr>
        <p:blipFill>
          <a:blip r:embed="rId2"/>
          <a:stretch>
            <a:fillRect/>
          </a:stretch>
        </p:blipFill>
        <p:spPr>
          <a:xfrm>
            <a:off x="3261905" y="3429000"/>
            <a:ext cx="5429250" cy="1485900"/>
          </a:xfrm>
          <a:prstGeom prst="rect">
            <a:avLst/>
          </a:prstGeom>
        </p:spPr>
      </p:pic>
      <p:sp>
        <p:nvSpPr>
          <p:cNvPr id="4" name="pole tekstowe 3">
            <a:extLst>
              <a:ext uri="{FF2B5EF4-FFF2-40B4-BE49-F238E27FC236}">
                <a16:creationId xmlns:a16="http://schemas.microsoft.com/office/drawing/2014/main" id="{41B54965-BFA4-574C-DAE1-0C9BD7EC5481}"/>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55614369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D08580-9960-8D4D-5B41-BC4C2B09A5B6}"/>
              </a:ext>
            </a:extLst>
          </p:cNvPr>
          <p:cNvSpPr>
            <a:spLocks noGrp="1"/>
          </p:cNvSpPr>
          <p:nvPr>
            <p:ph type="title"/>
          </p:nvPr>
        </p:nvSpPr>
        <p:spPr/>
        <p:txBody>
          <a:bodyPr/>
          <a:lstStyle/>
          <a:p>
            <a:r>
              <a:rPr lang="pl-PL" b="1" i="0" dirty="0">
                <a:solidFill>
                  <a:srgbClr val="3C3B3B"/>
                </a:solidFill>
                <a:effectLst/>
              </a:rPr>
              <a:t>Parametry ogniwa fotowoltaicznego</a:t>
            </a:r>
            <a:endParaRPr lang="pl-PL" dirty="0"/>
          </a:p>
        </p:txBody>
      </p:sp>
      <p:pic>
        <p:nvPicPr>
          <p:cNvPr id="5" name="Obraz 4">
            <a:extLst>
              <a:ext uri="{FF2B5EF4-FFF2-40B4-BE49-F238E27FC236}">
                <a16:creationId xmlns:a16="http://schemas.microsoft.com/office/drawing/2014/main" id="{F1EB8B87-20FF-98B2-85FD-A43F42DB9847}"/>
              </a:ext>
            </a:extLst>
          </p:cNvPr>
          <p:cNvPicPr>
            <a:picLocks noChangeAspect="1"/>
          </p:cNvPicPr>
          <p:nvPr/>
        </p:nvPicPr>
        <p:blipFill>
          <a:blip r:embed="rId2"/>
          <a:stretch>
            <a:fillRect/>
          </a:stretch>
        </p:blipFill>
        <p:spPr>
          <a:xfrm>
            <a:off x="170671" y="1939079"/>
            <a:ext cx="11850658" cy="4553796"/>
          </a:xfrm>
          <a:prstGeom prst="rect">
            <a:avLst/>
          </a:prstGeom>
        </p:spPr>
      </p:pic>
      <p:sp>
        <p:nvSpPr>
          <p:cNvPr id="3" name="pole tekstowe 2">
            <a:extLst>
              <a:ext uri="{FF2B5EF4-FFF2-40B4-BE49-F238E27FC236}">
                <a16:creationId xmlns:a16="http://schemas.microsoft.com/office/drawing/2014/main" id="{D0B60EC1-7897-BC0E-72FF-B99F28A3BC68}"/>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19659155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82B99F-1807-35E4-FE34-5DED654624D2}"/>
              </a:ext>
            </a:extLst>
          </p:cNvPr>
          <p:cNvSpPr>
            <a:spLocks noGrp="1"/>
          </p:cNvSpPr>
          <p:nvPr>
            <p:ph type="title"/>
          </p:nvPr>
        </p:nvSpPr>
        <p:spPr/>
        <p:txBody>
          <a:bodyPr/>
          <a:lstStyle/>
          <a:p>
            <a:r>
              <a:rPr lang="pl-PL" b="1" dirty="0"/>
              <a:t>Model ogniwa PV</a:t>
            </a:r>
          </a:p>
        </p:txBody>
      </p:sp>
      <p:pic>
        <p:nvPicPr>
          <p:cNvPr id="5" name="Obraz 4">
            <a:extLst>
              <a:ext uri="{FF2B5EF4-FFF2-40B4-BE49-F238E27FC236}">
                <a16:creationId xmlns:a16="http://schemas.microsoft.com/office/drawing/2014/main" id="{58183F6D-D12D-FE26-3E18-364EDF93C00E}"/>
              </a:ext>
            </a:extLst>
          </p:cNvPr>
          <p:cNvPicPr>
            <a:picLocks noChangeAspect="1"/>
          </p:cNvPicPr>
          <p:nvPr/>
        </p:nvPicPr>
        <p:blipFill>
          <a:blip r:embed="rId2"/>
          <a:stretch>
            <a:fillRect/>
          </a:stretch>
        </p:blipFill>
        <p:spPr>
          <a:xfrm>
            <a:off x="0" y="1870203"/>
            <a:ext cx="12192000" cy="3347342"/>
          </a:xfrm>
          <a:prstGeom prst="rect">
            <a:avLst/>
          </a:prstGeom>
        </p:spPr>
      </p:pic>
      <p:sp>
        <p:nvSpPr>
          <p:cNvPr id="3" name="pole tekstowe 2">
            <a:extLst>
              <a:ext uri="{FF2B5EF4-FFF2-40B4-BE49-F238E27FC236}">
                <a16:creationId xmlns:a16="http://schemas.microsoft.com/office/drawing/2014/main" id="{A753BC21-C127-199B-D953-7A3B00D37AAB}"/>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130303370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2074E9-6FE3-84B8-8AA2-8A05011A0D2B}"/>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0B0BC870-C18E-B570-8831-7E9330D57323}"/>
              </a:ext>
            </a:extLst>
          </p:cNvPr>
          <p:cNvPicPr>
            <a:picLocks noChangeAspect="1"/>
          </p:cNvPicPr>
          <p:nvPr/>
        </p:nvPicPr>
        <p:blipFill>
          <a:blip r:embed="rId2"/>
          <a:stretch>
            <a:fillRect/>
          </a:stretch>
        </p:blipFill>
        <p:spPr>
          <a:xfrm>
            <a:off x="325094" y="1847180"/>
            <a:ext cx="3469307" cy="1544509"/>
          </a:xfrm>
          <a:prstGeom prst="rect">
            <a:avLst/>
          </a:prstGeom>
        </p:spPr>
      </p:pic>
      <p:pic>
        <p:nvPicPr>
          <p:cNvPr id="7" name="Obraz 6">
            <a:extLst>
              <a:ext uri="{FF2B5EF4-FFF2-40B4-BE49-F238E27FC236}">
                <a16:creationId xmlns:a16="http://schemas.microsoft.com/office/drawing/2014/main" id="{B3A9839A-E2A0-E611-EE34-0E9690F170FF}"/>
              </a:ext>
            </a:extLst>
          </p:cNvPr>
          <p:cNvPicPr>
            <a:picLocks noChangeAspect="1"/>
          </p:cNvPicPr>
          <p:nvPr/>
        </p:nvPicPr>
        <p:blipFill>
          <a:blip r:embed="rId3"/>
          <a:stretch>
            <a:fillRect/>
          </a:stretch>
        </p:blipFill>
        <p:spPr>
          <a:xfrm>
            <a:off x="4688381" y="1575765"/>
            <a:ext cx="4791075" cy="866775"/>
          </a:xfrm>
          <a:prstGeom prst="rect">
            <a:avLst/>
          </a:prstGeom>
        </p:spPr>
      </p:pic>
      <p:pic>
        <p:nvPicPr>
          <p:cNvPr id="9" name="Obraz 8">
            <a:extLst>
              <a:ext uri="{FF2B5EF4-FFF2-40B4-BE49-F238E27FC236}">
                <a16:creationId xmlns:a16="http://schemas.microsoft.com/office/drawing/2014/main" id="{325D5036-1FAF-42D4-8F46-96799A646B2F}"/>
              </a:ext>
            </a:extLst>
          </p:cNvPr>
          <p:cNvPicPr>
            <a:picLocks noChangeAspect="1"/>
          </p:cNvPicPr>
          <p:nvPr/>
        </p:nvPicPr>
        <p:blipFill>
          <a:blip r:embed="rId4"/>
          <a:stretch>
            <a:fillRect/>
          </a:stretch>
        </p:blipFill>
        <p:spPr>
          <a:xfrm>
            <a:off x="4688381" y="2629773"/>
            <a:ext cx="5257800" cy="1171575"/>
          </a:xfrm>
          <a:prstGeom prst="rect">
            <a:avLst/>
          </a:prstGeom>
        </p:spPr>
      </p:pic>
      <p:pic>
        <p:nvPicPr>
          <p:cNvPr id="11" name="Obraz 10">
            <a:extLst>
              <a:ext uri="{FF2B5EF4-FFF2-40B4-BE49-F238E27FC236}">
                <a16:creationId xmlns:a16="http://schemas.microsoft.com/office/drawing/2014/main" id="{2A85EA20-E985-5C5F-1E71-2165CAFFFF54}"/>
              </a:ext>
            </a:extLst>
          </p:cNvPr>
          <p:cNvPicPr>
            <a:picLocks noChangeAspect="1"/>
          </p:cNvPicPr>
          <p:nvPr/>
        </p:nvPicPr>
        <p:blipFill>
          <a:blip r:embed="rId5"/>
          <a:stretch>
            <a:fillRect/>
          </a:stretch>
        </p:blipFill>
        <p:spPr>
          <a:xfrm>
            <a:off x="4688381" y="3988581"/>
            <a:ext cx="3314700" cy="1114425"/>
          </a:xfrm>
          <a:prstGeom prst="rect">
            <a:avLst/>
          </a:prstGeom>
        </p:spPr>
      </p:pic>
      <p:pic>
        <p:nvPicPr>
          <p:cNvPr id="13" name="Obraz 12">
            <a:extLst>
              <a:ext uri="{FF2B5EF4-FFF2-40B4-BE49-F238E27FC236}">
                <a16:creationId xmlns:a16="http://schemas.microsoft.com/office/drawing/2014/main" id="{0C7F7CB9-15AC-4271-379E-9DAE8FC35F3C}"/>
              </a:ext>
            </a:extLst>
          </p:cNvPr>
          <p:cNvPicPr>
            <a:picLocks noChangeAspect="1"/>
          </p:cNvPicPr>
          <p:nvPr/>
        </p:nvPicPr>
        <p:blipFill>
          <a:blip r:embed="rId6"/>
          <a:stretch>
            <a:fillRect/>
          </a:stretch>
        </p:blipFill>
        <p:spPr>
          <a:xfrm>
            <a:off x="903439" y="5204933"/>
            <a:ext cx="8896350" cy="1438275"/>
          </a:xfrm>
          <a:prstGeom prst="rect">
            <a:avLst/>
          </a:prstGeom>
        </p:spPr>
      </p:pic>
      <p:sp>
        <p:nvSpPr>
          <p:cNvPr id="3" name="pole tekstowe 2">
            <a:extLst>
              <a:ext uri="{FF2B5EF4-FFF2-40B4-BE49-F238E27FC236}">
                <a16:creationId xmlns:a16="http://schemas.microsoft.com/office/drawing/2014/main" id="{E33AFECE-A533-D898-E654-5AE911C547EF}"/>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234858089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A014D0-4183-B168-4736-C598347DAB96}"/>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4B27D294-9F68-D741-340C-D39D4552CAD2}"/>
              </a:ext>
            </a:extLst>
          </p:cNvPr>
          <p:cNvPicPr>
            <a:picLocks noChangeAspect="1"/>
          </p:cNvPicPr>
          <p:nvPr/>
        </p:nvPicPr>
        <p:blipFill>
          <a:blip r:embed="rId2"/>
          <a:stretch>
            <a:fillRect/>
          </a:stretch>
        </p:blipFill>
        <p:spPr>
          <a:xfrm>
            <a:off x="182066" y="1819611"/>
            <a:ext cx="5696111" cy="4284814"/>
          </a:xfrm>
          <a:prstGeom prst="rect">
            <a:avLst/>
          </a:prstGeom>
        </p:spPr>
      </p:pic>
      <p:pic>
        <p:nvPicPr>
          <p:cNvPr id="7" name="Obraz 6">
            <a:extLst>
              <a:ext uri="{FF2B5EF4-FFF2-40B4-BE49-F238E27FC236}">
                <a16:creationId xmlns:a16="http://schemas.microsoft.com/office/drawing/2014/main" id="{2E7C2393-2927-8225-2629-7596F2A4F188}"/>
              </a:ext>
            </a:extLst>
          </p:cNvPr>
          <p:cNvPicPr>
            <a:picLocks noChangeAspect="1"/>
          </p:cNvPicPr>
          <p:nvPr/>
        </p:nvPicPr>
        <p:blipFill>
          <a:blip r:embed="rId3"/>
          <a:stretch>
            <a:fillRect/>
          </a:stretch>
        </p:blipFill>
        <p:spPr>
          <a:xfrm>
            <a:off x="6919129" y="1408119"/>
            <a:ext cx="4637233" cy="4696306"/>
          </a:xfrm>
          <a:prstGeom prst="rect">
            <a:avLst/>
          </a:prstGeom>
        </p:spPr>
      </p:pic>
      <p:sp>
        <p:nvSpPr>
          <p:cNvPr id="3" name="pole tekstowe 2">
            <a:extLst>
              <a:ext uri="{FF2B5EF4-FFF2-40B4-BE49-F238E27FC236}">
                <a16:creationId xmlns:a16="http://schemas.microsoft.com/office/drawing/2014/main" id="{638BB504-8818-772A-363A-D127B4DEE3C2}"/>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3232968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D9CE9D-2FCB-D31E-265C-BA3478CCA111}"/>
              </a:ext>
            </a:extLst>
          </p:cNvPr>
          <p:cNvSpPr>
            <a:spLocks noGrp="1"/>
          </p:cNvSpPr>
          <p:nvPr>
            <p:ph type="title"/>
          </p:nvPr>
        </p:nvSpPr>
        <p:spPr/>
        <p:txBody>
          <a:bodyPr/>
          <a:lstStyle/>
          <a:p>
            <a:r>
              <a:rPr lang="pl-PL" b="1" dirty="0"/>
              <a:t>Podstawowe pojęcia fizyczne: moc bierna</a:t>
            </a:r>
            <a:endParaRPr lang="pl-PL" dirty="0"/>
          </a:p>
        </p:txBody>
      </p:sp>
      <p:sp>
        <p:nvSpPr>
          <p:cNvPr id="3" name="Symbol zastępczy zawartości 2">
            <a:extLst>
              <a:ext uri="{FF2B5EF4-FFF2-40B4-BE49-F238E27FC236}">
                <a16:creationId xmlns:a16="http://schemas.microsoft.com/office/drawing/2014/main" id="{1510223A-201C-B536-53DF-A827B2CDC5A0}"/>
              </a:ext>
            </a:extLst>
          </p:cNvPr>
          <p:cNvSpPr>
            <a:spLocks noGrp="1"/>
          </p:cNvSpPr>
          <p:nvPr>
            <p:ph idx="1"/>
          </p:nvPr>
        </p:nvSpPr>
        <p:spPr/>
        <p:txBody>
          <a:bodyPr>
            <a:normAutofit lnSpcReduction="10000"/>
          </a:bodyPr>
          <a:lstStyle/>
          <a:p>
            <a:r>
              <a:rPr lang="pl-PL" b="1" i="0" dirty="0">
                <a:solidFill>
                  <a:srgbClr val="202122"/>
                </a:solidFill>
                <a:effectLst/>
                <a:latin typeface="Arial" panose="020B0604020202020204" pitchFamily="34" charset="0"/>
              </a:rPr>
              <a:t>Moc bierna</a:t>
            </a:r>
            <a:r>
              <a:rPr lang="pl-PL" b="0" i="0" dirty="0">
                <a:solidFill>
                  <a:srgbClr val="202122"/>
                </a:solidFill>
                <a:effectLst/>
                <a:latin typeface="Arial" panose="020B0604020202020204" pitchFamily="34" charset="0"/>
              </a:rPr>
              <a:t> – wielkość opisująca pulsowanie energii elektrycznej między elementami obwodu prądu przemiennego. Ta oscylująca energia nie jest zamieniana na użyteczną pracę lub ciepło, lecz jest konsekwencją zasady działania maszyn elektrycznych (np. transformatorów, silników). Energia jest pobierana ze źródła w części okresu przebiegu przemiennego, magazynowana przez odbiornik (w postaci energii pola elektrycznego lub magnetycznego) i oddawana do źródła w innej części okresu, co jest związane z zanikiem pola w odbiorniku. Częstotliwość mocy biernej (tak samo jak i mocy czynnej, pozornej) jest dwukrotnością częstotliwości prądu i napięcia w obwodzie.</a:t>
            </a:r>
            <a:endParaRPr lang="pl-PL" dirty="0"/>
          </a:p>
        </p:txBody>
      </p:sp>
    </p:spTree>
    <p:extLst>
      <p:ext uri="{BB962C8B-B14F-4D97-AF65-F5344CB8AC3E}">
        <p14:creationId xmlns:p14="http://schemas.microsoft.com/office/powerpoint/2010/main" val="217603982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A539A9-555E-F53B-4187-3C59FEF4CF01}"/>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D9E8B461-B091-5520-F728-38A42192556F}"/>
              </a:ext>
            </a:extLst>
          </p:cNvPr>
          <p:cNvPicPr>
            <a:picLocks noChangeAspect="1"/>
          </p:cNvPicPr>
          <p:nvPr/>
        </p:nvPicPr>
        <p:blipFill>
          <a:blip r:embed="rId2"/>
          <a:stretch>
            <a:fillRect/>
          </a:stretch>
        </p:blipFill>
        <p:spPr>
          <a:xfrm>
            <a:off x="522465" y="1544806"/>
            <a:ext cx="5294773" cy="4692872"/>
          </a:xfrm>
          <a:prstGeom prst="rect">
            <a:avLst/>
          </a:prstGeom>
        </p:spPr>
      </p:pic>
      <p:pic>
        <p:nvPicPr>
          <p:cNvPr id="7" name="Obraz 6">
            <a:extLst>
              <a:ext uri="{FF2B5EF4-FFF2-40B4-BE49-F238E27FC236}">
                <a16:creationId xmlns:a16="http://schemas.microsoft.com/office/drawing/2014/main" id="{B3ADE709-6493-0021-C210-2EBB347735EA}"/>
              </a:ext>
            </a:extLst>
          </p:cNvPr>
          <p:cNvPicPr>
            <a:picLocks noChangeAspect="1"/>
          </p:cNvPicPr>
          <p:nvPr/>
        </p:nvPicPr>
        <p:blipFill>
          <a:blip r:embed="rId3"/>
          <a:stretch>
            <a:fillRect/>
          </a:stretch>
        </p:blipFill>
        <p:spPr>
          <a:xfrm>
            <a:off x="5581837" y="1722853"/>
            <a:ext cx="6331232" cy="4252912"/>
          </a:xfrm>
          <a:prstGeom prst="rect">
            <a:avLst/>
          </a:prstGeom>
        </p:spPr>
      </p:pic>
      <p:sp>
        <p:nvSpPr>
          <p:cNvPr id="3" name="pole tekstowe 2">
            <a:extLst>
              <a:ext uri="{FF2B5EF4-FFF2-40B4-BE49-F238E27FC236}">
                <a16:creationId xmlns:a16="http://schemas.microsoft.com/office/drawing/2014/main" id="{821C3F80-C0F0-43D6-7607-E713C432B9D0}"/>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204012699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17D6F3-B12F-DA18-1658-A593F6D73808}"/>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5851463E-6FF3-321D-A75C-FC71A00783A9}"/>
              </a:ext>
            </a:extLst>
          </p:cNvPr>
          <p:cNvPicPr>
            <a:picLocks noChangeAspect="1"/>
          </p:cNvPicPr>
          <p:nvPr/>
        </p:nvPicPr>
        <p:blipFill>
          <a:blip r:embed="rId2"/>
          <a:stretch>
            <a:fillRect/>
          </a:stretch>
        </p:blipFill>
        <p:spPr>
          <a:xfrm>
            <a:off x="3510105" y="1560169"/>
            <a:ext cx="5775584" cy="4932706"/>
          </a:xfrm>
          <a:prstGeom prst="rect">
            <a:avLst/>
          </a:prstGeom>
        </p:spPr>
      </p:pic>
      <p:sp>
        <p:nvSpPr>
          <p:cNvPr id="3" name="pole tekstowe 2">
            <a:extLst>
              <a:ext uri="{FF2B5EF4-FFF2-40B4-BE49-F238E27FC236}">
                <a16:creationId xmlns:a16="http://schemas.microsoft.com/office/drawing/2014/main" id="{25F596A3-4D32-A273-12E9-D09E79A13C2C}"/>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72441926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EAED2B-3C4C-4054-E0BC-A2871C8A2B1E}"/>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A994241E-3F16-30AC-8180-9943949A48E0}"/>
              </a:ext>
            </a:extLst>
          </p:cNvPr>
          <p:cNvPicPr>
            <a:picLocks noChangeAspect="1"/>
          </p:cNvPicPr>
          <p:nvPr/>
        </p:nvPicPr>
        <p:blipFill>
          <a:blip r:embed="rId2"/>
          <a:stretch>
            <a:fillRect/>
          </a:stretch>
        </p:blipFill>
        <p:spPr>
          <a:xfrm>
            <a:off x="1355518" y="1566887"/>
            <a:ext cx="9559001" cy="4404384"/>
          </a:xfrm>
          <a:prstGeom prst="rect">
            <a:avLst/>
          </a:prstGeom>
        </p:spPr>
      </p:pic>
      <p:sp>
        <p:nvSpPr>
          <p:cNvPr id="3" name="pole tekstowe 2">
            <a:extLst>
              <a:ext uri="{FF2B5EF4-FFF2-40B4-BE49-F238E27FC236}">
                <a16:creationId xmlns:a16="http://schemas.microsoft.com/office/drawing/2014/main" id="{E26B881B-6AFC-1239-0228-C588429E91F8}"/>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93274556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B00810-1121-B0CA-996E-0193E5AF2913}"/>
              </a:ext>
            </a:extLst>
          </p:cNvPr>
          <p:cNvSpPr>
            <a:spLocks noGrp="1"/>
          </p:cNvSpPr>
          <p:nvPr>
            <p:ph type="title"/>
          </p:nvPr>
        </p:nvSpPr>
        <p:spPr/>
        <p:txBody>
          <a:bodyPr/>
          <a:lstStyle/>
          <a:p>
            <a:r>
              <a:rPr lang="pl-PL" b="1" dirty="0"/>
              <a:t>Model ogniwa PV</a:t>
            </a:r>
            <a:endParaRPr lang="pl-PL" dirty="0"/>
          </a:p>
        </p:txBody>
      </p:sp>
      <p:pic>
        <p:nvPicPr>
          <p:cNvPr id="5" name="Obraz 4">
            <a:extLst>
              <a:ext uri="{FF2B5EF4-FFF2-40B4-BE49-F238E27FC236}">
                <a16:creationId xmlns:a16="http://schemas.microsoft.com/office/drawing/2014/main" id="{7689C39F-7EA4-BE60-1253-E61FC4EC32FD}"/>
              </a:ext>
            </a:extLst>
          </p:cNvPr>
          <p:cNvPicPr>
            <a:picLocks noChangeAspect="1"/>
          </p:cNvPicPr>
          <p:nvPr/>
        </p:nvPicPr>
        <p:blipFill>
          <a:blip r:embed="rId2"/>
          <a:stretch>
            <a:fillRect/>
          </a:stretch>
        </p:blipFill>
        <p:spPr>
          <a:xfrm>
            <a:off x="0" y="3726256"/>
            <a:ext cx="12192000" cy="1206717"/>
          </a:xfrm>
          <a:prstGeom prst="rect">
            <a:avLst/>
          </a:prstGeom>
        </p:spPr>
      </p:pic>
      <p:pic>
        <p:nvPicPr>
          <p:cNvPr id="6" name="Obraz 5">
            <a:extLst>
              <a:ext uri="{FF2B5EF4-FFF2-40B4-BE49-F238E27FC236}">
                <a16:creationId xmlns:a16="http://schemas.microsoft.com/office/drawing/2014/main" id="{B8EF3116-01B9-9622-6767-47FD80E95614}"/>
              </a:ext>
            </a:extLst>
          </p:cNvPr>
          <p:cNvPicPr>
            <a:picLocks noChangeAspect="1"/>
          </p:cNvPicPr>
          <p:nvPr/>
        </p:nvPicPr>
        <p:blipFill>
          <a:blip r:embed="rId3"/>
          <a:stretch>
            <a:fillRect/>
          </a:stretch>
        </p:blipFill>
        <p:spPr>
          <a:xfrm>
            <a:off x="3943254" y="1352064"/>
            <a:ext cx="4305491" cy="1983788"/>
          </a:xfrm>
          <a:prstGeom prst="rect">
            <a:avLst/>
          </a:prstGeom>
        </p:spPr>
      </p:pic>
      <p:pic>
        <p:nvPicPr>
          <p:cNvPr id="8" name="Obraz 7">
            <a:extLst>
              <a:ext uri="{FF2B5EF4-FFF2-40B4-BE49-F238E27FC236}">
                <a16:creationId xmlns:a16="http://schemas.microsoft.com/office/drawing/2014/main" id="{565DA114-DE59-077F-819C-F94314D2D257}"/>
              </a:ext>
            </a:extLst>
          </p:cNvPr>
          <p:cNvPicPr>
            <a:picLocks noChangeAspect="1"/>
          </p:cNvPicPr>
          <p:nvPr/>
        </p:nvPicPr>
        <p:blipFill>
          <a:blip r:embed="rId4"/>
          <a:stretch>
            <a:fillRect/>
          </a:stretch>
        </p:blipFill>
        <p:spPr>
          <a:xfrm>
            <a:off x="78114" y="4968735"/>
            <a:ext cx="5210702" cy="1524140"/>
          </a:xfrm>
          <a:prstGeom prst="rect">
            <a:avLst/>
          </a:prstGeom>
        </p:spPr>
      </p:pic>
      <p:pic>
        <p:nvPicPr>
          <p:cNvPr id="10" name="Obraz 9">
            <a:extLst>
              <a:ext uri="{FF2B5EF4-FFF2-40B4-BE49-F238E27FC236}">
                <a16:creationId xmlns:a16="http://schemas.microsoft.com/office/drawing/2014/main" id="{0E1EB3DC-196D-2AB0-FCE4-D81D80E9313F}"/>
              </a:ext>
            </a:extLst>
          </p:cNvPr>
          <p:cNvPicPr>
            <a:picLocks noChangeAspect="1"/>
          </p:cNvPicPr>
          <p:nvPr/>
        </p:nvPicPr>
        <p:blipFill>
          <a:blip r:embed="rId5"/>
          <a:stretch>
            <a:fillRect/>
          </a:stretch>
        </p:blipFill>
        <p:spPr>
          <a:xfrm>
            <a:off x="5517990" y="4968735"/>
            <a:ext cx="3414641" cy="1221752"/>
          </a:xfrm>
          <a:prstGeom prst="rect">
            <a:avLst/>
          </a:prstGeom>
        </p:spPr>
      </p:pic>
    </p:spTree>
    <p:extLst>
      <p:ext uri="{BB962C8B-B14F-4D97-AF65-F5344CB8AC3E}">
        <p14:creationId xmlns:p14="http://schemas.microsoft.com/office/powerpoint/2010/main" val="187354680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97D683-BA85-36C3-C319-06DE5D7BC8E7}"/>
              </a:ext>
            </a:extLst>
          </p:cNvPr>
          <p:cNvSpPr>
            <a:spLocks noGrp="1"/>
          </p:cNvSpPr>
          <p:nvPr>
            <p:ph type="title"/>
          </p:nvPr>
        </p:nvSpPr>
        <p:spPr/>
        <p:txBody>
          <a:bodyPr/>
          <a:lstStyle/>
          <a:p>
            <a:r>
              <a:rPr lang="pl-PL" b="1" dirty="0"/>
              <a:t>Panele fotowoltaiczne</a:t>
            </a:r>
          </a:p>
        </p:txBody>
      </p:sp>
      <p:pic>
        <p:nvPicPr>
          <p:cNvPr id="5" name="Obraz 4">
            <a:extLst>
              <a:ext uri="{FF2B5EF4-FFF2-40B4-BE49-F238E27FC236}">
                <a16:creationId xmlns:a16="http://schemas.microsoft.com/office/drawing/2014/main" id="{E33E83F0-EC35-66AB-1C8B-9AFE8FCCE9CE}"/>
              </a:ext>
            </a:extLst>
          </p:cNvPr>
          <p:cNvPicPr>
            <a:picLocks noChangeAspect="1"/>
          </p:cNvPicPr>
          <p:nvPr/>
        </p:nvPicPr>
        <p:blipFill>
          <a:blip r:embed="rId2"/>
          <a:stretch>
            <a:fillRect/>
          </a:stretch>
        </p:blipFill>
        <p:spPr>
          <a:xfrm>
            <a:off x="489700" y="1774594"/>
            <a:ext cx="4742445" cy="2110428"/>
          </a:xfrm>
          <a:prstGeom prst="rect">
            <a:avLst/>
          </a:prstGeom>
        </p:spPr>
      </p:pic>
      <p:pic>
        <p:nvPicPr>
          <p:cNvPr id="6" name="Obraz 5">
            <a:extLst>
              <a:ext uri="{FF2B5EF4-FFF2-40B4-BE49-F238E27FC236}">
                <a16:creationId xmlns:a16="http://schemas.microsoft.com/office/drawing/2014/main" id="{B7CA1858-AD9F-2C9C-CDE1-58C2071826D4}"/>
              </a:ext>
            </a:extLst>
          </p:cNvPr>
          <p:cNvPicPr>
            <a:picLocks noChangeAspect="1"/>
          </p:cNvPicPr>
          <p:nvPr/>
        </p:nvPicPr>
        <p:blipFill>
          <a:blip r:embed="rId3"/>
          <a:stretch>
            <a:fillRect/>
          </a:stretch>
        </p:blipFill>
        <p:spPr>
          <a:xfrm>
            <a:off x="489700" y="4137758"/>
            <a:ext cx="4821661" cy="2151332"/>
          </a:xfrm>
          <a:prstGeom prst="rect">
            <a:avLst/>
          </a:prstGeom>
        </p:spPr>
      </p:pic>
      <p:pic>
        <p:nvPicPr>
          <p:cNvPr id="7" name="Obraz 6">
            <a:extLst>
              <a:ext uri="{FF2B5EF4-FFF2-40B4-BE49-F238E27FC236}">
                <a16:creationId xmlns:a16="http://schemas.microsoft.com/office/drawing/2014/main" id="{7EFB1BA4-B883-17F4-BAE3-DA3758D6C2EC}"/>
              </a:ext>
            </a:extLst>
          </p:cNvPr>
          <p:cNvPicPr>
            <a:picLocks noChangeAspect="1"/>
          </p:cNvPicPr>
          <p:nvPr/>
        </p:nvPicPr>
        <p:blipFill>
          <a:blip r:embed="rId4"/>
          <a:stretch>
            <a:fillRect/>
          </a:stretch>
        </p:blipFill>
        <p:spPr>
          <a:xfrm>
            <a:off x="6305874" y="1690688"/>
            <a:ext cx="5570605" cy="4765497"/>
          </a:xfrm>
          <a:prstGeom prst="rect">
            <a:avLst/>
          </a:prstGeom>
        </p:spPr>
      </p:pic>
      <p:sp>
        <p:nvSpPr>
          <p:cNvPr id="3" name="pole tekstowe 2">
            <a:extLst>
              <a:ext uri="{FF2B5EF4-FFF2-40B4-BE49-F238E27FC236}">
                <a16:creationId xmlns:a16="http://schemas.microsoft.com/office/drawing/2014/main" id="{67D6328B-BE98-B9A3-69E5-33151DAECD99}"/>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180680535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616FDCE-92A0-64BD-062B-067A1B5CB8C8}"/>
              </a:ext>
            </a:extLst>
          </p:cNvPr>
          <p:cNvSpPr>
            <a:spLocks noGrp="1"/>
          </p:cNvSpPr>
          <p:nvPr>
            <p:ph type="title"/>
          </p:nvPr>
        </p:nvSpPr>
        <p:spPr/>
        <p:txBody>
          <a:bodyPr/>
          <a:lstStyle/>
          <a:p>
            <a:r>
              <a:rPr lang="pl-PL" b="1" dirty="0"/>
              <a:t>System fotowoltaiczny typu „off-</a:t>
            </a:r>
            <a:r>
              <a:rPr lang="pl-PL" b="1" dirty="0" err="1"/>
              <a:t>grid</a:t>
            </a:r>
            <a:r>
              <a:rPr lang="pl-PL" b="1" dirty="0"/>
              <a:t>”</a:t>
            </a:r>
            <a:endParaRPr lang="pl-PL" dirty="0"/>
          </a:p>
        </p:txBody>
      </p:sp>
      <p:pic>
        <p:nvPicPr>
          <p:cNvPr id="5" name="Obraz 4">
            <a:extLst>
              <a:ext uri="{FF2B5EF4-FFF2-40B4-BE49-F238E27FC236}">
                <a16:creationId xmlns:a16="http://schemas.microsoft.com/office/drawing/2014/main" id="{7371C6AA-F403-C1B7-8101-FC5AE2B50047}"/>
              </a:ext>
            </a:extLst>
          </p:cNvPr>
          <p:cNvPicPr>
            <a:picLocks noChangeAspect="1"/>
          </p:cNvPicPr>
          <p:nvPr/>
        </p:nvPicPr>
        <p:blipFill>
          <a:blip r:embed="rId2"/>
          <a:stretch>
            <a:fillRect/>
          </a:stretch>
        </p:blipFill>
        <p:spPr>
          <a:xfrm>
            <a:off x="354579" y="2567545"/>
            <a:ext cx="11482842" cy="3481854"/>
          </a:xfrm>
          <a:prstGeom prst="rect">
            <a:avLst/>
          </a:prstGeom>
        </p:spPr>
      </p:pic>
      <p:sp>
        <p:nvSpPr>
          <p:cNvPr id="3" name="pole tekstowe 2">
            <a:extLst>
              <a:ext uri="{FF2B5EF4-FFF2-40B4-BE49-F238E27FC236}">
                <a16:creationId xmlns:a16="http://schemas.microsoft.com/office/drawing/2014/main" id="{DEDF1E5D-0FAD-ADF4-920B-150564578525}"/>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55982284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F1EAE8-E725-5F1B-0EE2-86AE98B4A84C}"/>
              </a:ext>
            </a:extLst>
          </p:cNvPr>
          <p:cNvSpPr>
            <a:spLocks noGrp="1"/>
          </p:cNvSpPr>
          <p:nvPr>
            <p:ph type="title"/>
          </p:nvPr>
        </p:nvSpPr>
        <p:spPr/>
        <p:txBody>
          <a:bodyPr/>
          <a:lstStyle/>
          <a:p>
            <a:r>
              <a:rPr lang="pl-PL" b="1" dirty="0"/>
              <a:t>System fotowoltaiczny typu „on-</a:t>
            </a:r>
            <a:r>
              <a:rPr lang="pl-PL" b="1" dirty="0" err="1"/>
              <a:t>grid</a:t>
            </a:r>
            <a:r>
              <a:rPr lang="pl-PL" b="1" dirty="0"/>
              <a:t>”</a:t>
            </a:r>
            <a:endParaRPr lang="pl-PL" dirty="0"/>
          </a:p>
        </p:txBody>
      </p:sp>
      <p:pic>
        <p:nvPicPr>
          <p:cNvPr id="5" name="Obraz 4">
            <a:extLst>
              <a:ext uri="{FF2B5EF4-FFF2-40B4-BE49-F238E27FC236}">
                <a16:creationId xmlns:a16="http://schemas.microsoft.com/office/drawing/2014/main" id="{6A756FB7-AD19-6BAC-2AB4-CBC48BA4FA27}"/>
              </a:ext>
            </a:extLst>
          </p:cNvPr>
          <p:cNvPicPr>
            <a:picLocks noChangeAspect="1"/>
          </p:cNvPicPr>
          <p:nvPr/>
        </p:nvPicPr>
        <p:blipFill>
          <a:blip r:embed="rId2"/>
          <a:stretch>
            <a:fillRect/>
          </a:stretch>
        </p:blipFill>
        <p:spPr>
          <a:xfrm>
            <a:off x="178134" y="2029099"/>
            <a:ext cx="11835732" cy="3039159"/>
          </a:xfrm>
          <a:prstGeom prst="rect">
            <a:avLst/>
          </a:prstGeom>
        </p:spPr>
      </p:pic>
      <p:sp>
        <p:nvSpPr>
          <p:cNvPr id="3" name="pole tekstowe 2">
            <a:extLst>
              <a:ext uri="{FF2B5EF4-FFF2-40B4-BE49-F238E27FC236}">
                <a16:creationId xmlns:a16="http://schemas.microsoft.com/office/drawing/2014/main" id="{5540F0A4-5ED8-5BC1-CAFB-8304449660EE}"/>
              </a:ext>
            </a:extLst>
          </p:cNvPr>
          <p:cNvSpPr txBox="1"/>
          <p:nvPr/>
        </p:nvSpPr>
        <p:spPr>
          <a:xfrm>
            <a:off x="0" y="6611778"/>
            <a:ext cx="4364383" cy="492443"/>
          </a:xfrm>
          <a:prstGeom prst="rect">
            <a:avLst/>
          </a:prstGeom>
          <a:noFill/>
        </p:spPr>
        <p:txBody>
          <a:bodyPr wrap="square" rtlCol="0">
            <a:spAutoFit/>
          </a:bodyPr>
          <a:lstStyle/>
          <a:p>
            <a:r>
              <a:rPr lang="pl-PL" sz="800" dirty="0"/>
              <a:t>Źródło: https://epodreczniki.open.agh.edu.pl/handbook/35/module/775/reader</a:t>
            </a:r>
          </a:p>
          <a:p>
            <a:r>
              <a:rPr lang="pl-PL" dirty="0"/>
              <a:t> </a:t>
            </a:r>
          </a:p>
        </p:txBody>
      </p:sp>
    </p:spTree>
    <p:extLst>
      <p:ext uri="{BB962C8B-B14F-4D97-AF65-F5344CB8AC3E}">
        <p14:creationId xmlns:p14="http://schemas.microsoft.com/office/powerpoint/2010/main" val="113201645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A5B91A6-F868-B312-C58C-2AAEC924836C}"/>
              </a:ext>
            </a:extLst>
          </p:cNvPr>
          <p:cNvSpPr>
            <a:spLocks noGrp="1"/>
          </p:cNvSpPr>
          <p:nvPr>
            <p:ph type="title"/>
          </p:nvPr>
        </p:nvSpPr>
        <p:spPr/>
        <p:txBody>
          <a:bodyPr/>
          <a:lstStyle/>
          <a:p>
            <a:r>
              <a:rPr lang="pl-PL" dirty="0"/>
              <a:t>System fotowoltaiczny – symulacja w </a:t>
            </a:r>
            <a:r>
              <a:rPr lang="pl-PL" dirty="0" err="1"/>
              <a:t>programe</a:t>
            </a:r>
            <a:r>
              <a:rPr lang="pl-PL" dirty="0"/>
              <a:t> MATLAB SIMULINK</a:t>
            </a:r>
          </a:p>
        </p:txBody>
      </p:sp>
      <p:pic>
        <p:nvPicPr>
          <p:cNvPr id="5" name="Obraz 4">
            <a:extLst>
              <a:ext uri="{FF2B5EF4-FFF2-40B4-BE49-F238E27FC236}">
                <a16:creationId xmlns:a16="http://schemas.microsoft.com/office/drawing/2014/main" id="{86501973-891E-FA2E-B1B0-11ACF3306768}"/>
              </a:ext>
            </a:extLst>
          </p:cNvPr>
          <p:cNvPicPr>
            <a:picLocks noChangeAspect="1"/>
          </p:cNvPicPr>
          <p:nvPr/>
        </p:nvPicPr>
        <p:blipFill>
          <a:blip r:embed="rId2"/>
          <a:stretch>
            <a:fillRect/>
          </a:stretch>
        </p:blipFill>
        <p:spPr>
          <a:xfrm>
            <a:off x="399102" y="2058503"/>
            <a:ext cx="6900968" cy="3951837"/>
          </a:xfrm>
          <a:prstGeom prst="rect">
            <a:avLst/>
          </a:prstGeom>
        </p:spPr>
      </p:pic>
      <p:pic>
        <p:nvPicPr>
          <p:cNvPr id="4" name="Obraz 3">
            <a:extLst>
              <a:ext uri="{FF2B5EF4-FFF2-40B4-BE49-F238E27FC236}">
                <a16:creationId xmlns:a16="http://schemas.microsoft.com/office/drawing/2014/main" id="{9CAD435B-689F-B861-FEDD-FC34C05D6C4C}"/>
              </a:ext>
            </a:extLst>
          </p:cNvPr>
          <p:cNvPicPr>
            <a:picLocks noChangeAspect="1"/>
          </p:cNvPicPr>
          <p:nvPr/>
        </p:nvPicPr>
        <p:blipFill>
          <a:blip r:embed="rId3"/>
          <a:stretch>
            <a:fillRect/>
          </a:stretch>
        </p:blipFill>
        <p:spPr>
          <a:xfrm>
            <a:off x="7796695" y="3429000"/>
            <a:ext cx="4044588" cy="1879048"/>
          </a:xfrm>
          <a:prstGeom prst="rect">
            <a:avLst/>
          </a:prstGeom>
        </p:spPr>
      </p:pic>
      <p:sp>
        <p:nvSpPr>
          <p:cNvPr id="6" name="pole tekstowe 5">
            <a:extLst>
              <a:ext uri="{FF2B5EF4-FFF2-40B4-BE49-F238E27FC236}">
                <a16:creationId xmlns:a16="http://schemas.microsoft.com/office/drawing/2014/main" id="{C5CC1307-75FF-4048-BB86-6DC6C8C55F25}"/>
              </a:ext>
            </a:extLst>
          </p:cNvPr>
          <p:cNvSpPr txBox="1"/>
          <p:nvPr/>
        </p:nvSpPr>
        <p:spPr>
          <a:xfrm>
            <a:off x="8203096" y="3034748"/>
            <a:ext cx="931730" cy="369332"/>
          </a:xfrm>
          <a:prstGeom prst="rect">
            <a:avLst/>
          </a:prstGeom>
          <a:noFill/>
        </p:spPr>
        <p:txBody>
          <a:bodyPr wrap="none" rtlCol="0">
            <a:spAutoFit/>
          </a:bodyPr>
          <a:lstStyle/>
          <a:p>
            <a:r>
              <a:rPr lang="pl-PL" dirty="0"/>
              <a:t>Źródło: </a:t>
            </a:r>
          </a:p>
        </p:txBody>
      </p:sp>
    </p:spTree>
    <p:extLst>
      <p:ext uri="{BB962C8B-B14F-4D97-AF65-F5344CB8AC3E}">
        <p14:creationId xmlns:p14="http://schemas.microsoft.com/office/powerpoint/2010/main" val="292049779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7328BD-2EE4-FE50-E262-085F7C89589A}"/>
              </a:ext>
            </a:extLst>
          </p:cNvPr>
          <p:cNvSpPr>
            <a:spLocks noGrp="1"/>
          </p:cNvSpPr>
          <p:nvPr>
            <p:ph type="title"/>
          </p:nvPr>
        </p:nvSpPr>
        <p:spPr/>
        <p:txBody>
          <a:bodyPr/>
          <a:lstStyle/>
          <a:p>
            <a:r>
              <a:rPr lang="pl-PL" dirty="0"/>
              <a:t>System fotowoltaiczny – symulacja w </a:t>
            </a:r>
            <a:r>
              <a:rPr lang="pl-PL" dirty="0" err="1"/>
              <a:t>programe</a:t>
            </a:r>
            <a:r>
              <a:rPr lang="pl-PL" dirty="0"/>
              <a:t> MATLAB SIMULINK</a:t>
            </a:r>
          </a:p>
        </p:txBody>
      </p:sp>
      <p:pic>
        <p:nvPicPr>
          <p:cNvPr id="4" name="Obraz 3">
            <a:extLst>
              <a:ext uri="{FF2B5EF4-FFF2-40B4-BE49-F238E27FC236}">
                <a16:creationId xmlns:a16="http://schemas.microsoft.com/office/drawing/2014/main" id="{0B6CC5C2-38ED-33EA-F8EF-E4490797D2BA}"/>
              </a:ext>
            </a:extLst>
          </p:cNvPr>
          <p:cNvPicPr>
            <a:picLocks noChangeAspect="1"/>
          </p:cNvPicPr>
          <p:nvPr/>
        </p:nvPicPr>
        <p:blipFill>
          <a:blip r:embed="rId2"/>
          <a:stretch>
            <a:fillRect/>
          </a:stretch>
        </p:blipFill>
        <p:spPr>
          <a:xfrm>
            <a:off x="1635970" y="1868555"/>
            <a:ext cx="8245733" cy="4721916"/>
          </a:xfrm>
          <a:prstGeom prst="rect">
            <a:avLst/>
          </a:prstGeom>
        </p:spPr>
      </p:pic>
    </p:spTree>
    <p:extLst>
      <p:ext uri="{BB962C8B-B14F-4D97-AF65-F5344CB8AC3E}">
        <p14:creationId xmlns:p14="http://schemas.microsoft.com/office/powerpoint/2010/main" val="310527265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34D8F2-6EE8-BE8A-4667-F34FD5359C9C}"/>
              </a:ext>
            </a:extLst>
          </p:cNvPr>
          <p:cNvSpPr>
            <a:spLocks noGrp="1"/>
          </p:cNvSpPr>
          <p:nvPr>
            <p:ph type="title"/>
          </p:nvPr>
        </p:nvSpPr>
        <p:spPr/>
        <p:txBody>
          <a:bodyPr/>
          <a:lstStyle/>
          <a:p>
            <a:r>
              <a:rPr lang="pl-PL" b="1"/>
              <a:t>Symulator Polskiego Systemu Elektroenergetycznego</a:t>
            </a:r>
            <a:endParaRPr lang="pl-PL" dirty="0"/>
          </a:p>
        </p:txBody>
      </p:sp>
      <p:pic>
        <p:nvPicPr>
          <p:cNvPr id="5" name="Obraz 4">
            <a:extLst>
              <a:ext uri="{FF2B5EF4-FFF2-40B4-BE49-F238E27FC236}">
                <a16:creationId xmlns:a16="http://schemas.microsoft.com/office/drawing/2014/main" id="{2FC437D2-F09F-7531-700C-83397FFE31D4}"/>
              </a:ext>
            </a:extLst>
          </p:cNvPr>
          <p:cNvPicPr>
            <a:picLocks noChangeAspect="1"/>
          </p:cNvPicPr>
          <p:nvPr/>
        </p:nvPicPr>
        <p:blipFill>
          <a:blip r:embed="rId2"/>
          <a:stretch>
            <a:fillRect/>
          </a:stretch>
        </p:blipFill>
        <p:spPr>
          <a:xfrm>
            <a:off x="838200" y="1712485"/>
            <a:ext cx="10474628" cy="4919696"/>
          </a:xfrm>
          <a:prstGeom prst="rect">
            <a:avLst/>
          </a:prstGeom>
        </p:spPr>
      </p:pic>
      <p:sp>
        <p:nvSpPr>
          <p:cNvPr id="4" name="pole tekstowe 3">
            <a:extLst>
              <a:ext uri="{FF2B5EF4-FFF2-40B4-BE49-F238E27FC236}">
                <a16:creationId xmlns:a16="http://schemas.microsoft.com/office/drawing/2014/main" id="{3B746E5C-FEB0-CFB3-925B-8D8CEC8E56D0}"/>
              </a:ext>
            </a:extLst>
          </p:cNvPr>
          <p:cNvSpPr txBox="1"/>
          <p:nvPr/>
        </p:nvSpPr>
        <p:spPr>
          <a:xfrm>
            <a:off x="57426" y="6653978"/>
            <a:ext cx="6096000" cy="215444"/>
          </a:xfrm>
          <a:prstGeom prst="rect">
            <a:avLst/>
          </a:prstGeom>
          <a:noFill/>
        </p:spPr>
        <p:txBody>
          <a:bodyPr wrap="square">
            <a:spAutoFit/>
          </a:bodyPr>
          <a:lstStyle/>
          <a:p>
            <a:r>
              <a:rPr lang="pl-PL" sz="800" dirty="0"/>
              <a:t>Źródło: https://symulatorsystemuenergetycznego.ncbr.gov.pl/</a:t>
            </a:r>
          </a:p>
        </p:txBody>
      </p:sp>
    </p:spTree>
    <p:extLst>
      <p:ext uri="{BB962C8B-B14F-4D97-AF65-F5344CB8AC3E}">
        <p14:creationId xmlns:p14="http://schemas.microsoft.com/office/powerpoint/2010/main" val="1360529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88D9CB-26CB-7354-C39D-4E61D1E43559}"/>
              </a:ext>
            </a:extLst>
          </p:cNvPr>
          <p:cNvSpPr>
            <a:spLocks noGrp="1"/>
          </p:cNvSpPr>
          <p:nvPr>
            <p:ph type="title"/>
          </p:nvPr>
        </p:nvSpPr>
        <p:spPr/>
        <p:txBody>
          <a:bodyPr/>
          <a:lstStyle/>
          <a:p>
            <a:r>
              <a:rPr lang="pl-PL" b="1" dirty="0"/>
              <a:t>Moduł 1: Wprowadzenie i podstawy teorii obwodów</a:t>
            </a:r>
          </a:p>
        </p:txBody>
      </p:sp>
      <p:sp>
        <p:nvSpPr>
          <p:cNvPr id="3" name="Symbol zastępczy zawartości 2">
            <a:extLst>
              <a:ext uri="{FF2B5EF4-FFF2-40B4-BE49-F238E27FC236}">
                <a16:creationId xmlns:a16="http://schemas.microsoft.com/office/drawing/2014/main" id="{42A623EB-2CEC-3AF9-571B-77BC09E0C111}"/>
              </a:ext>
            </a:extLst>
          </p:cNvPr>
          <p:cNvSpPr>
            <a:spLocks noGrp="1"/>
          </p:cNvSpPr>
          <p:nvPr>
            <p:ph idx="1"/>
          </p:nvPr>
        </p:nvSpPr>
        <p:spPr/>
        <p:txBody>
          <a:bodyPr>
            <a:normAutofit fontScale="92500" lnSpcReduction="10000"/>
          </a:bodyPr>
          <a:lstStyle/>
          <a:p>
            <a:pPr>
              <a:buFont typeface="+mj-lt"/>
              <a:buAutoNum type="arabicPeriod"/>
            </a:pPr>
            <a:r>
              <a:rPr lang="pl-PL" b="1" dirty="0"/>
              <a:t>Wprowadzenie do kursu, cel i zakres szkolenia </a:t>
            </a:r>
            <a:endParaRPr lang="pl-PL" dirty="0"/>
          </a:p>
          <a:p>
            <a:pPr>
              <a:buFont typeface="+mj-lt"/>
              <a:buAutoNum type="arabicPeriod"/>
            </a:pPr>
            <a:r>
              <a:rPr lang="pl-PL" b="1" dirty="0"/>
              <a:t>Podstawowe pojęcia fizyczne: prąd, napięcie, moc, energia, rezystancja, reaktancja, impedancja, analiza harmonicznych w przebiegach odkształconych napięć i prądów (podstawowe pojęcia do wykorzystania w praktyce) </a:t>
            </a:r>
            <a:endParaRPr lang="pl-PL" dirty="0"/>
          </a:p>
          <a:p>
            <a:pPr>
              <a:buFont typeface="+mj-lt"/>
              <a:buAutoNum type="arabicPeriod"/>
            </a:pPr>
            <a:r>
              <a:rPr lang="pl-PL" b="1" dirty="0"/>
              <a:t>Elementy obwodów: źródła napięcia/prądu, obwód nierozgałęziony i obwód rozgałęziony, rezystory, kondensatory, cewki </a:t>
            </a:r>
            <a:endParaRPr lang="pl-PL" dirty="0"/>
          </a:p>
          <a:p>
            <a:pPr>
              <a:buFont typeface="+mj-lt"/>
              <a:buAutoNum type="arabicPeriod"/>
            </a:pPr>
            <a:r>
              <a:rPr lang="pl-PL" b="1" dirty="0"/>
              <a:t>Prawo Kirchhoffa i Prawo Ohma </a:t>
            </a:r>
          </a:p>
          <a:p>
            <a:pPr>
              <a:buFont typeface="+mj-lt"/>
              <a:buAutoNum type="arabicPeriod"/>
            </a:pPr>
            <a:r>
              <a:rPr lang="pl-PL" b="1" dirty="0"/>
              <a:t>Symbole i schematy elektryczne – odczytywanie i rysowanie </a:t>
            </a:r>
            <a:endParaRPr lang="pl-PL" dirty="0"/>
          </a:p>
          <a:p>
            <a:pPr>
              <a:buFont typeface="+mj-lt"/>
              <a:buAutoNum type="arabicPeriod"/>
            </a:pPr>
            <a:r>
              <a:rPr lang="pl-PL" b="1" dirty="0"/>
              <a:t>Metody analizy obwodów: metoda oczkowa, metoda węzłowa </a:t>
            </a:r>
            <a:endParaRPr lang="pl-PL" dirty="0"/>
          </a:p>
          <a:p>
            <a:pPr>
              <a:buFont typeface="+mj-lt"/>
              <a:buAutoNum type="arabicPeriod"/>
            </a:pPr>
            <a:r>
              <a:rPr lang="pl-PL" b="1" dirty="0"/>
              <a:t>Obwody RLC </a:t>
            </a:r>
            <a:endParaRPr lang="pl-PL" dirty="0"/>
          </a:p>
          <a:p>
            <a:pPr marL="0" indent="0">
              <a:buNone/>
            </a:pPr>
            <a:endParaRPr lang="pl-PL" dirty="0"/>
          </a:p>
        </p:txBody>
      </p:sp>
    </p:spTree>
    <p:extLst>
      <p:ext uri="{BB962C8B-B14F-4D97-AF65-F5344CB8AC3E}">
        <p14:creationId xmlns:p14="http://schemas.microsoft.com/office/powerpoint/2010/main" val="1882789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C02049-8A7D-2FB2-E718-D73A909F659F}"/>
              </a:ext>
            </a:extLst>
          </p:cNvPr>
          <p:cNvSpPr>
            <a:spLocks noGrp="1"/>
          </p:cNvSpPr>
          <p:nvPr>
            <p:ph type="title"/>
          </p:nvPr>
        </p:nvSpPr>
        <p:spPr/>
        <p:txBody>
          <a:bodyPr/>
          <a:lstStyle/>
          <a:p>
            <a:r>
              <a:rPr lang="pl-PL" b="1" dirty="0"/>
              <a:t>Podstawowe pojęcia fizyczne: moc bierna</a:t>
            </a:r>
            <a:endParaRPr lang="pl-PL" dirty="0"/>
          </a:p>
        </p:txBody>
      </p:sp>
      <p:sp>
        <p:nvSpPr>
          <p:cNvPr id="3" name="Symbol zastępczy zawartości 2">
            <a:extLst>
              <a:ext uri="{FF2B5EF4-FFF2-40B4-BE49-F238E27FC236}">
                <a16:creationId xmlns:a16="http://schemas.microsoft.com/office/drawing/2014/main" id="{12ADEEC2-B0C6-05F0-8900-68C3C1706202}"/>
              </a:ext>
            </a:extLst>
          </p:cNvPr>
          <p:cNvSpPr>
            <a:spLocks noGrp="1"/>
          </p:cNvSpPr>
          <p:nvPr>
            <p:ph idx="1"/>
          </p:nvPr>
        </p:nvSpPr>
        <p:spPr/>
        <p:txBody>
          <a:bodyPr/>
          <a:lstStyle/>
          <a:p>
            <a:endParaRPr lang="pl-PL" b="0" i="0" dirty="0">
              <a:solidFill>
                <a:srgbClr val="202122"/>
              </a:solidFill>
              <a:effectLst/>
              <a:latin typeface="Arial" panose="020B0604020202020204" pitchFamily="34" charset="0"/>
            </a:endParaRPr>
          </a:p>
          <a:p>
            <a:r>
              <a:rPr lang="pl-PL" b="0" i="0" dirty="0">
                <a:solidFill>
                  <a:srgbClr val="202122"/>
                </a:solidFill>
                <a:effectLst/>
                <a:latin typeface="Arial" panose="020B0604020202020204" pitchFamily="34" charset="0"/>
              </a:rPr>
              <a:t>Dla przebiegów sinusoidalnie zmiennych średnia moc bierna jest definiowana jako iloczyn wartości skutecznych napięcia i prądu, oraz sinusa kąta przesunięcia fazowego między napięciem a prądem:</a:t>
            </a:r>
          </a:p>
        </p:txBody>
      </p:sp>
      <p:pic>
        <p:nvPicPr>
          <p:cNvPr id="5" name="Obraz 4">
            <a:extLst>
              <a:ext uri="{FF2B5EF4-FFF2-40B4-BE49-F238E27FC236}">
                <a16:creationId xmlns:a16="http://schemas.microsoft.com/office/drawing/2014/main" id="{F99C14BE-1480-DB1B-F13E-A670630C275C}"/>
              </a:ext>
            </a:extLst>
          </p:cNvPr>
          <p:cNvPicPr>
            <a:picLocks noChangeAspect="1"/>
          </p:cNvPicPr>
          <p:nvPr/>
        </p:nvPicPr>
        <p:blipFill>
          <a:blip r:embed="rId2"/>
          <a:stretch>
            <a:fillRect/>
          </a:stretch>
        </p:blipFill>
        <p:spPr>
          <a:xfrm>
            <a:off x="3931553" y="4270734"/>
            <a:ext cx="3400425" cy="638175"/>
          </a:xfrm>
          <a:prstGeom prst="rect">
            <a:avLst/>
          </a:prstGeom>
        </p:spPr>
      </p:pic>
      <p:sp>
        <p:nvSpPr>
          <p:cNvPr id="6" name="Symbol zastępczy zawartości 2">
            <a:extLst>
              <a:ext uri="{FF2B5EF4-FFF2-40B4-BE49-F238E27FC236}">
                <a16:creationId xmlns:a16="http://schemas.microsoft.com/office/drawing/2014/main" id="{9F10A155-5F45-5EF9-8C93-A359FC06D29C}"/>
              </a:ext>
            </a:extLst>
          </p:cNvPr>
          <p:cNvSpPr txBox="1">
            <a:spLocks/>
          </p:cNvSpPr>
          <p:nvPr/>
        </p:nvSpPr>
        <p:spPr>
          <a:xfrm>
            <a:off x="878059" y="4845331"/>
            <a:ext cx="9874348" cy="169171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400" dirty="0">
                <a:solidFill>
                  <a:srgbClr val="202122"/>
                </a:solidFill>
                <a:latin typeface="Arial" panose="020B0604020202020204" pitchFamily="34" charset="0"/>
              </a:rPr>
              <a:t>Gdzie:</a:t>
            </a:r>
          </a:p>
          <a:p>
            <a:pPr marL="0" indent="0">
              <a:buNone/>
            </a:pPr>
            <a:r>
              <a:rPr lang="pl-PL" sz="2400" dirty="0">
                <a:solidFill>
                  <a:srgbClr val="202122"/>
                </a:solidFill>
                <a:latin typeface="Arial" panose="020B0604020202020204" pitchFamily="34" charset="0"/>
              </a:rPr>
              <a:t>Q – moc bierna</a:t>
            </a:r>
          </a:p>
          <a:p>
            <a:pPr marL="0" indent="0">
              <a:buNone/>
            </a:pPr>
            <a:r>
              <a:rPr lang="pl-PL" sz="2400" dirty="0">
                <a:solidFill>
                  <a:srgbClr val="202122"/>
                </a:solidFill>
                <a:latin typeface="Arial" panose="020B0604020202020204" pitchFamily="34" charset="0"/>
              </a:rPr>
              <a:t>U – wartość skuteczna napięcia</a:t>
            </a:r>
          </a:p>
          <a:p>
            <a:pPr marL="0" indent="0">
              <a:buNone/>
            </a:pPr>
            <a:r>
              <a:rPr lang="pl-PL" sz="2400" dirty="0">
                <a:solidFill>
                  <a:srgbClr val="202122"/>
                </a:solidFill>
                <a:latin typeface="Arial" panose="020B0604020202020204" pitchFamily="34" charset="0"/>
              </a:rPr>
              <a:t>I – wartość skuteczna prądu</a:t>
            </a:r>
          </a:p>
          <a:p>
            <a:pPr>
              <a:buFont typeface="Symbol" panose="05050102010706020507" pitchFamily="18" charset="2"/>
              <a:buChar char="j"/>
            </a:pPr>
            <a:r>
              <a:rPr lang="pl-PL" sz="2400" dirty="0">
                <a:solidFill>
                  <a:srgbClr val="202122"/>
                </a:solidFill>
                <a:latin typeface="Symbol" panose="05050102010706020507" pitchFamily="18" charset="2"/>
              </a:rPr>
              <a:t>- </a:t>
            </a:r>
            <a:r>
              <a:rPr lang="pl-PL" sz="2400" dirty="0">
                <a:solidFill>
                  <a:srgbClr val="202122"/>
                </a:solidFill>
                <a:latin typeface="Arial" panose="020B0604020202020204" pitchFamily="34" charset="0"/>
                <a:cs typeface="Arial" panose="020B0604020202020204" pitchFamily="34" charset="0"/>
              </a:rPr>
              <a:t>kąt przesunięcia pomiędzy napięciem a prądem</a:t>
            </a:r>
          </a:p>
          <a:p>
            <a:pPr marL="0" indent="0">
              <a:buNone/>
            </a:pPr>
            <a:r>
              <a:rPr lang="pl-PL" sz="2400" dirty="0">
                <a:solidFill>
                  <a:srgbClr val="202122"/>
                </a:solidFill>
                <a:latin typeface="Arial" panose="020B0604020202020204" pitchFamily="34" charset="0"/>
                <a:cs typeface="Arial" panose="020B0604020202020204" pitchFamily="34" charset="0"/>
              </a:rPr>
              <a:t>X- reaktancja – będzie zdefiniowana później </a:t>
            </a:r>
            <a:r>
              <a:rPr lang="pl-PL" sz="2400" dirty="0">
                <a:solidFill>
                  <a:srgbClr val="202122"/>
                </a:solidFill>
                <a:latin typeface="Arial" panose="020B0604020202020204" pitchFamily="34" charset="0"/>
                <a:cs typeface="Arial" panose="020B0604020202020204" pitchFamily="34" charset="0"/>
                <a:sym typeface="Wingdings" panose="05000000000000000000" pitchFamily="2" charset="2"/>
              </a:rPr>
              <a:t></a:t>
            </a:r>
            <a:endParaRPr lang="pl-PL" sz="2400" dirty="0">
              <a:solidFill>
                <a:srgbClr val="202122"/>
              </a:solidFill>
              <a:latin typeface="Symbol" panose="05050102010706020507" pitchFamily="18" charset="2"/>
            </a:endParaRPr>
          </a:p>
        </p:txBody>
      </p:sp>
      <p:pic>
        <p:nvPicPr>
          <p:cNvPr id="8" name="Obraz 7">
            <a:extLst>
              <a:ext uri="{FF2B5EF4-FFF2-40B4-BE49-F238E27FC236}">
                <a16:creationId xmlns:a16="http://schemas.microsoft.com/office/drawing/2014/main" id="{3A04952D-CCD8-19A9-85EC-210503A9D071}"/>
              </a:ext>
            </a:extLst>
          </p:cNvPr>
          <p:cNvPicPr>
            <a:picLocks noChangeAspect="1"/>
          </p:cNvPicPr>
          <p:nvPr/>
        </p:nvPicPr>
        <p:blipFill>
          <a:blip r:embed="rId3"/>
          <a:stretch>
            <a:fillRect/>
          </a:stretch>
        </p:blipFill>
        <p:spPr>
          <a:xfrm>
            <a:off x="5687825" y="5306456"/>
            <a:ext cx="1690645" cy="1177298"/>
          </a:xfrm>
          <a:prstGeom prst="rect">
            <a:avLst/>
          </a:prstGeom>
        </p:spPr>
      </p:pic>
    </p:spTree>
    <p:extLst>
      <p:ext uri="{BB962C8B-B14F-4D97-AF65-F5344CB8AC3E}">
        <p14:creationId xmlns:p14="http://schemas.microsoft.com/office/powerpoint/2010/main" val="134893049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71BAD1-04B6-B83E-754B-B8809EC99B7D}"/>
              </a:ext>
            </a:extLst>
          </p:cNvPr>
          <p:cNvSpPr>
            <a:spLocks noGrp="1"/>
          </p:cNvSpPr>
          <p:nvPr>
            <p:ph type="title"/>
          </p:nvPr>
        </p:nvSpPr>
        <p:spPr/>
        <p:txBody>
          <a:bodyPr>
            <a:normAutofit fontScale="90000"/>
          </a:bodyPr>
          <a:lstStyle/>
          <a:p>
            <a:r>
              <a:rPr lang="pl-PL" b="1" dirty="0"/>
              <a:t>Moduł 3: Elementy elektroniczne w systemach zielonej energii (6 godzin)</a:t>
            </a:r>
            <a:br>
              <a:rPr lang="pl-PL" b="1" dirty="0"/>
            </a:br>
            <a:endParaRPr lang="pl-PL" dirty="0"/>
          </a:p>
        </p:txBody>
      </p:sp>
      <p:sp>
        <p:nvSpPr>
          <p:cNvPr id="3" name="Symbol zastępczy zawartości 2">
            <a:extLst>
              <a:ext uri="{FF2B5EF4-FFF2-40B4-BE49-F238E27FC236}">
                <a16:creationId xmlns:a16="http://schemas.microsoft.com/office/drawing/2014/main" id="{8F1A61C8-10E4-6108-C77F-6CF38D2C982C}"/>
              </a:ext>
            </a:extLst>
          </p:cNvPr>
          <p:cNvSpPr>
            <a:spLocks noGrp="1"/>
          </p:cNvSpPr>
          <p:nvPr>
            <p:ph idx="1"/>
          </p:nvPr>
        </p:nvSpPr>
        <p:spPr/>
        <p:txBody>
          <a:bodyPr>
            <a:normAutofit/>
          </a:bodyPr>
          <a:lstStyle/>
          <a:p>
            <a:pPr marL="0" indent="0">
              <a:buNone/>
            </a:pPr>
            <a:r>
              <a:rPr lang="pl-PL" b="1" dirty="0"/>
              <a:t>1. Podstawy elektroniki mocy (elementy energoelektroniczne) </a:t>
            </a:r>
          </a:p>
          <a:p>
            <a:pPr marL="0" indent="0">
              <a:buNone/>
            </a:pPr>
            <a:r>
              <a:rPr lang="pl-PL" b="1" dirty="0"/>
              <a:t>2. Prostownik diodowy</a:t>
            </a:r>
          </a:p>
          <a:p>
            <a:pPr marL="0" indent="0">
              <a:buNone/>
            </a:pPr>
            <a:r>
              <a:rPr lang="pl-PL" b="1" dirty="0"/>
              <a:t>3. Prostownik tyrystorowy</a:t>
            </a:r>
          </a:p>
          <a:p>
            <a:pPr marL="0" indent="0">
              <a:buNone/>
            </a:pPr>
            <a:r>
              <a:rPr lang="pl-PL" b="1" dirty="0"/>
              <a:t>4. Falownik 1- fazowy</a:t>
            </a:r>
          </a:p>
          <a:p>
            <a:pPr marL="0" indent="0">
              <a:buNone/>
            </a:pPr>
            <a:r>
              <a:rPr lang="pl-PL" b="1" dirty="0"/>
              <a:t>5. Sterowanie przepływem energii w systemach odnawialnych na przykładzie EKO OZE PV</a:t>
            </a:r>
            <a:endParaRPr lang="pl-PL" dirty="0"/>
          </a:p>
        </p:txBody>
      </p:sp>
    </p:spTree>
    <p:extLst>
      <p:ext uri="{BB962C8B-B14F-4D97-AF65-F5344CB8AC3E}">
        <p14:creationId xmlns:p14="http://schemas.microsoft.com/office/powerpoint/2010/main" val="203676879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CFD94A-1EB2-A696-60EB-029D805B147A}"/>
              </a:ext>
            </a:extLst>
          </p:cNvPr>
          <p:cNvSpPr>
            <a:spLocks noGrp="1"/>
          </p:cNvSpPr>
          <p:nvPr>
            <p:ph type="title"/>
          </p:nvPr>
        </p:nvSpPr>
        <p:spPr/>
        <p:txBody>
          <a:bodyPr/>
          <a:lstStyle/>
          <a:p>
            <a:pPr algn="ctr"/>
            <a:r>
              <a:rPr lang="pl-PL" b="1" dirty="0"/>
              <a:t>Źródło na jakie powołuję się w kolejnych slajdach</a:t>
            </a:r>
            <a:endParaRPr lang="pl-PL" dirty="0"/>
          </a:p>
        </p:txBody>
      </p:sp>
      <p:pic>
        <p:nvPicPr>
          <p:cNvPr id="5" name="Symbol zastępczy zawartości 4">
            <a:extLst>
              <a:ext uri="{FF2B5EF4-FFF2-40B4-BE49-F238E27FC236}">
                <a16:creationId xmlns:a16="http://schemas.microsoft.com/office/drawing/2014/main" id="{CA7235EA-7495-E41F-FC3E-9DF474C00EE0}"/>
              </a:ext>
            </a:extLst>
          </p:cNvPr>
          <p:cNvPicPr>
            <a:picLocks noGrp="1" noChangeAspect="1"/>
          </p:cNvPicPr>
          <p:nvPr>
            <p:ph idx="1"/>
          </p:nvPr>
        </p:nvPicPr>
        <p:blipFill>
          <a:blip r:embed="rId2"/>
          <a:stretch>
            <a:fillRect/>
          </a:stretch>
        </p:blipFill>
        <p:spPr>
          <a:xfrm>
            <a:off x="4551507" y="2082943"/>
            <a:ext cx="2987895" cy="4351338"/>
          </a:xfrm>
        </p:spPr>
      </p:pic>
      <p:sp>
        <p:nvSpPr>
          <p:cNvPr id="6" name="pole tekstowe 5">
            <a:extLst>
              <a:ext uri="{FF2B5EF4-FFF2-40B4-BE49-F238E27FC236}">
                <a16:creationId xmlns:a16="http://schemas.microsoft.com/office/drawing/2014/main" id="{C6DF0FD6-2D96-A766-ABDC-800CAD3C155C}"/>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199008137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A6D69F-B108-2615-2A18-E292C3EEE797}"/>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A5FA0988-4C55-C1A7-1FA1-75A4FF168CB9}"/>
              </a:ext>
            </a:extLst>
          </p:cNvPr>
          <p:cNvSpPr>
            <a:spLocks noGrp="1"/>
          </p:cNvSpPr>
          <p:nvPr>
            <p:ph idx="1"/>
          </p:nvPr>
        </p:nvSpPr>
        <p:spPr>
          <a:xfrm>
            <a:off x="838200" y="1825625"/>
            <a:ext cx="10515600" cy="632687"/>
          </a:xfrm>
        </p:spPr>
        <p:txBody>
          <a:bodyPr/>
          <a:lstStyle/>
          <a:p>
            <a:r>
              <a:rPr lang="pl-PL" b="1" dirty="0"/>
              <a:t>Dioda </a:t>
            </a:r>
          </a:p>
        </p:txBody>
      </p:sp>
      <p:pic>
        <p:nvPicPr>
          <p:cNvPr id="5" name="Obraz 4">
            <a:extLst>
              <a:ext uri="{FF2B5EF4-FFF2-40B4-BE49-F238E27FC236}">
                <a16:creationId xmlns:a16="http://schemas.microsoft.com/office/drawing/2014/main" id="{1E4479B7-EBA0-136C-AB45-196E7A6668E8}"/>
              </a:ext>
            </a:extLst>
          </p:cNvPr>
          <p:cNvPicPr>
            <a:picLocks noChangeAspect="1"/>
          </p:cNvPicPr>
          <p:nvPr/>
        </p:nvPicPr>
        <p:blipFill>
          <a:blip r:embed="rId2"/>
          <a:stretch>
            <a:fillRect/>
          </a:stretch>
        </p:blipFill>
        <p:spPr>
          <a:xfrm>
            <a:off x="1770885" y="2281979"/>
            <a:ext cx="8953500" cy="4343400"/>
          </a:xfrm>
          <a:prstGeom prst="rect">
            <a:avLst/>
          </a:prstGeom>
        </p:spPr>
      </p:pic>
      <p:sp>
        <p:nvSpPr>
          <p:cNvPr id="6" name="pole tekstowe 5">
            <a:extLst>
              <a:ext uri="{FF2B5EF4-FFF2-40B4-BE49-F238E27FC236}">
                <a16:creationId xmlns:a16="http://schemas.microsoft.com/office/drawing/2014/main" id="{E69EE3FB-FEF7-0F82-58D3-5E0B917D5360}"/>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499775485"/>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CA5E87-0A80-913E-B74B-344C2E1F60F2}"/>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CFA2EF3B-5D2F-CA75-AC1B-4CBF1B5278D7}"/>
              </a:ext>
            </a:extLst>
          </p:cNvPr>
          <p:cNvSpPr>
            <a:spLocks noGrp="1"/>
          </p:cNvSpPr>
          <p:nvPr>
            <p:ph idx="1"/>
          </p:nvPr>
        </p:nvSpPr>
        <p:spPr>
          <a:xfrm>
            <a:off x="838200" y="1825625"/>
            <a:ext cx="10515600" cy="513217"/>
          </a:xfrm>
        </p:spPr>
        <p:txBody>
          <a:bodyPr/>
          <a:lstStyle/>
          <a:p>
            <a:r>
              <a:rPr lang="pl-PL" b="1" dirty="0"/>
              <a:t>Dioda </a:t>
            </a:r>
          </a:p>
          <a:p>
            <a:endParaRPr lang="pl-PL" dirty="0"/>
          </a:p>
        </p:txBody>
      </p:sp>
      <p:pic>
        <p:nvPicPr>
          <p:cNvPr id="7" name="Obraz 6">
            <a:extLst>
              <a:ext uri="{FF2B5EF4-FFF2-40B4-BE49-F238E27FC236}">
                <a16:creationId xmlns:a16="http://schemas.microsoft.com/office/drawing/2014/main" id="{24A93629-CF8B-7AAB-A0B1-AABF41455B87}"/>
              </a:ext>
            </a:extLst>
          </p:cNvPr>
          <p:cNvPicPr>
            <a:picLocks noChangeAspect="1"/>
          </p:cNvPicPr>
          <p:nvPr/>
        </p:nvPicPr>
        <p:blipFill>
          <a:blip r:embed="rId2"/>
          <a:stretch>
            <a:fillRect/>
          </a:stretch>
        </p:blipFill>
        <p:spPr>
          <a:xfrm>
            <a:off x="362500" y="3253194"/>
            <a:ext cx="3076575" cy="2419350"/>
          </a:xfrm>
          <a:prstGeom prst="rect">
            <a:avLst/>
          </a:prstGeom>
        </p:spPr>
      </p:pic>
      <p:pic>
        <p:nvPicPr>
          <p:cNvPr id="9" name="Obraz 8">
            <a:extLst>
              <a:ext uri="{FF2B5EF4-FFF2-40B4-BE49-F238E27FC236}">
                <a16:creationId xmlns:a16="http://schemas.microsoft.com/office/drawing/2014/main" id="{338874D1-77CA-320F-9B1E-DFD4138D009C}"/>
              </a:ext>
            </a:extLst>
          </p:cNvPr>
          <p:cNvPicPr>
            <a:picLocks noChangeAspect="1"/>
          </p:cNvPicPr>
          <p:nvPr/>
        </p:nvPicPr>
        <p:blipFill>
          <a:blip r:embed="rId3"/>
          <a:stretch>
            <a:fillRect/>
          </a:stretch>
        </p:blipFill>
        <p:spPr>
          <a:xfrm>
            <a:off x="4762261" y="1987590"/>
            <a:ext cx="6076950" cy="3838575"/>
          </a:xfrm>
          <a:prstGeom prst="rect">
            <a:avLst/>
          </a:prstGeom>
        </p:spPr>
      </p:pic>
      <p:sp>
        <p:nvSpPr>
          <p:cNvPr id="10" name="pole tekstowe 9">
            <a:extLst>
              <a:ext uri="{FF2B5EF4-FFF2-40B4-BE49-F238E27FC236}">
                <a16:creationId xmlns:a16="http://schemas.microsoft.com/office/drawing/2014/main" id="{F915178E-AEDA-281C-0756-1DA5D0586290}"/>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22946956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5F3F29-2C54-EFA1-AABC-57300CB9E0D3}"/>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4F3FDD9C-CC78-9508-ADDD-63B79E8740E7}"/>
              </a:ext>
            </a:extLst>
          </p:cNvPr>
          <p:cNvSpPr>
            <a:spLocks noGrp="1"/>
          </p:cNvSpPr>
          <p:nvPr>
            <p:ph idx="1"/>
          </p:nvPr>
        </p:nvSpPr>
        <p:spPr>
          <a:xfrm>
            <a:off x="838200" y="1825625"/>
            <a:ext cx="10515600" cy="485647"/>
          </a:xfrm>
        </p:spPr>
        <p:txBody>
          <a:bodyPr/>
          <a:lstStyle/>
          <a:p>
            <a:r>
              <a:rPr lang="pl-PL" b="1" dirty="0"/>
              <a:t>Dioda </a:t>
            </a:r>
          </a:p>
          <a:p>
            <a:endParaRPr lang="pl-PL" dirty="0"/>
          </a:p>
        </p:txBody>
      </p:sp>
      <p:pic>
        <p:nvPicPr>
          <p:cNvPr id="5" name="Obraz 4">
            <a:extLst>
              <a:ext uri="{FF2B5EF4-FFF2-40B4-BE49-F238E27FC236}">
                <a16:creationId xmlns:a16="http://schemas.microsoft.com/office/drawing/2014/main" id="{45EBD43C-96E3-A605-0460-C25D61490D7A}"/>
              </a:ext>
            </a:extLst>
          </p:cNvPr>
          <p:cNvPicPr>
            <a:picLocks noChangeAspect="1"/>
          </p:cNvPicPr>
          <p:nvPr/>
        </p:nvPicPr>
        <p:blipFill>
          <a:blip r:embed="rId2"/>
          <a:stretch>
            <a:fillRect/>
          </a:stretch>
        </p:blipFill>
        <p:spPr>
          <a:xfrm>
            <a:off x="838200" y="2499427"/>
            <a:ext cx="1457325" cy="1123950"/>
          </a:xfrm>
          <a:prstGeom prst="rect">
            <a:avLst/>
          </a:prstGeom>
        </p:spPr>
      </p:pic>
      <p:pic>
        <p:nvPicPr>
          <p:cNvPr id="7" name="Obraz 6">
            <a:extLst>
              <a:ext uri="{FF2B5EF4-FFF2-40B4-BE49-F238E27FC236}">
                <a16:creationId xmlns:a16="http://schemas.microsoft.com/office/drawing/2014/main" id="{6821D481-705A-8FF2-B5F4-0F38D2F4C719}"/>
              </a:ext>
            </a:extLst>
          </p:cNvPr>
          <p:cNvPicPr>
            <a:picLocks noChangeAspect="1"/>
          </p:cNvPicPr>
          <p:nvPr/>
        </p:nvPicPr>
        <p:blipFill>
          <a:blip r:embed="rId3"/>
          <a:stretch>
            <a:fillRect/>
          </a:stretch>
        </p:blipFill>
        <p:spPr>
          <a:xfrm>
            <a:off x="3881197" y="1690688"/>
            <a:ext cx="7839075" cy="5105400"/>
          </a:xfrm>
          <a:prstGeom prst="rect">
            <a:avLst/>
          </a:prstGeom>
        </p:spPr>
      </p:pic>
      <p:sp>
        <p:nvSpPr>
          <p:cNvPr id="8" name="pole tekstowe 7">
            <a:extLst>
              <a:ext uri="{FF2B5EF4-FFF2-40B4-BE49-F238E27FC236}">
                <a16:creationId xmlns:a16="http://schemas.microsoft.com/office/drawing/2014/main" id="{FA1EDFD1-8877-9458-186B-DC6836AA62A8}"/>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41587765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BF1ACB-949F-7DFE-2751-92C85C4AD252}"/>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11BD004A-9B1C-2F11-CE84-4DA0F8B9F429}"/>
              </a:ext>
            </a:extLst>
          </p:cNvPr>
          <p:cNvSpPr>
            <a:spLocks noGrp="1"/>
          </p:cNvSpPr>
          <p:nvPr>
            <p:ph idx="1"/>
          </p:nvPr>
        </p:nvSpPr>
        <p:spPr>
          <a:xfrm>
            <a:off x="838200" y="1825625"/>
            <a:ext cx="10515600" cy="554572"/>
          </a:xfrm>
        </p:spPr>
        <p:txBody>
          <a:bodyPr/>
          <a:lstStyle/>
          <a:p>
            <a:r>
              <a:rPr lang="pl-PL" b="1" dirty="0"/>
              <a:t>Dioda</a:t>
            </a:r>
          </a:p>
        </p:txBody>
      </p:sp>
      <p:pic>
        <p:nvPicPr>
          <p:cNvPr id="5" name="Obraz 4">
            <a:extLst>
              <a:ext uri="{FF2B5EF4-FFF2-40B4-BE49-F238E27FC236}">
                <a16:creationId xmlns:a16="http://schemas.microsoft.com/office/drawing/2014/main" id="{2DA7139C-1170-0C97-3448-26262B9D9A3E}"/>
              </a:ext>
            </a:extLst>
          </p:cNvPr>
          <p:cNvPicPr>
            <a:picLocks noChangeAspect="1"/>
          </p:cNvPicPr>
          <p:nvPr/>
        </p:nvPicPr>
        <p:blipFill>
          <a:blip r:embed="rId2"/>
          <a:stretch>
            <a:fillRect/>
          </a:stretch>
        </p:blipFill>
        <p:spPr>
          <a:xfrm>
            <a:off x="2557199" y="1991227"/>
            <a:ext cx="7353300" cy="4676775"/>
          </a:xfrm>
          <a:prstGeom prst="rect">
            <a:avLst/>
          </a:prstGeom>
        </p:spPr>
      </p:pic>
      <p:sp>
        <p:nvSpPr>
          <p:cNvPr id="6" name="pole tekstowe 5">
            <a:extLst>
              <a:ext uri="{FF2B5EF4-FFF2-40B4-BE49-F238E27FC236}">
                <a16:creationId xmlns:a16="http://schemas.microsoft.com/office/drawing/2014/main" id="{92B6C102-BD56-BE94-5513-204D7A25CEB8}"/>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43787257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3390B5-4656-5F47-4BE9-FEAA586572FC}"/>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A1431E3C-7E0B-102E-3144-35F4F3F85041}"/>
              </a:ext>
            </a:extLst>
          </p:cNvPr>
          <p:cNvSpPr>
            <a:spLocks noGrp="1"/>
          </p:cNvSpPr>
          <p:nvPr>
            <p:ph idx="1"/>
          </p:nvPr>
        </p:nvSpPr>
        <p:spPr>
          <a:xfrm>
            <a:off x="838200" y="1825625"/>
            <a:ext cx="10515600" cy="481052"/>
          </a:xfrm>
        </p:spPr>
        <p:txBody>
          <a:bodyPr/>
          <a:lstStyle/>
          <a:p>
            <a:r>
              <a:rPr lang="pl-PL" b="1" dirty="0"/>
              <a:t>Dioda</a:t>
            </a:r>
          </a:p>
          <a:p>
            <a:endParaRPr lang="pl-PL" dirty="0"/>
          </a:p>
        </p:txBody>
      </p:sp>
      <p:pic>
        <p:nvPicPr>
          <p:cNvPr id="5" name="Obraz 4">
            <a:extLst>
              <a:ext uri="{FF2B5EF4-FFF2-40B4-BE49-F238E27FC236}">
                <a16:creationId xmlns:a16="http://schemas.microsoft.com/office/drawing/2014/main" id="{BA830D36-6626-31F8-1F25-0C41CB7F858C}"/>
              </a:ext>
            </a:extLst>
          </p:cNvPr>
          <p:cNvPicPr>
            <a:picLocks noChangeAspect="1"/>
          </p:cNvPicPr>
          <p:nvPr/>
        </p:nvPicPr>
        <p:blipFill>
          <a:blip r:embed="rId2"/>
          <a:stretch>
            <a:fillRect/>
          </a:stretch>
        </p:blipFill>
        <p:spPr>
          <a:xfrm>
            <a:off x="2538364" y="2441614"/>
            <a:ext cx="8162925" cy="4057650"/>
          </a:xfrm>
          <a:prstGeom prst="rect">
            <a:avLst/>
          </a:prstGeom>
        </p:spPr>
      </p:pic>
      <p:sp>
        <p:nvSpPr>
          <p:cNvPr id="6" name="pole tekstowe 5">
            <a:extLst>
              <a:ext uri="{FF2B5EF4-FFF2-40B4-BE49-F238E27FC236}">
                <a16:creationId xmlns:a16="http://schemas.microsoft.com/office/drawing/2014/main" id="{FCD88B45-1BDE-3DFF-52E7-44FE42455271}"/>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44867299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74975E-92F7-98B0-6436-CD7591BCFDE0}"/>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25427DFC-64FF-8D0A-F92B-4EDA12BFD690}"/>
              </a:ext>
            </a:extLst>
          </p:cNvPr>
          <p:cNvSpPr>
            <a:spLocks noGrp="1"/>
          </p:cNvSpPr>
          <p:nvPr>
            <p:ph idx="1"/>
          </p:nvPr>
        </p:nvSpPr>
        <p:spPr>
          <a:xfrm>
            <a:off x="838200" y="1825625"/>
            <a:ext cx="10515600" cy="407533"/>
          </a:xfrm>
        </p:spPr>
        <p:txBody>
          <a:bodyPr>
            <a:normAutofit fontScale="92500" lnSpcReduction="20000"/>
          </a:bodyPr>
          <a:lstStyle/>
          <a:p>
            <a:r>
              <a:rPr lang="pl-PL" b="1" dirty="0"/>
              <a:t>Dioda</a:t>
            </a:r>
          </a:p>
          <a:p>
            <a:endParaRPr lang="pl-PL" dirty="0"/>
          </a:p>
        </p:txBody>
      </p:sp>
      <p:pic>
        <p:nvPicPr>
          <p:cNvPr id="5" name="Obraz 4">
            <a:extLst>
              <a:ext uri="{FF2B5EF4-FFF2-40B4-BE49-F238E27FC236}">
                <a16:creationId xmlns:a16="http://schemas.microsoft.com/office/drawing/2014/main" id="{6D0A16C8-9F04-31DC-C781-417A6D9AD259}"/>
              </a:ext>
            </a:extLst>
          </p:cNvPr>
          <p:cNvPicPr>
            <a:picLocks noChangeAspect="1"/>
          </p:cNvPicPr>
          <p:nvPr/>
        </p:nvPicPr>
        <p:blipFill>
          <a:blip r:embed="rId2"/>
          <a:stretch>
            <a:fillRect/>
          </a:stretch>
        </p:blipFill>
        <p:spPr>
          <a:xfrm>
            <a:off x="1866540" y="2907471"/>
            <a:ext cx="9001125" cy="2743200"/>
          </a:xfrm>
          <a:prstGeom prst="rect">
            <a:avLst/>
          </a:prstGeom>
        </p:spPr>
      </p:pic>
      <p:sp>
        <p:nvSpPr>
          <p:cNvPr id="6" name="pole tekstowe 5">
            <a:extLst>
              <a:ext uri="{FF2B5EF4-FFF2-40B4-BE49-F238E27FC236}">
                <a16:creationId xmlns:a16="http://schemas.microsoft.com/office/drawing/2014/main" id="{63629C85-E932-541C-75C8-D02B5AAB4394}"/>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420900256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6C34E0-CACF-AE48-22F5-37440D623F63}"/>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DB3C6710-A1CF-3E7E-D1B6-6662393AF51B}"/>
              </a:ext>
            </a:extLst>
          </p:cNvPr>
          <p:cNvSpPr>
            <a:spLocks noGrp="1"/>
          </p:cNvSpPr>
          <p:nvPr>
            <p:ph idx="1"/>
          </p:nvPr>
        </p:nvSpPr>
        <p:spPr>
          <a:xfrm>
            <a:off x="838200" y="1825625"/>
            <a:ext cx="10515600" cy="577547"/>
          </a:xfrm>
        </p:spPr>
        <p:txBody>
          <a:bodyPr/>
          <a:lstStyle/>
          <a:p>
            <a:r>
              <a:rPr lang="pl-PL" b="1" dirty="0"/>
              <a:t>Tyrystor</a:t>
            </a:r>
          </a:p>
          <a:p>
            <a:endParaRPr lang="pl-PL" dirty="0"/>
          </a:p>
        </p:txBody>
      </p:sp>
      <p:pic>
        <p:nvPicPr>
          <p:cNvPr id="5" name="Obraz 4">
            <a:extLst>
              <a:ext uri="{FF2B5EF4-FFF2-40B4-BE49-F238E27FC236}">
                <a16:creationId xmlns:a16="http://schemas.microsoft.com/office/drawing/2014/main" id="{B298DE81-3271-FE9D-6E3F-4D9710BF415C}"/>
              </a:ext>
            </a:extLst>
          </p:cNvPr>
          <p:cNvPicPr>
            <a:picLocks noChangeAspect="1"/>
          </p:cNvPicPr>
          <p:nvPr/>
        </p:nvPicPr>
        <p:blipFill>
          <a:blip r:embed="rId2"/>
          <a:stretch>
            <a:fillRect/>
          </a:stretch>
        </p:blipFill>
        <p:spPr>
          <a:xfrm>
            <a:off x="3394862" y="2025991"/>
            <a:ext cx="5160981" cy="4602259"/>
          </a:xfrm>
          <a:prstGeom prst="rect">
            <a:avLst/>
          </a:prstGeom>
        </p:spPr>
      </p:pic>
      <p:sp>
        <p:nvSpPr>
          <p:cNvPr id="6" name="pole tekstowe 5">
            <a:extLst>
              <a:ext uri="{FF2B5EF4-FFF2-40B4-BE49-F238E27FC236}">
                <a16:creationId xmlns:a16="http://schemas.microsoft.com/office/drawing/2014/main" id="{82C7B74B-01C3-3D1F-BB31-8885FD7F1F93}"/>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93706050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12358C-D833-AE7C-5DCF-1D192FC4DCB6}"/>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7D3A6774-686F-ECD5-0457-D18A7AC9813A}"/>
              </a:ext>
            </a:extLst>
          </p:cNvPr>
          <p:cNvSpPr>
            <a:spLocks noGrp="1"/>
          </p:cNvSpPr>
          <p:nvPr>
            <p:ph idx="1"/>
          </p:nvPr>
        </p:nvSpPr>
        <p:spPr>
          <a:xfrm>
            <a:off x="838200" y="1825625"/>
            <a:ext cx="10515600" cy="522407"/>
          </a:xfrm>
        </p:spPr>
        <p:txBody>
          <a:bodyPr/>
          <a:lstStyle/>
          <a:p>
            <a:r>
              <a:rPr lang="pl-PL" b="1" dirty="0"/>
              <a:t>Tyrystor</a:t>
            </a:r>
          </a:p>
          <a:p>
            <a:endParaRPr lang="pl-PL" dirty="0"/>
          </a:p>
        </p:txBody>
      </p:sp>
      <p:pic>
        <p:nvPicPr>
          <p:cNvPr id="7" name="Obraz 6">
            <a:extLst>
              <a:ext uri="{FF2B5EF4-FFF2-40B4-BE49-F238E27FC236}">
                <a16:creationId xmlns:a16="http://schemas.microsoft.com/office/drawing/2014/main" id="{06B406A1-4005-777C-AD27-3CA7E86FFB86}"/>
              </a:ext>
            </a:extLst>
          </p:cNvPr>
          <p:cNvPicPr>
            <a:picLocks noChangeAspect="1"/>
          </p:cNvPicPr>
          <p:nvPr/>
        </p:nvPicPr>
        <p:blipFill>
          <a:blip r:embed="rId2"/>
          <a:stretch>
            <a:fillRect/>
          </a:stretch>
        </p:blipFill>
        <p:spPr>
          <a:xfrm>
            <a:off x="3113287" y="1765853"/>
            <a:ext cx="6508590" cy="4971840"/>
          </a:xfrm>
          <a:prstGeom prst="rect">
            <a:avLst/>
          </a:prstGeom>
        </p:spPr>
      </p:pic>
      <p:sp>
        <p:nvSpPr>
          <p:cNvPr id="8" name="pole tekstowe 7">
            <a:extLst>
              <a:ext uri="{FF2B5EF4-FFF2-40B4-BE49-F238E27FC236}">
                <a16:creationId xmlns:a16="http://schemas.microsoft.com/office/drawing/2014/main" id="{AB6DAD8A-DFB5-FE82-4577-FED405F6580F}"/>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1995703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BE82E4-2FC0-1F10-5BD4-834550C21BFD}"/>
              </a:ext>
            </a:extLst>
          </p:cNvPr>
          <p:cNvSpPr>
            <a:spLocks noGrp="1"/>
          </p:cNvSpPr>
          <p:nvPr>
            <p:ph type="title"/>
          </p:nvPr>
        </p:nvSpPr>
        <p:spPr/>
        <p:txBody>
          <a:bodyPr/>
          <a:lstStyle/>
          <a:p>
            <a:r>
              <a:rPr lang="pl-PL" b="1" dirty="0"/>
              <a:t>Podstawowe pojęcia fizyczne: moc pozorna</a:t>
            </a:r>
            <a:endParaRPr lang="pl-PL" dirty="0"/>
          </a:p>
        </p:txBody>
      </p:sp>
      <p:sp>
        <p:nvSpPr>
          <p:cNvPr id="3" name="Symbol zastępczy zawartości 2">
            <a:extLst>
              <a:ext uri="{FF2B5EF4-FFF2-40B4-BE49-F238E27FC236}">
                <a16:creationId xmlns:a16="http://schemas.microsoft.com/office/drawing/2014/main" id="{00375B22-27B2-87F3-1F8B-1D23C7EF1A9A}"/>
              </a:ext>
            </a:extLst>
          </p:cNvPr>
          <p:cNvSpPr>
            <a:spLocks noGrp="1"/>
          </p:cNvSpPr>
          <p:nvPr>
            <p:ph idx="1"/>
          </p:nvPr>
        </p:nvSpPr>
        <p:spPr>
          <a:xfrm>
            <a:off x="838200" y="1825625"/>
            <a:ext cx="10515600" cy="1288636"/>
          </a:xfrm>
        </p:spPr>
        <p:txBody>
          <a:bodyPr/>
          <a:lstStyle/>
          <a:p>
            <a:r>
              <a:rPr lang="pl-PL" dirty="0"/>
              <a:t>Moc pozorna – wielkość fizyczna określana dla obwodów prądu przemiennego. Wyraża się ją jako iloczyn wartości skutecznych napięcia i natężenia prądu:</a:t>
            </a:r>
          </a:p>
        </p:txBody>
      </p:sp>
      <p:sp>
        <p:nvSpPr>
          <p:cNvPr id="4" name="Symbol zastępczy zawartości 2">
            <a:extLst>
              <a:ext uri="{FF2B5EF4-FFF2-40B4-BE49-F238E27FC236}">
                <a16:creationId xmlns:a16="http://schemas.microsoft.com/office/drawing/2014/main" id="{C01EA0F3-1DD6-4369-192A-90DEA10C7D49}"/>
              </a:ext>
            </a:extLst>
          </p:cNvPr>
          <p:cNvSpPr txBox="1">
            <a:spLocks/>
          </p:cNvSpPr>
          <p:nvPr/>
        </p:nvSpPr>
        <p:spPr>
          <a:xfrm>
            <a:off x="838200" y="3563869"/>
            <a:ext cx="10515600" cy="12886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Związek pomiędzy mocą czynną, bierną i pozorną jest następujący:</a:t>
            </a:r>
          </a:p>
        </p:txBody>
      </p:sp>
      <p:pic>
        <p:nvPicPr>
          <p:cNvPr id="7" name="Obraz 6">
            <a:extLst>
              <a:ext uri="{FF2B5EF4-FFF2-40B4-BE49-F238E27FC236}">
                <a16:creationId xmlns:a16="http://schemas.microsoft.com/office/drawing/2014/main" id="{4C1F188C-4613-A330-7AE2-AB4F51C98B24}"/>
              </a:ext>
            </a:extLst>
          </p:cNvPr>
          <p:cNvPicPr>
            <a:picLocks noChangeAspect="1"/>
          </p:cNvPicPr>
          <p:nvPr/>
        </p:nvPicPr>
        <p:blipFill>
          <a:blip r:embed="rId2"/>
          <a:stretch>
            <a:fillRect/>
          </a:stretch>
        </p:blipFill>
        <p:spPr>
          <a:xfrm>
            <a:off x="5372100" y="2962275"/>
            <a:ext cx="1447800" cy="466725"/>
          </a:xfrm>
          <a:prstGeom prst="rect">
            <a:avLst/>
          </a:prstGeom>
        </p:spPr>
      </p:pic>
      <p:pic>
        <p:nvPicPr>
          <p:cNvPr id="9" name="Obraz 8">
            <a:extLst>
              <a:ext uri="{FF2B5EF4-FFF2-40B4-BE49-F238E27FC236}">
                <a16:creationId xmlns:a16="http://schemas.microsoft.com/office/drawing/2014/main" id="{CE4D556A-DA50-583D-0CC6-C90C6AFBE4DF}"/>
              </a:ext>
            </a:extLst>
          </p:cNvPr>
          <p:cNvPicPr>
            <a:picLocks noChangeAspect="1"/>
          </p:cNvPicPr>
          <p:nvPr/>
        </p:nvPicPr>
        <p:blipFill>
          <a:blip r:embed="rId3"/>
          <a:stretch>
            <a:fillRect/>
          </a:stretch>
        </p:blipFill>
        <p:spPr>
          <a:xfrm>
            <a:off x="4863064" y="3991252"/>
            <a:ext cx="2376764" cy="765399"/>
          </a:xfrm>
          <a:prstGeom prst="rect">
            <a:avLst/>
          </a:prstGeom>
        </p:spPr>
      </p:pic>
      <p:pic>
        <p:nvPicPr>
          <p:cNvPr id="13" name="Obraz 12">
            <a:extLst>
              <a:ext uri="{FF2B5EF4-FFF2-40B4-BE49-F238E27FC236}">
                <a16:creationId xmlns:a16="http://schemas.microsoft.com/office/drawing/2014/main" id="{2F09C03A-920A-8B38-9C5C-F1CD5FA3E000}"/>
              </a:ext>
            </a:extLst>
          </p:cNvPr>
          <p:cNvPicPr>
            <a:picLocks noChangeAspect="1"/>
          </p:cNvPicPr>
          <p:nvPr/>
        </p:nvPicPr>
        <p:blipFill>
          <a:blip r:embed="rId4"/>
          <a:stretch>
            <a:fillRect/>
          </a:stretch>
        </p:blipFill>
        <p:spPr>
          <a:xfrm>
            <a:off x="838200" y="5562665"/>
            <a:ext cx="2202240" cy="1177298"/>
          </a:xfrm>
          <a:prstGeom prst="rect">
            <a:avLst/>
          </a:prstGeom>
        </p:spPr>
      </p:pic>
      <p:pic>
        <p:nvPicPr>
          <p:cNvPr id="14" name="Obraz 13">
            <a:extLst>
              <a:ext uri="{FF2B5EF4-FFF2-40B4-BE49-F238E27FC236}">
                <a16:creationId xmlns:a16="http://schemas.microsoft.com/office/drawing/2014/main" id="{F22FA9AE-97DB-7BB6-C37B-F243889D233B}"/>
              </a:ext>
            </a:extLst>
          </p:cNvPr>
          <p:cNvPicPr>
            <a:picLocks noChangeAspect="1"/>
          </p:cNvPicPr>
          <p:nvPr/>
        </p:nvPicPr>
        <p:blipFill>
          <a:blip r:embed="rId5"/>
          <a:stretch>
            <a:fillRect/>
          </a:stretch>
        </p:blipFill>
        <p:spPr>
          <a:xfrm>
            <a:off x="9920520" y="5470914"/>
            <a:ext cx="1690645" cy="1177298"/>
          </a:xfrm>
          <a:prstGeom prst="rect">
            <a:avLst/>
          </a:prstGeom>
        </p:spPr>
      </p:pic>
      <p:sp>
        <p:nvSpPr>
          <p:cNvPr id="15" name="Symbol zastępczy zawartości 2">
            <a:extLst>
              <a:ext uri="{FF2B5EF4-FFF2-40B4-BE49-F238E27FC236}">
                <a16:creationId xmlns:a16="http://schemas.microsoft.com/office/drawing/2014/main" id="{69171A93-0FAB-7AC6-90BC-B2E979079B99}"/>
              </a:ext>
            </a:extLst>
          </p:cNvPr>
          <p:cNvSpPr txBox="1">
            <a:spLocks/>
          </p:cNvSpPr>
          <p:nvPr/>
        </p:nvSpPr>
        <p:spPr>
          <a:xfrm>
            <a:off x="838200" y="4671259"/>
            <a:ext cx="8179191" cy="12886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Geometrycznie możemy więc przedstawić związek mocy jako trójkąt:</a:t>
            </a:r>
          </a:p>
        </p:txBody>
      </p:sp>
      <p:pic>
        <p:nvPicPr>
          <p:cNvPr id="17" name="Obraz 16">
            <a:extLst>
              <a:ext uri="{FF2B5EF4-FFF2-40B4-BE49-F238E27FC236}">
                <a16:creationId xmlns:a16="http://schemas.microsoft.com/office/drawing/2014/main" id="{6AB7CE3E-7D33-7708-F23F-35F8AE0BD630}"/>
              </a:ext>
            </a:extLst>
          </p:cNvPr>
          <p:cNvPicPr>
            <a:picLocks noChangeAspect="1"/>
          </p:cNvPicPr>
          <p:nvPr/>
        </p:nvPicPr>
        <p:blipFill>
          <a:blip r:embed="rId6"/>
          <a:stretch>
            <a:fillRect/>
          </a:stretch>
        </p:blipFill>
        <p:spPr>
          <a:xfrm>
            <a:off x="4182720" y="5651470"/>
            <a:ext cx="2236837" cy="1091018"/>
          </a:xfrm>
          <a:prstGeom prst="rect">
            <a:avLst/>
          </a:prstGeom>
        </p:spPr>
      </p:pic>
      <p:sp>
        <p:nvSpPr>
          <p:cNvPr id="18" name="pole tekstowe 17">
            <a:extLst>
              <a:ext uri="{FF2B5EF4-FFF2-40B4-BE49-F238E27FC236}">
                <a16:creationId xmlns:a16="http://schemas.microsoft.com/office/drawing/2014/main" id="{040C1658-1CB3-FD2D-1312-6428DEB2F8AE}"/>
              </a:ext>
            </a:extLst>
          </p:cNvPr>
          <p:cNvSpPr txBox="1"/>
          <p:nvPr/>
        </p:nvSpPr>
        <p:spPr>
          <a:xfrm>
            <a:off x="3559126" y="6278880"/>
            <a:ext cx="502061" cy="369332"/>
          </a:xfrm>
          <a:prstGeom prst="rect">
            <a:avLst/>
          </a:prstGeom>
          <a:noFill/>
        </p:spPr>
        <p:txBody>
          <a:bodyPr wrap="none" rtlCol="0">
            <a:spAutoFit/>
          </a:bodyPr>
          <a:lstStyle/>
          <a:p>
            <a:r>
              <a:rPr lang="pl-PL" dirty="0"/>
              <a:t>lub</a:t>
            </a:r>
          </a:p>
        </p:txBody>
      </p:sp>
      <p:sp>
        <p:nvSpPr>
          <p:cNvPr id="19" name="pole tekstowe 18">
            <a:extLst>
              <a:ext uri="{FF2B5EF4-FFF2-40B4-BE49-F238E27FC236}">
                <a16:creationId xmlns:a16="http://schemas.microsoft.com/office/drawing/2014/main" id="{12FED058-4437-D331-B997-5CD60157D14D}"/>
              </a:ext>
            </a:extLst>
          </p:cNvPr>
          <p:cNvSpPr txBox="1"/>
          <p:nvPr/>
        </p:nvSpPr>
        <p:spPr>
          <a:xfrm>
            <a:off x="7093860" y="5431052"/>
            <a:ext cx="2494671" cy="1200329"/>
          </a:xfrm>
          <a:prstGeom prst="rect">
            <a:avLst/>
          </a:prstGeom>
          <a:noFill/>
        </p:spPr>
        <p:txBody>
          <a:bodyPr wrap="square" rtlCol="0">
            <a:spAutoFit/>
          </a:bodyPr>
          <a:lstStyle/>
          <a:p>
            <a:r>
              <a:rPr lang="pl-PL" dirty="0"/>
              <a:t>Gdzie kąt stanowi przesunięcie fazowe między przebiegami napięcia i prądu</a:t>
            </a:r>
          </a:p>
        </p:txBody>
      </p:sp>
    </p:spTree>
    <p:extLst>
      <p:ext uri="{BB962C8B-B14F-4D97-AF65-F5344CB8AC3E}">
        <p14:creationId xmlns:p14="http://schemas.microsoft.com/office/powerpoint/2010/main" val="353747351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842BE8-B0BF-2A2C-FB39-9361D95568CE}"/>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044F7DCC-3AB5-A1E3-9682-1DCA9B059879}"/>
              </a:ext>
            </a:extLst>
          </p:cNvPr>
          <p:cNvSpPr>
            <a:spLocks noGrp="1"/>
          </p:cNvSpPr>
          <p:nvPr>
            <p:ph idx="1"/>
          </p:nvPr>
        </p:nvSpPr>
        <p:spPr>
          <a:xfrm>
            <a:off x="838200" y="1825625"/>
            <a:ext cx="10515600" cy="494837"/>
          </a:xfrm>
        </p:spPr>
        <p:txBody>
          <a:bodyPr/>
          <a:lstStyle/>
          <a:p>
            <a:r>
              <a:rPr lang="pl-PL" b="1" dirty="0"/>
              <a:t>Tyrystor</a:t>
            </a:r>
          </a:p>
          <a:p>
            <a:endParaRPr lang="pl-PL" dirty="0"/>
          </a:p>
        </p:txBody>
      </p:sp>
      <p:pic>
        <p:nvPicPr>
          <p:cNvPr id="5" name="Obraz 4">
            <a:extLst>
              <a:ext uri="{FF2B5EF4-FFF2-40B4-BE49-F238E27FC236}">
                <a16:creationId xmlns:a16="http://schemas.microsoft.com/office/drawing/2014/main" id="{8955ED23-48C8-BC93-5EC3-5CEDD3FF4D51}"/>
              </a:ext>
            </a:extLst>
          </p:cNvPr>
          <p:cNvPicPr>
            <a:picLocks noChangeAspect="1"/>
          </p:cNvPicPr>
          <p:nvPr/>
        </p:nvPicPr>
        <p:blipFill>
          <a:blip r:embed="rId2"/>
          <a:stretch>
            <a:fillRect/>
          </a:stretch>
        </p:blipFill>
        <p:spPr>
          <a:xfrm>
            <a:off x="220038" y="2455399"/>
            <a:ext cx="5473303" cy="4282222"/>
          </a:xfrm>
          <a:prstGeom prst="rect">
            <a:avLst/>
          </a:prstGeom>
        </p:spPr>
      </p:pic>
      <p:pic>
        <p:nvPicPr>
          <p:cNvPr id="6" name="Obraz 5">
            <a:extLst>
              <a:ext uri="{FF2B5EF4-FFF2-40B4-BE49-F238E27FC236}">
                <a16:creationId xmlns:a16="http://schemas.microsoft.com/office/drawing/2014/main" id="{DDA9B0C5-9686-378D-A35F-53A9DE3B0116}"/>
              </a:ext>
            </a:extLst>
          </p:cNvPr>
          <p:cNvPicPr>
            <a:picLocks noChangeAspect="1"/>
          </p:cNvPicPr>
          <p:nvPr/>
        </p:nvPicPr>
        <p:blipFill>
          <a:blip r:embed="rId3"/>
          <a:stretch>
            <a:fillRect/>
          </a:stretch>
        </p:blipFill>
        <p:spPr>
          <a:xfrm>
            <a:off x="6366145" y="2455399"/>
            <a:ext cx="5605817" cy="4282222"/>
          </a:xfrm>
          <a:prstGeom prst="rect">
            <a:avLst/>
          </a:prstGeom>
        </p:spPr>
      </p:pic>
      <p:sp>
        <p:nvSpPr>
          <p:cNvPr id="7" name="pole tekstowe 6">
            <a:extLst>
              <a:ext uri="{FF2B5EF4-FFF2-40B4-BE49-F238E27FC236}">
                <a16:creationId xmlns:a16="http://schemas.microsoft.com/office/drawing/2014/main" id="{BFB3FD73-081D-DDEE-DFD5-4EFAC423EC2C}"/>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46156593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F85B07-9ABC-F5D2-61A5-28B8ACD539D2}"/>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3075943D-3FC5-31A1-BA30-4C291CE749CB}"/>
              </a:ext>
            </a:extLst>
          </p:cNvPr>
          <p:cNvSpPr>
            <a:spLocks noGrp="1"/>
          </p:cNvSpPr>
          <p:nvPr>
            <p:ph idx="1"/>
          </p:nvPr>
        </p:nvSpPr>
        <p:spPr>
          <a:xfrm>
            <a:off x="838200" y="1825625"/>
            <a:ext cx="10515600" cy="481052"/>
          </a:xfrm>
        </p:spPr>
        <p:txBody>
          <a:bodyPr/>
          <a:lstStyle/>
          <a:p>
            <a:r>
              <a:rPr lang="pl-PL" b="1" dirty="0"/>
              <a:t>Tyrystor</a:t>
            </a:r>
          </a:p>
          <a:p>
            <a:endParaRPr lang="pl-PL" dirty="0"/>
          </a:p>
        </p:txBody>
      </p:sp>
      <p:pic>
        <p:nvPicPr>
          <p:cNvPr id="5" name="Obraz 4">
            <a:extLst>
              <a:ext uri="{FF2B5EF4-FFF2-40B4-BE49-F238E27FC236}">
                <a16:creationId xmlns:a16="http://schemas.microsoft.com/office/drawing/2014/main" id="{B10CB53C-2308-BC90-F274-4DCB142B166C}"/>
              </a:ext>
            </a:extLst>
          </p:cNvPr>
          <p:cNvPicPr>
            <a:picLocks noChangeAspect="1"/>
          </p:cNvPicPr>
          <p:nvPr/>
        </p:nvPicPr>
        <p:blipFill>
          <a:blip r:embed="rId2"/>
          <a:stretch>
            <a:fillRect/>
          </a:stretch>
        </p:blipFill>
        <p:spPr>
          <a:xfrm>
            <a:off x="2183666" y="2341307"/>
            <a:ext cx="7429500" cy="4105275"/>
          </a:xfrm>
          <a:prstGeom prst="rect">
            <a:avLst/>
          </a:prstGeom>
        </p:spPr>
      </p:pic>
    </p:spTree>
    <p:extLst>
      <p:ext uri="{BB962C8B-B14F-4D97-AF65-F5344CB8AC3E}">
        <p14:creationId xmlns:p14="http://schemas.microsoft.com/office/powerpoint/2010/main" val="386290653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FFC5BA-C74F-BDD9-D5E6-700F3D159281}"/>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5C013AA0-BBB6-7CC7-BF4D-B39B0D060AB5}"/>
              </a:ext>
            </a:extLst>
          </p:cNvPr>
          <p:cNvSpPr>
            <a:spLocks noGrp="1"/>
          </p:cNvSpPr>
          <p:nvPr>
            <p:ph idx="1"/>
          </p:nvPr>
        </p:nvSpPr>
        <p:spPr/>
        <p:txBody>
          <a:bodyPr/>
          <a:lstStyle/>
          <a:p>
            <a:r>
              <a:rPr lang="pl-PL" b="1" dirty="0"/>
              <a:t>Tyrystor</a:t>
            </a:r>
          </a:p>
          <a:p>
            <a:endParaRPr lang="pl-PL" dirty="0"/>
          </a:p>
        </p:txBody>
      </p:sp>
      <p:pic>
        <p:nvPicPr>
          <p:cNvPr id="5" name="Obraz 4">
            <a:extLst>
              <a:ext uri="{FF2B5EF4-FFF2-40B4-BE49-F238E27FC236}">
                <a16:creationId xmlns:a16="http://schemas.microsoft.com/office/drawing/2014/main" id="{6822D68C-6237-9BC1-06F0-3165314D4155}"/>
              </a:ext>
            </a:extLst>
          </p:cNvPr>
          <p:cNvPicPr>
            <a:picLocks noChangeAspect="1"/>
          </p:cNvPicPr>
          <p:nvPr/>
        </p:nvPicPr>
        <p:blipFill>
          <a:blip r:embed="rId2"/>
          <a:stretch>
            <a:fillRect/>
          </a:stretch>
        </p:blipFill>
        <p:spPr>
          <a:xfrm>
            <a:off x="3008560" y="2327931"/>
            <a:ext cx="6174880" cy="4016531"/>
          </a:xfrm>
          <a:prstGeom prst="rect">
            <a:avLst/>
          </a:prstGeom>
        </p:spPr>
      </p:pic>
      <p:sp>
        <p:nvSpPr>
          <p:cNvPr id="6" name="pole tekstowe 5">
            <a:extLst>
              <a:ext uri="{FF2B5EF4-FFF2-40B4-BE49-F238E27FC236}">
                <a16:creationId xmlns:a16="http://schemas.microsoft.com/office/drawing/2014/main" id="{5FCC0910-D43B-0381-FCF9-AFF7E42509A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40269177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C10D19-E7A2-5411-1113-4CEA0CDFF3B1}"/>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C6C5F059-67B7-BDFF-8F29-11E92E28C0FF}"/>
              </a:ext>
            </a:extLst>
          </p:cNvPr>
          <p:cNvSpPr>
            <a:spLocks noGrp="1"/>
          </p:cNvSpPr>
          <p:nvPr>
            <p:ph idx="1"/>
          </p:nvPr>
        </p:nvSpPr>
        <p:spPr>
          <a:xfrm>
            <a:off x="838200" y="1825625"/>
            <a:ext cx="10515600" cy="536192"/>
          </a:xfrm>
        </p:spPr>
        <p:txBody>
          <a:bodyPr/>
          <a:lstStyle/>
          <a:p>
            <a:r>
              <a:rPr lang="pl-PL" b="1" dirty="0"/>
              <a:t>Tranzystor MOSFET</a:t>
            </a:r>
          </a:p>
          <a:p>
            <a:endParaRPr lang="pl-PL" dirty="0"/>
          </a:p>
        </p:txBody>
      </p:sp>
      <p:pic>
        <p:nvPicPr>
          <p:cNvPr id="5" name="Obraz 4">
            <a:extLst>
              <a:ext uri="{FF2B5EF4-FFF2-40B4-BE49-F238E27FC236}">
                <a16:creationId xmlns:a16="http://schemas.microsoft.com/office/drawing/2014/main" id="{44DC2705-12A1-47A2-3A93-2DDF399B93BD}"/>
              </a:ext>
            </a:extLst>
          </p:cNvPr>
          <p:cNvPicPr>
            <a:picLocks noChangeAspect="1"/>
          </p:cNvPicPr>
          <p:nvPr/>
        </p:nvPicPr>
        <p:blipFill>
          <a:blip r:embed="rId2"/>
          <a:stretch>
            <a:fillRect/>
          </a:stretch>
        </p:blipFill>
        <p:spPr>
          <a:xfrm>
            <a:off x="2412362" y="2552867"/>
            <a:ext cx="6705600" cy="3571875"/>
          </a:xfrm>
          <a:prstGeom prst="rect">
            <a:avLst/>
          </a:prstGeom>
        </p:spPr>
      </p:pic>
      <p:sp>
        <p:nvSpPr>
          <p:cNvPr id="6" name="pole tekstowe 5">
            <a:extLst>
              <a:ext uri="{FF2B5EF4-FFF2-40B4-BE49-F238E27FC236}">
                <a16:creationId xmlns:a16="http://schemas.microsoft.com/office/drawing/2014/main" id="{AA003422-9301-49E9-A883-5419ABFE6EE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138708539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C8377A-1F2D-4E6F-3D0E-03031676D2FA}"/>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760D0F62-F24C-6BA8-01D9-EBF7E67AFEC7}"/>
              </a:ext>
            </a:extLst>
          </p:cNvPr>
          <p:cNvSpPr>
            <a:spLocks noGrp="1"/>
          </p:cNvSpPr>
          <p:nvPr>
            <p:ph idx="1"/>
          </p:nvPr>
        </p:nvSpPr>
        <p:spPr>
          <a:xfrm>
            <a:off x="838200" y="1825625"/>
            <a:ext cx="10515600" cy="531597"/>
          </a:xfrm>
        </p:spPr>
        <p:txBody>
          <a:bodyPr/>
          <a:lstStyle/>
          <a:p>
            <a:r>
              <a:rPr lang="pl-PL" b="1" dirty="0"/>
              <a:t>Tranzystor MOSFET</a:t>
            </a:r>
          </a:p>
          <a:p>
            <a:endParaRPr lang="pl-PL" dirty="0"/>
          </a:p>
        </p:txBody>
      </p:sp>
      <p:pic>
        <p:nvPicPr>
          <p:cNvPr id="5" name="Obraz 4">
            <a:extLst>
              <a:ext uri="{FF2B5EF4-FFF2-40B4-BE49-F238E27FC236}">
                <a16:creationId xmlns:a16="http://schemas.microsoft.com/office/drawing/2014/main" id="{2DCE02AE-FE91-2F77-9A5D-3497F41997C5}"/>
              </a:ext>
            </a:extLst>
          </p:cNvPr>
          <p:cNvPicPr>
            <a:picLocks noChangeAspect="1"/>
          </p:cNvPicPr>
          <p:nvPr/>
        </p:nvPicPr>
        <p:blipFill>
          <a:blip r:embed="rId2"/>
          <a:stretch>
            <a:fillRect/>
          </a:stretch>
        </p:blipFill>
        <p:spPr>
          <a:xfrm>
            <a:off x="2589389" y="2357222"/>
            <a:ext cx="6646512" cy="4409072"/>
          </a:xfrm>
          <a:prstGeom prst="rect">
            <a:avLst/>
          </a:prstGeom>
        </p:spPr>
      </p:pic>
      <p:sp>
        <p:nvSpPr>
          <p:cNvPr id="6" name="pole tekstowe 5">
            <a:extLst>
              <a:ext uri="{FF2B5EF4-FFF2-40B4-BE49-F238E27FC236}">
                <a16:creationId xmlns:a16="http://schemas.microsoft.com/office/drawing/2014/main" id="{AB394116-00A0-305D-8413-2BD592AFBFF4}"/>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26221286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78E4BE-7EBB-6C9F-0E11-E1CE35F4751C}"/>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FAC85146-8D20-4373-8DA7-407A23FACD71}"/>
              </a:ext>
            </a:extLst>
          </p:cNvPr>
          <p:cNvSpPr>
            <a:spLocks noGrp="1"/>
          </p:cNvSpPr>
          <p:nvPr>
            <p:ph idx="1"/>
          </p:nvPr>
        </p:nvSpPr>
        <p:spPr>
          <a:xfrm>
            <a:off x="838200" y="1825625"/>
            <a:ext cx="10515600" cy="504027"/>
          </a:xfrm>
        </p:spPr>
        <p:txBody>
          <a:bodyPr/>
          <a:lstStyle/>
          <a:p>
            <a:r>
              <a:rPr lang="pl-PL" b="1" dirty="0"/>
              <a:t>Tranzystor MOSFET</a:t>
            </a:r>
          </a:p>
          <a:p>
            <a:endParaRPr lang="pl-PL" dirty="0"/>
          </a:p>
        </p:txBody>
      </p:sp>
      <p:pic>
        <p:nvPicPr>
          <p:cNvPr id="5" name="Obraz 4">
            <a:extLst>
              <a:ext uri="{FF2B5EF4-FFF2-40B4-BE49-F238E27FC236}">
                <a16:creationId xmlns:a16="http://schemas.microsoft.com/office/drawing/2014/main" id="{B52E8894-F940-B961-9AB6-D86EE91573E5}"/>
              </a:ext>
            </a:extLst>
          </p:cNvPr>
          <p:cNvPicPr>
            <a:picLocks noChangeAspect="1"/>
          </p:cNvPicPr>
          <p:nvPr/>
        </p:nvPicPr>
        <p:blipFill>
          <a:blip r:embed="rId2"/>
          <a:stretch>
            <a:fillRect/>
          </a:stretch>
        </p:blipFill>
        <p:spPr>
          <a:xfrm>
            <a:off x="2535827" y="2344814"/>
            <a:ext cx="6805757" cy="4148061"/>
          </a:xfrm>
          <a:prstGeom prst="rect">
            <a:avLst/>
          </a:prstGeom>
        </p:spPr>
      </p:pic>
    </p:spTree>
    <p:extLst>
      <p:ext uri="{BB962C8B-B14F-4D97-AF65-F5344CB8AC3E}">
        <p14:creationId xmlns:p14="http://schemas.microsoft.com/office/powerpoint/2010/main" val="317617748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7C6440-9E93-B7E8-9518-EEC423B14A6E}"/>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C23B3218-CC2A-EDE5-90A9-626FAE760316}"/>
              </a:ext>
            </a:extLst>
          </p:cNvPr>
          <p:cNvSpPr>
            <a:spLocks noGrp="1"/>
          </p:cNvSpPr>
          <p:nvPr>
            <p:ph idx="1"/>
          </p:nvPr>
        </p:nvSpPr>
        <p:spPr>
          <a:xfrm>
            <a:off x="838200" y="1825625"/>
            <a:ext cx="10515600" cy="527002"/>
          </a:xfrm>
        </p:spPr>
        <p:txBody>
          <a:bodyPr/>
          <a:lstStyle/>
          <a:p>
            <a:r>
              <a:rPr lang="pl-PL" b="1" dirty="0"/>
              <a:t>Tranzystor MOSFET</a:t>
            </a:r>
          </a:p>
          <a:p>
            <a:endParaRPr lang="pl-PL" dirty="0"/>
          </a:p>
        </p:txBody>
      </p:sp>
      <p:pic>
        <p:nvPicPr>
          <p:cNvPr id="5" name="Obraz 4">
            <a:extLst>
              <a:ext uri="{FF2B5EF4-FFF2-40B4-BE49-F238E27FC236}">
                <a16:creationId xmlns:a16="http://schemas.microsoft.com/office/drawing/2014/main" id="{9F6C958B-D1FD-3BE4-B263-B8559F5A324F}"/>
              </a:ext>
            </a:extLst>
          </p:cNvPr>
          <p:cNvPicPr>
            <a:picLocks noChangeAspect="1"/>
          </p:cNvPicPr>
          <p:nvPr/>
        </p:nvPicPr>
        <p:blipFill>
          <a:blip r:embed="rId2"/>
          <a:stretch>
            <a:fillRect/>
          </a:stretch>
        </p:blipFill>
        <p:spPr>
          <a:xfrm>
            <a:off x="3039695" y="2352627"/>
            <a:ext cx="6112609" cy="3980125"/>
          </a:xfrm>
          <a:prstGeom prst="rect">
            <a:avLst/>
          </a:prstGeom>
        </p:spPr>
      </p:pic>
      <p:sp>
        <p:nvSpPr>
          <p:cNvPr id="6" name="pole tekstowe 5">
            <a:extLst>
              <a:ext uri="{FF2B5EF4-FFF2-40B4-BE49-F238E27FC236}">
                <a16:creationId xmlns:a16="http://schemas.microsoft.com/office/drawing/2014/main" id="{F46137CE-92DA-9752-CA79-5A1076B96D64}"/>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19120762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FA9501-426E-F3BB-BF45-9B6ACDD60EE7}"/>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2E18C6FF-D9C1-99DB-B466-AD4C36A2D08A}"/>
              </a:ext>
            </a:extLst>
          </p:cNvPr>
          <p:cNvSpPr>
            <a:spLocks noGrp="1"/>
          </p:cNvSpPr>
          <p:nvPr>
            <p:ph idx="1"/>
          </p:nvPr>
        </p:nvSpPr>
        <p:spPr/>
        <p:txBody>
          <a:bodyPr/>
          <a:lstStyle/>
          <a:p>
            <a:r>
              <a:rPr lang="pl-PL" b="1" dirty="0"/>
              <a:t>Tranzystor MOSFET</a:t>
            </a:r>
          </a:p>
          <a:p>
            <a:endParaRPr lang="pl-PL" dirty="0"/>
          </a:p>
        </p:txBody>
      </p:sp>
      <p:pic>
        <p:nvPicPr>
          <p:cNvPr id="7" name="Obraz 6">
            <a:extLst>
              <a:ext uri="{FF2B5EF4-FFF2-40B4-BE49-F238E27FC236}">
                <a16:creationId xmlns:a16="http://schemas.microsoft.com/office/drawing/2014/main" id="{CC5D38B9-E209-3C4D-D612-B48A1989BBA0}"/>
              </a:ext>
            </a:extLst>
          </p:cNvPr>
          <p:cNvPicPr>
            <a:picLocks noChangeAspect="1"/>
          </p:cNvPicPr>
          <p:nvPr/>
        </p:nvPicPr>
        <p:blipFill>
          <a:blip r:embed="rId2"/>
          <a:stretch>
            <a:fillRect/>
          </a:stretch>
        </p:blipFill>
        <p:spPr>
          <a:xfrm>
            <a:off x="131005" y="2439932"/>
            <a:ext cx="5531179" cy="4304700"/>
          </a:xfrm>
          <a:prstGeom prst="rect">
            <a:avLst/>
          </a:prstGeom>
        </p:spPr>
      </p:pic>
      <p:pic>
        <p:nvPicPr>
          <p:cNvPr id="9" name="Obraz 8">
            <a:extLst>
              <a:ext uri="{FF2B5EF4-FFF2-40B4-BE49-F238E27FC236}">
                <a16:creationId xmlns:a16="http://schemas.microsoft.com/office/drawing/2014/main" id="{0D4A2487-210A-9CE0-4998-73D0D5D028D3}"/>
              </a:ext>
            </a:extLst>
          </p:cNvPr>
          <p:cNvPicPr>
            <a:picLocks noChangeAspect="1"/>
          </p:cNvPicPr>
          <p:nvPr/>
        </p:nvPicPr>
        <p:blipFill>
          <a:blip r:embed="rId3"/>
          <a:stretch>
            <a:fillRect/>
          </a:stretch>
        </p:blipFill>
        <p:spPr>
          <a:xfrm>
            <a:off x="6137690" y="2172632"/>
            <a:ext cx="5467350" cy="4572000"/>
          </a:xfrm>
          <a:prstGeom prst="rect">
            <a:avLst/>
          </a:prstGeom>
        </p:spPr>
      </p:pic>
    </p:spTree>
    <p:extLst>
      <p:ext uri="{BB962C8B-B14F-4D97-AF65-F5344CB8AC3E}">
        <p14:creationId xmlns:p14="http://schemas.microsoft.com/office/powerpoint/2010/main" val="414256378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C5C4C2-B6E8-EBB8-FBE5-83DF7605C4C6}"/>
              </a:ext>
            </a:extLst>
          </p:cNvPr>
          <p:cNvSpPr>
            <a:spLocks noGrp="1"/>
          </p:cNvSpPr>
          <p:nvPr>
            <p:ph type="title"/>
          </p:nvPr>
        </p:nvSpPr>
        <p:spPr/>
        <p:txBody>
          <a:bodyPr/>
          <a:lstStyle/>
          <a:p>
            <a:pPr marL="0" indent="0">
              <a:buNone/>
            </a:pPr>
            <a:r>
              <a:rPr lang="pl-PL" b="1" dirty="0"/>
              <a:t>Prostownik diodowy</a:t>
            </a:r>
          </a:p>
        </p:txBody>
      </p:sp>
      <p:pic>
        <p:nvPicPr>
          <p:cNvPr id="9" name="Obraz 8">
            <a:extLst>
              <a:ext uri="{FF2B5EF4-FFF2-40B4-BE49-F238E27FC236}">
                <a16:creationId xmlns:a16="http://schemas.microsoft.com/office/drawing/2014/main" id="{661975CE-B5CE-E781-F5AB-A59ABAE6A8F2}"/>
              </a:ext>
            </a:extLst>
          </p:cNvPr>
          <p:cNvPicPr>
            <a:picLocks noChangeAspect="1"/>
          </p:cNvPicPr>
          <p:nvPr/>
        </p:nvPicPr>
        <p:blipFill>
          <a:blip r:embed="rId2"/>
          <a:stretch>
            <a:fillRect/>
          </a:stretch>
        </p:blipFill>
        <p:spPr>
          <a:xfrm>
            <a:off x="1718791" y="1539317"/>
            <a:ext cx="7925653" cy="4731555"/>
          </a:xfrm>
          <a:prstGeom prst="rect">
            <a:avLst/>
          </a:prstGeom>
        </p:spPr>
      </p:pic>
      <p:sp>
        <p:nvSpPr>
          <p:cNvPr id="12" name="pole tekstowe 11">
            <a:extLst>
              <a:ext uri="{FF2B5EF4-FFF2-40B4-BE49-F238E27FC236}">
                <a16:creationId xmlns:a16="http://schemas.microsoft.com/office/drawing/2014/main" id="{DDD55F76-30B7-688C-93CB-375B584EDB6A}"/>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582147656"/>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539268A-F8F1-8C31-3E10-CBD95E42C7D7}"/>
              </a:ext>
            </a:extLst>
          </p:cNvPr>
          <p:cNvSpPr>
            <a:spLocks noGrp="1"/>
          </p:cNvSpPr>
          <p:nvPr>
            <p:ph type="title"/>
          </p:nvPr>
        </p:nvSpPr>
        <p:spPr/>
        <p:txBody>
          <a:bodyPr/>
          <a:lstStyle/>
          <a:p>
            <a:r>
              <a:rPr lang="pl-PL" b="1" dirty="0"/>
              <a:t>Prostownik diodowy</a:t>
            </a:r>
            <a:endParaRPr lang="pl-PL" dirty="0"/>
          </a:p>
        </p:txBody>
      </p:sp>
      <p:pic>
        <p:nvPicPr>
          <p:cNvPr id="7" name="Obraz 6">
            <a:extLst>
              <a:ext uri="{FF2B5EF4-FFF2-40B4-BE49-F238E27FC236}">
                <a16:creationId xmlns:a16="http://schemas.microsoft.com/office/drawing/2014/main" id="{3CAF2B78-339D-8877-BED9-19AD48FBAF86}"/>
              </a:ext>
            </a:extLst>
          </p:cNvPr>
          <p:cNvPicPr>
            <a:picLocks noChangeAspect="1"/>
          </p:cNvPicPr>
          <p:nvPr/>
        </p:nvPicPr>
        <p:blipFill>
          <a:blip r:embed="rId2"/>
          <a:stretch>
            <a:fillRect/>
          </a:stretch>
        </p:blipFill>
        <p:spPr>
          <a:xfrm>
            <a:off x="5640475" y="2176677"/>
            <a:ext cx="6305550" cy="3276600"/>
          </a:xfrm>
          <a:prstGeom prst="rect">
            <a:avLst/>
          </a:prstGeom>
        </p:spPr>
      </p:pic>
      <p:pic>
        <p:nvPicPr>
          <p:cNvPr id="8" name="Obraz 7">
            <a:extLst>
              <a:ext uri="{FF2B5EF4-FFF2-40B4-BE49-F238E27FC236}">
                <a16:creationId xmlns:a16="http://schemas.microsoft.com/office/drawing/2014/main" id="{F9922743-23CB-6346-924E-AE65DAB5730F}"/>
              </a:ext>
            </a:extLst>
          </p:cNvPr>
          <p:cNvPicPr>
            <a:picLocks noChangeAspect="1"/>
          </p:cNvPicPr>
          <p:nvPr/>
        </p:nvPicPr>
        <p:blipFill>
          <a:blip r:embed="rId3"/>
          <a:stretch>
            <a:fillRect/>
          </a:stretch>
        </p:blipFill>
        <p:spPr>
          <a:xfrm>
            <a:off x="240876" y="2338843"/>
            <a:ext cx="5110723" cy="3051063"/>
          </a:xfrm>
          <a:prstGeom prst="rect">
            <a:avLst/>
          </a:prstGeom>
        </p:spPr>
      </p:pic>
      <p:sp>
        <p:nvSpPr>
          <p:cNvPr id="11" name="pole tekstowe 10">
            <a:extLst>
              <a:ext uri="{FF2B5EF4-FFF2-40B4-BE49-F238E27FC236}">
                <a16:creationId xmlns:a16="http://schemas.microsoft.com/office/drawing/2014/main" id="{E7920760-D00C-472D-0BCD-36B614847F5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4180798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AD1643-18B0-2528-EC31-A9F2D34590A5}"/>
              </a:ext>
            </a:extLst>
          </p:cNvPr>
          <p:cNvSpPr>
            <a:spLocks noGrp="1"/>
          </p:cNvSpPr>
          <p:nvPr>
            <p:ph type="title"/>
          </p:nvPr>
        </p:nvSpPr>
        <p:spPr/>
        <p:txBody>
          <a:bodyPr/>
          <a:lstStyle/>
          <a:p>
            <a:r>
              <a:rPr lang="pl-PL" b="1" dirty="0"/>
              <a:t>Podstawowe pojęcia fizyczne: moc pozorna</a:t>
            </a:r>
            <a:endParaRPr lang="pl-PL" dirty="0"/>
          </a:p>
        </p:txBody>
      </p:sp>
      <p:sp>
        <p:nvSpPr>
          <p:cNvPr id="3" name="Symbol zastępczy zawartości 2">
            <a:extLst>
              <a:ext uri="{FF2B5EF4-FFF2-40B4-BE49-F238E27FC236}">
                <a16:creationId xmlns:a16="http://schemas.microsoft.com/office/drawing/2014/main" id="{461AD39C-3D2D-0E00-1692-0F181D1BF337}"/>
              </a:ext>
            </a:extLst>
          </p:cNvPr>
          <p:cNvSpPr>
            <a:spLocks noGrp="1"/>
          </p:cNvSpPr>
          <p:nvPr>
            <p:ph idx="1"/>
          </p:nvPr>
        </p:nvSpPr>
        <p:spPr>
          <a:xfrm>
            <a:off x="838200" y="1825625"/>
            <a:ext cx="10515600" cy="961749"/>
          </a:xfrm>
        </p:spPr>
        <p:txBody>
          <a:bodyPr/>
          <a:lstStyle/>
          <a:p>
            <a:r>
              <a:rPr lang="pl-PL" dirty="0"/>
              <a:t>Nanosząc przykładowe wartości przebiegów chwilowych mocy uzyskujemy:</a:t>
            </a:r>
          </a:p>
        </p:txBody>
      </p:sp>
      <p:pic>
        <p:nvPicPr>
          <p:cNvPr id="4" name="Obraz 3">
            <a:extLst>
              <a:ext uri="{FF2B5EF4-FFF2-40B4-BE49-F238E27FC236}">
                <a16:creationId xmlns:a16="http://schemas.microsoft.com/office/drawing/2014/main" id="{4E520DC3-3F1A-9CC4-F4EC-B95B20643CBE}"/>
              </a:ext>
            </a:extLst>
          </p:cNvPr>
          <p:cNvPicPr>
            <a:picLocks noChangeAspect="1"/>
          </p:cNvPicPr>
          <p:nvPr/>
        </p:nvPicPr>
        <p:blipFill>
          <a:blip r:embed="rId2"/>
          <a:stretch>
            <a:fillRect/>
          </a:stretch>
        </p:blipFill>
        <p:spPr>
          <a:xfrm>
            <a:off x="4286044" y="2365263"/>
            <a:ext cx="2123592" cy="2127474"/>
          </a:xfrm>
          <a:prstGeom prst="rect">
            <a:avLst/>
          </a:prstGeom>
        </p:spPr>
      </p:pic>
      <p:sp>
        <p:nvSpPr>
          <p:cNvPr id="8" name="Symbol zastępczy zawartości 2">
            <a:extLst>
              <a:ext uri="{FF2B5EF4-FFF2-40B4-BE49-F238E27FC236}">
                <a16:creationId xmlns:a16="http://schemas.microsoft.com/office/drawing/2014/main" id="{147147EC-4E1F-6C62-B156-FB15DE76C73B}"/>
              </a:ext>
            </a:extLst>
          </p:cNvPr>
          <p:cNvSpPr txBox="1">
            <a:spLocks/>
          </p:cNvSpPr>
          <p:nvPr/>
        </p:nvSpPr>
        <p:spPr>
          <a:xfrm>
            <a:off x="789609" y="4619625"/>
            <a:ext cx="5818808" cy="212747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Nie wyczerpuje to tematu współczesnej elektrotechniki ponieważ coraz większe znaczenie ma moc związana z odkształceniem przebiegu sinusoidalnego (w „gniazdku” nie mamy już do czynienia z czystym sinusem ale przebiegiem odkształconym, zawierającym szereg harmonicznych). Dlatego trafniejszą interpretacją niż wskazany wcześniej trójkąt mocy jest bryła przestrzenna. Dochodzimy do mocy dystorsji D opisanej po raz pierwszy w 1927 roku przez węgierskiego uczonego </a:t>
            </a:r>
            <a:r>
              <a:rPr lang="pl-PL" dirty="0" err="1"/>
              <a:t>Budeanu</a:t>
            </a:r>
            <a:r>
              <a:rPr lang="pl-PL" dirty="0"/>
              <a:t>.</a:t>
            </a:r>
          </a:p>
        </p:txBody>
      </p:sp>
      <p:pic>
        <p:nvPicPr>
          <p:cNvPr id="11" name="Obraz 10">
            <a:extLst>
              <a:ext uri="{FF2B5EF4-FFF2-40B4-BE49-F238E27FC236}">
                <a16:creationId xmlns:a16="http://schemas.microsoft.com/office/drawing/2014/main" id="{205BC0AE-DF6E-6FAF-550E-F90B75E1D068}"/>
              </a:ext>
            </a:extLst>
          </p:cNvPr>
          <p:cNvPicPr>
            <a:picLocks noChangeAspect="1"/>
          </p:cNvPicPr>
          <p:nvPr/>
        </p:nvPicPr>
        <p:blipFill>
          <a:blip r:embed="rId3"/>
          <a:stretch>
            <a:fillRect/>
          </a:stretch>
        </p:blipFill>
        <p:spPr>
          <a:xfrm>
            <a:off x="7022114" y="2489327"/>
            <a:ext cx="3915347" cy="4260596"/>
          </a:xfrm>
          <a:prstGeom prst="rect">
            <a:avLst/>
          </a:prstGeom>
        </p:spPr>
      </p:pic>
    </p:spTree>
    <p:extLst>
      <p:ext uri="{BB962C8B-B14F-4D97-AF65-F5344CB8AC3E}">
        <p14:creationId xmlns:p14="http://schemas.microsoft.com/office/powerpoint/2010/main" val="929781970"/>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85D4A-8B14-453C-3CA3-71A62CF1EE56}"/>
              </a:ext>
            </a:extLst>
          </p:cNvPr>
          <p:cNvSpPr>
            <a:spLocks noGrp="1"/>
          </p:cNvSpPr>
          <p:nvPr>
            <p:ph type="title"/>
          </p:nvPr>
        </p:nvSpPr>
        <p:spPr/>
        <p:txBody>
          <a:bodyPr/>
          <a:lstStyle/>
          <a:p>
            <a:r>
              <a:rPr lang="pl-PL" b="1" dirty="0"/>
              <a:t>Prostownik diodowy</a:t>
            </a:r>
            <a:endParaRPr lang="pl-PL" dirty="0"/>
          </a:p>
        </p:txBody>
      </p:sp>
      <p:pic>
        <p:nvPicPr>
          <p:cNvPr id="5" name="Obraz 4">
            <a:extLst>
              <a:ext uri="{FF2B5EF4-FFF2-40B4-BE49-F238E27FC236}">
                <a16:creationId xmlns:a16="http://schemas.microsoft.com/office/drawing/2014/main" id="{4044EB4B-2800-816A-4C85-51F2BD78FC27}"/>
              </a:ext>
            </a:extLst>
          </p:cNvPr>
          <p:cNvPicPr>
            <a:picLocks noChangeAspect="1"/>
          </p:cNvPicPr>
          <p:nvPr/>
        </p:nvPicPr>
        <p:blipFill>
          <a:blip r:embed="rId2"/>
          <a:stretch>
            <a:fillRect/>
          </a:stretch>
        </p:blipFill>
        <p:spPr>
          <a:xfrm>
            <a:off x="6655666" y="1479582"/>
            <a:ext cx="5341813" cy="5160333"/>
          </a:xfrm>
          <a:prstGeom prst="rect">
            <a:avLst/>
          </a:prstGeom>
        </p:spPr>
      </p:pic>
      <p:pic>
        <p:nvPicPr>
          <p:cNvPr id="8" name="Obraz 7">
            <a:extLst>
              <a:ext uri="{FF2B5EF4-FFF2-40B4-BE49-F238E27FC236}">
                <a16:creationId xmlns:a16="http://schemas.microsoft.com/office/drawing/2014/main" id="{B2091B9D-16EA-E1D8-A46A-D469332BF6F1}"/>
              </a:ext>
            </a:extLst>
          </p:cNvPr>
          <p:cNvPicPr>
            <a:picLocks noChangeAspect="1"/>
          </p:cNvPicPr>
          <p:nvPr/>
        </p:nvPicPr>
        <p:blipFill>
          <a:blip r:embed="rId3"/>
          <a:stretch>
            <a:fillRect/>
          </a:stretch>
        </p:blipFill>
        <p:spPr>
          <a:xfrm>
            <a:off x="135290" y="3363315"/>
            <a:ext cx="6305550" cy="3276600"/>
          </a:xfrm>
          <a:prstGeom prst="rect">
            <a:avLst/>
          </a:prstGeom>
        </p:spPr>
      </p:pic>
      <p:pic>
        <p:nvPicPr>
          <p:cNvPr id="9" name="Obraz 8">
            <a:extLst>
              <a:ext uri="{FF2B5EF4-FFF2-40B4-BE49-F238E27FC236}">
                <a16:creationId xmlns:a16="http://schemas.microsoft.com/office/drawing/2014/main" id="{63D49B01-4F8D-17CC-2466-F1C77F37DB34}"/>
              </a:ext>
            </a:extLst>
          </p:cNvPr>
          <p:cNvPicPr>
            <a:picLocks noChangeAspect="1"/>
          </p:cNvPicPr>
          <p:nvPr/>
        </p:nvPicPr>
        <p:blipFill>
          <a:blip r:embed="rId4"/>
          <a:stretch>
            <a:fillRect/>
          </a:stretch>
        </p:blipFill>
        <p:spPr>
          <a:xfrm>
            <a:off x="1563824" y="1430622"/>
            <a:ext cx="3201166" cy="1911072"/>
          </a:xfrm>
          <a:prstGeom prst="rect">
            <a:avLst/>
          </a:prstGeom>
        </p:spPr>
      </p:pic>
      <p:sp>
        <p:nvSpPr>
          <p:cNvPr id="10" name="pole tekstowe 9">
            <a:extLst>
              <a:ext uri="{FF2B5EF4-FFF2-40B4-BE49-F238E27FC236}">
                <a16:creationId xmlns:a16="http://schemas.microsoft.com/office/drawing/2014/main" id="{0AE050F2-961D-9EE8-A5C9-F1BDB3028BE0}"/>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51875110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ACB195-048C-99C0-3547-BB75DF9184F6}"/>
              </a:ext>
            </a:extLst>
          </p:cNvPr>
          <p:cNvSpPr>
            <a:spLocks noGrp="1"/>
          </p:cNvSpPr>
          <p:nvPr>
            <p:ph type="title"/>
          </p:nvPr>
        </p:nvSpPr>
        <p:spPr/>
        <p:txBody>
          <a:bodyPr/>
          <a:lstStyle/>
          <a:p>
            <a:r>
              <a:rPr lang="pl-PL" b="1" dirty="0"/>
              <a:t>Prostownik diodowy</a:t>
            </a:r>
            <a:endParaRPr lang="pl-PL" dirty="0"/>
          </a:p>
        </p:txBody>
      </p:sp>
      <p:pic>
        <p:nvPicPr>
          <p:cNvPr id="5" name="Obraz 4">
            <a:extLst>
              <a:ext uri="{FF2B5EF4-FFF2-40B4-BE49-F238E27FC236}">
                <a16:creationId xmlns:a16="http://schemas.microsoft.com/office/drawing/2014/main" id="{E389068C-06F1-F177-7708-B1B0C75B73E2}"/>
              </a:ext>
            </a:extLst>
          </p:cNvPr>
          <p:cNvPicPr>
            <a:picLocks noChangeAspect="1"/>
          </p:cNvPicPr>
          <p:nvPr/>
        </p:nvPicPr>
        <p:blipFill>
          <a:blip r:embed="rId2"/>
          <a:stretch>
            <a:fillRect/>
          </a:stretch>
        </p:blipFill>
        <p:spPr>
          <a:xfrm>
            <a:off x="3013825" y="1765812"/>
            <a:ext cx="5848350" cy="4495800"/>
          </a:xfrm>
          <a:prstGeom prst="rect">
            <a:avLst/>
          </a:prstGeom>
        </p:spPr>
      </p:pic>
      <p:sp>
        <p:nvSpPr>
          <p:cNvPr id="10" name="pole tekstowe 9">
            <a:extLst>
              <a:ext uri="{FF2B5EF4-FFF2-40B4-BE49-F238E27FC236}">
                <a16:creationId xmlns:a16="http://schemas.microsoft.com/office/drawing/2014/main" id="{DA256681-64F6-2135-E0DF-0DCE3F376645}"/>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82372443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D7FAE6-054B-1A83-0DE6-1839AE607633}"/>
              </a:ext>
            </a:extLst>
          </p:cNvPr>
          <p:cNvSpPr>
            <a:spLocks noGrp="1"/>
          </p:cNvSpPr>
          <p:nvPr>
            <p:ph type="title"/>
          </p:nvPr>
        </p:nvSpPr>
        <p:spPr/>
        <p:txBody>
          <a:bodyPr/>
          <a:lstStyle/>
          <a:p>
            <a:r>
              <a:rPr lang="pl-PL" b="1" dirty="0"/>
              <a:t>Prostownik diodowy</a:t>
            </a:r>
            <a:endParaRPr lang="pl-PL" dirty="0"/>
          </a:p>
        </p:txBody>
      </p:sp>
      <p:pic>
        <p:nvPicPr>
          <p:cNvPr id="4" name="Obraz 3">
            <a:extLst>
              <a:ext uri="{FF2B5EF4-FFF2-40B4-BE49-F238E27FC236}">
                <a16:creationId xmlns:a16="http://schemas.microsoft.com/office/drawing/2014/main" id="{C980DDC2-4229-2FA5-848D-76D052C1D589}"/>
              </a:ext>
            </a:extLst>
          </p:cNvPr>
          <p:cNvPicPr>
            <a:picLocks noChangeAspect="1"/>
          </p:cNvPicPr>
          <p:nvPr/>
        </p:nvPicPr>
        <p:blipFill>
          <a:blip r:embed="rId2"/>
          <a:stretch>
            <a:fillRect/>
          </a:stretch>
        </p:blipFill>
        <p:spPr>
          <a:xfrm>
            <a:off x="1700212" y="2674587"/>
            <a:ext cx="8791575" cy="1876425"/>
          </a:xfrm>
          <a:prstGeom prst="rect">
            <a:avLst/>
          </a:prstGeom>
        </p:spPr>
      </p:pic>
      <p:sp>
        <p:nvSpPr>
          <p:cNvPr id="7" name="pole tekstowe 6">
            <a:extLst>
              <a:ext uri="{FF2B5EF4-FFF2-40B4-BE49-F238E27FC236}">
                <a16:creationId xmlns:a16="http://schemas.microsoft.com/office/drawing/2014/main" id="{104210BA-A024-940F-B9DA-DEB8A611F74C}"/>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4032576308"/>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B210F8-CD0B-A03E-6557-5E57F1D595A6}"/>
              </a:ext>
            </a:extLst>
          </p:cNvPr>
          <p:cNvSpPr>
            <a:spLocks noGrp="1"/>
          </p:cNvSpPr>
          <p:nvPr>
            <p:ph type="title"/>
          </p:nvPr>
        </p:nvSpPr>
        <p:spPr/>
        <p:txBody>
          <a:bodyPr/>
          <a:lstStyle/>
          <a:p>
            <a:r>
              <a:rPr lang="pl-PL" b="1" dirty="0"/>
              <a:t>Prostownik diodowy</a:t>
            </a:r>
          </a:p>
        </p:txBody>
      </p:sp>
      <p:pic>
        <p:nvPicPr>
          <p:cNvPr id="7" name="Obraz 6">
            <a:extLst>
              <a:ext uri="{FF2B5EF4-FFF2-40B4-BE49-F238E27FC236}">
                <a16:creationId xmlns:a16="http://schemas.microsoft.com/office/drawing/2014/main" id="{00DE6A9F-6678-9EA6-F2BC-41860F5E1D21}"/>
              </a:ext>
            </a:extLst>
          </p:cNvPr>
          <p:cNvPicPr>
            <a:picLocks noChangeAspect="1"/>
          </p:cNvPicPr>
          <p:nvPr/>
        </p:nvPicPr>
        <p:blipFill>
          <a:blip r:embed="rId2"/>
          <a:stretch>
            <a:fillRect/>
          </a:stretch>
        </p:blipFill>
        <p:spPr>
          <a:xfrm>
            <a:off x="6096000" y="1130365"/>
            <a:ext cx="3935913" cy="5608166"/>
          </a:xfrm>
          <a:prstGeom prst="rect">
            <a:avLst/>
          </a:prstGeom>
        </p:spPr>
      </p:pic>
      <p:pic>
        <p:nvPicPr>
          <p:cNvPr id="9" name="Obraz 8">
            <a:extLst>
              <a:ext uri="{FF2B5EF4-FFF2-40B4-BE49-F238E27FC236}">
                <a16:creationId xmlns:a16="http://schemas.microsoft.com/office/drawing/2014/main" id="{223BD735-F80E-4426-1B3B-A340CDE6C0DE}"/>
              </a:ext>
            </a:extLst>
          </p:cNvPr>
          <p:cNvPicPr>
            <a:picLocks noChangeAspect="1"/>
          </p:cNvPicPr>
          <p:nvPr/>
        </p:nvPicPr>
        <p:blipFill>
          <a:blip r:embed="rId3"/>
          <a:stretch>
            <a:fillRect/>
          </a:stretch>
        </p:blipFill>
        <p:spPr>
          <a:xfrm>
            <a:off x="702145" y="2412306"/>
            <a:ext cx="4735097" cy="3896826"/>
          </a:xfrm>
          <a:prstGeom prst="rect">
            <a:avLst/>
          </a:prstGeom>
        </p:spPr>
      </p:pic>
      <p:sp>
        <p:nvSpPr>
          <p:cNvPr id="12" name="pole tekstowe 11">
            <a:extLst>
              <a:ext uri="{FF2B5EF4-FFF2-40B4-BE49-F238E27FC236}">
                <a16:creationId xmlns:a16="http://schemas.microsoft.com/office/drawing/2014/main" id="{E70D112F-4AC7-6FAF-FCC5-6337191B57D2}"/>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1990623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0EED3C-9C5A-76A6-D331-273394A81FAD}"/>
              </a:ext>
            </a:extLst>
          </p:cNvPr>
          <p:cNvSpPr>
            <a:spLocks noGrp="1"/>
          </p:cNvSpPr>
          <p:nvPr>
            <p:ph type="title"/>
          </p:nvPr>
        </p:nvSpPr>
        <p:spPr/>
        <p:txBody>
          <a:bodyPr/>
          <a:lstStyle/>
          <a:p>
            <a:r>
              <a:rPr lang="pl-PL" b="1" dirty="0"/>
              <a:t>Prostownik tyrystorowy</a:t>
            </a:r>
          </a:p>
        </p:txBody>
      </p:sp>
      <p:pic>
        <p:nvPicPr>
          <p:cNvPr id="5" name="Obraz 4">
            <a:extLst>
              <a:ext uri="{FF2B5EF4-FFF2-40B4-BE49-F238E27FC236}">
                <a16:creationId xmlns:a16="http://schemas.microsoft.com/office/drawing/2014/main" id="{6080F3E8-F79D-4AFC-812C-B3A91E886B55}"/>
              </a:ext>
            </a:extLst>
          </p:cNvPr>
          <p:cNvPicPr>
            <a:picLocks noChangeAspect="1"/>
          </p:cNvPicPr>
          <p:nvPr/>
        </p:nvPicPr>
        <p:blipFill>
          <a:blip r:embed="rId2"/>
          <a:stretch>
            <a:fillRect/>
          </a:stretch>
        </p:blipFill>
        <p:spPr>
          <a:xfrm>
            <a:off x="2304165" y="1511746"/>
            <a:ext cx="7432412" cy="5147902"/>
          </a:xfrm>
          <a:prstGeom prst="rect">
            <a:avLst/>
          </a:prstGeom>
        </p:spPr>
      </p:pic>
      <p:sp>
        <p:nvSpPr>
          <p:cNvPr id="8" name="pole tekstowe 7">
            <a:extLst>
              <a:ext uri="{FF2B5EF4-FFF2-40B4-BE49-F238E27FC236}">
                <a16:creationId xmlns:a16="http://schemas.microsoft.com/office/drawing/2014/main" id="{296FDBE6-000E-6F0F-8003-C9EF72205C86}"/>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81082698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32496D-2BB2-0835-DBD3-D3033D92457D}"/>
              </a:ext>
            </a:extLst>
          </p:cNvPr>
          <p:cNvSpPr>
            <a:spLocks noGrp="1"/>
          </p:cNvSpPr>
          <p:nvPr>
            <p:ph type="title"/>
          </p:nvPr>
        </p:nvSpPr>
        <p:spPr/>
        <p:txBody>
          <a:bodyPr/>
          <a:lstStyle/>
          <a:p>
            <a:r>
              <a:rPr lang="pl-PL" b="1" dirty="0"/>
              <a:t>Podstawy elektroniki mocy (elementy energoelektroniczne)</a:t>
            </a:r>
            <a:endParaRPr lang="pl-PL" dirty="0"/>
          </a:p>
        </p:txBody>
      </p:sp>
      <p:sp>
        <p:nvSpPr>
          <p:cNvPr id="3" name="Symbol zastępczy zawartości 2">
            <a:extLst>
              <a:ext uri="{FF2B5EF4-FFF2-40B4-BE49-F238E27FC236}">
                <a16:creationId xmlns:a16="http://schemas.microsoft.com/office/drawing/2014/main" id="{FE78184C-8D2F-435C-E6E8-909305A19D41}"/>
              </a:ext>
            </a:extLst>
          </p:cNvPr>
          <p:cNvSpPr>
            <a:spLocks noGrp="1"/>
          </p:cNvSpPr>
          <p:nvPr>
            <p:ph idx="1"/>
          </p:nvPr>
        </p:nvSpPr>
        <p:spPr>
          <a:xfrm>
            <a:off x="838200" y="1825625"/>
            <a:ext cx="10515600" cy="655661"/>
          </a:xfrm>
        </p:spPr>
        <p:txBody>
          <a:bodyPr/>
          <a:lstStyle/>
          <a:p>
            <a:r>
              <a:rPr lang="pl-PL" b="1" dirty="0"/>
              <a:t>Prostownik tyrystorowy</a:t>
            </a:r>
          </a:p>
          <a:p>
            <a:endParaRPr lang="pl-PL" dirty="0"/>
          </a:p>
        </p:txBody>
      </p:sp>
      <p:pic>
        <p:nvPicPr>
          <p:cNvPr id="5" name="Obraz 4">
            <a:extLst>
              <a:ext uri="{FF2B5EF4-FFF2-40B4-BE49-F238E27FC236}">
                <a16:creationId xmlns:a16="http://schemas.microsoft.com/office/drawing/2014/main" id="{43B53DD7-ADD1-052B-DE96-EE5FF013F6A2}"/>
              </a:ext>
            </a:extLst>
          </p:cNvPr>
          <p:cNvPicPr>
            <a:picLocks noChangeAspect="1"/>
          </p:cNvPicPr>
          <p:nvPr/>
        </p:nvPicPr>
        <p:blipFill>
          <a:blip r:embed="rId2"/>
          <a:stretch>
            <a:fillRect/>
          </a:stretch>
        </p:blipFill>
        <p:spPr>
          <a:xfrm>
            <a:off x="281060" y="2375673"/>
            <a:ext cx="4572000" cy="1628775"/>
          </a:xfrm>
          <a:prstGeom prst="rect">
            <a:avLst/>
          </a:prstGeom>
        </p:spPr>
      </p:pic>
      <p:pic>
        <p:nvPicPr>
          <p:cNvPr id="6" name="Obraz 5">
            <a:extLst>
              <a:ext uri="{FF2B5EF4-FFF2-40B4-BE49-F238E27FC236}">
                <a16:creationId xmlns:a16="http://schemas.microsoft.com/office/drawing/2014/main" id="{8B951150-793E-93C0-7A6D-A1B94733E311}"/>
              </a:ext>
            </a:extLst>
          </p:cNvPr>
          <p:cNvPicPr>
            <a:picLocks noChangeAspect="1"/>
          </p:cNvPicPr>
          <p:nvPr/>
        </p:nvPicPr>
        <p:blipFill>
          <a:blip r:embed="rId3"/>
          <a:stretch>
            <a:fillRect/>
          </a:stretch>
        </p:blipFill>
        <p:spPr>
          <a:xfrm>
            <a:off x="4224864" y="4251478"/>
            <a:ext cx="3549833" cy="2458716"/>
          </a:xfrm>
          <a:prstGeom prst="rect">
            <a:avLst/>
          </a:prstGeom>
        </p:spPr>
      </p:pic>
      <p:pic>
        <p:nvPicPr>
          <p:cNvPr id="8" name="Obraz 7">
            <a:extLst>
              <a:ext uri="{FF2B5EF4-FFF2-40B4-BE49-F238E27FC236}">
                <a16:creationId xmlns:a16="http://schemas.microsoft.com/office/drawing/2014/main" id="{30FBA84D-A77E-CEE3-E798-CFCF1B0CFAC2}"/>
              </a:ext>
            </a:extLst>
          </p:cNvPr>
          <p:cNvPicPr>
            <a:picLocks noChangeAspect="1"/>
          </p:cNvPicPr>
          <p:nvPr/>
        </p:nvPicPr>
        <p:blipFill>
          <a:blip r:embed="rId4"/>
          <a:stretch>
            <a:fillRect/>
          </a:stretch>
        </p:blipFill>
        <p:spPr>
          <a:xfrm>
            <a:off x="5001582" y="2391501"/>
            <a:ext cx="1684106" cy="1612947"/>
          </a:xfrm>
          <a:prstGeom prst="rect">
            <a:avLst/>
          </a:prstGeom>
        </p:spPr>
      </p:pic>
      <p:pic>
        <p:nvPicPr>
          <p:cNvPr id="10" name="Obraz 9">
            <a:extLst>
              <a:ext uri="{FF2B5EF4-FFF2-40B4-BE49-F238E27FC236}">
                <a16:creationId xmlns:a16="http://schemas.microsoft.com/office/drawing/2014/main" id="{ECEC7172-6444-2C71-C883-82107A04FAAC}"/>
              </a:ext>
            </a:extLst>
          </p:cNvPr>
          <p:cNvPicPr>
            <a:picLocks noChangeAspect="1"/>
          </p:cNvPicPr>
          <p:nvPr/>
        </p:nvPicPr>
        <p:blipFill>
          <a:blip r:embed="rId5"/>
          <a:stretch>
            <a:fillRect/>
          </a:stretch>
        </p:blipFill>
        <p:spPr>
          <a:xfrm>
            <a:off x="6834209" y="2395699"/>
            <a:ext cx="1436745" cy="1608750"/>
          </a:xfrm>
          <a:prstGeom prst="rect">
            <a:avLst/>
          </a:prstGeom>
        </p:spPr>
      </p:pic>
      <p:pic>
        <p:nvPicPr>
          <p:cNvPr id="12" name="Obraz 11">
            <a:extLst>
              <a:ext uri="{FF2B5EF4-FFF2-40B4-BE49-F238E27FC236}">
                <a16:creationId xmlns:a16="http://schemas.microsoft.com/office/drawing/2014/main" id="{C660011F-57BF-4D9F-776E-21D9AD42F49F}"/>
              </a:ext>
            </a:extLst>
          </p:cNvPr>
          <p:cNvPicPr>
            <a:picLocks noChangeAspect="1"/>
          </p:cNvPicPr>
          <p:nvPr/>
        </p:nvPicPr>
        <p:blipFill>
          <a:blip r:embed="rId6"/>
          <a:stretch>
            <a:fillRect/>
          </a:stretch>
        </p:blipFill>
        <p:spPr>
          <a:xfrm>
            <a:off x="8419475" y="2380303"/>
            <a:ext cx="1436744" cy="1624145"/>
          </a:xfrm>
          <a:prstGeom prst="rect">
            <a:avLst/>
          </a:prstGeom>
        </p:spPr>
      </p:pic>
      <p:sp>
        <p:nvSpPr>
          <p:cNvPr id="13" name="pole tekstowe 12">
            <a:extLst>
              <a:ext uri="{FF2B5EF4-FFF2-40B4-BE49-F238E27FC236}">
                <a16:creationId xmlns:a16="http://schemas.microsoft.com/office/drawing/2014/main" id="{DE18D430-BF52-6987-A3E2-0C5E7F3B5950}"/>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68126277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304FC8-36E4-2982-6652-5384A65507A7}"/>
              </a:ext>
            </a:extLst>
          </p:cNvPr>
          <p:cNvSpPr>
            <a:spLocks noGrp="1"/>
          </p:cNvSpPr>
          <p:nvPr>
            <p:ph type="title"/>
          </p:nvPr>
        </p:nvSpPr>
        <p:spPr/>
        <p:txBody>
          <a:bodyPr/>
          <a:lstStyle/>
          <a:p>
            <a:r>
              <a:rPr lang="pl-PL" b="1" dirty="0"/>
              <a:t>Prostownik tyrystorowy</a:t>
            </a:r>
            <a:endParaRPr lang="pl-PL" dirty="0"/>
          </a:p>
        </p:txBody>
      </p:sp>
      <p:pic>
        <p:nvPicPr>
          <p:cNvPr id="5" name="Obraz 4">
            <a:extLst>
              <a:ext uri="{FF2B5EF4-FFF2-40B4-BE49-F238E27FC236}">
                <a16:creationId xmlns:a16="http://schemas.microsoft.com/office/drawing/2014/main" id="{4AE1CBE9-F150-E9EF-9ADC-421002D34D1C}"/>
              </a:ext>
            </a:extLst>
          </p:cNvPr>
          <p:cNvPicPr>
            <a:picLocks noChangeAspect="1"/>
          </p:cNvPicPr>
          <p:nvPr/>
        </p:nvPicPr>
        <p:blipFill>
          <a:blip r:embed="rId2"/>
          <a:stretch>
            <a:fillRect/>
          </a:stretch>
        </p:blipFill>
        <p:spPr>
          <a:xfrm>
            <a:off x="171691" y="1702198"/>
            <a:ext cx="5328494" cy="4454828"/>
          </a:xfrm>
          <a:prstGeom prst="rect">
            <a:avLst/>
          </a:prstGeom>
        </p:spPr>
      </p:pic>
      <p:pic>
        <p:nvPicPr>
          <p:cNvPr id="7" name="Obraz 6">
            <a:extLst>
              <a:ext uri="{FF2B5EF4-FFF2-40B4-BE49-F238E27FC236}">
                <a16:creationId xmlns:a16="http://schemas.microsoft.com/office/drawing/2014/main" id="{931E214D-3FFD-3DE7-C457-C01981679E72}"/>
              </a:ext>
            </a:extLst>
          </p:cNvPr>
          <p:cNvPicPr>
            <a:picLocks noChangeAspect="1"/>
          </p:cNvPicPr>
          <p:nvPr/>
        </p:nvPicPr>
        <p:blipFill>
          <a:blip r:embed="rId3"/>
          <a:stretch>
            <a:fillRect/>
          </a:stretch>
        </p:blipFill>
        <p:spPr>
          <a:xfrm>
            <a:off x="5855309" y="1702198"/>
            <a:ext cx="5443735" cy="4589487"/>
          </a:xfrm>
          <a:prstGeom prst="rect">
            <a:avLst/>
          </a:prstGeom>
        </p:spPr>
      </p:pic>
      <p:sp>
        <p:nvSpPr>
          <p:cNvPr id="10" name="pole tekstowe 9">
            <a:extLst>
              <a:ext uri="{FF2B5EF4-FFF2-40B4-BE49-F238E27FC236}">
                <a16:creationId xmlns:a16="http://schemas.microsoft.com/office/drawing/2014/main" id="{12DCF543-14A4-4687-43D9-BD5009C8A09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92741879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0C6D81-BBE5-40B6-383D-B95539FB0553}"/>
              </a:ext>
            </a:extLst>
          </p:cNvPr>
          <p:cNvSpPr>
            <a:spLocks noGrp="1"/>
          </p:cNvSpPr>
          <p:nvPr>
            <p:ph type="title"/>
          </p:nvPr>
        </p:nvSpPr>
        <p:spPr/>
        <p:txBody>
          <a:bodyPr/>
          <a:lstStyle/>
          <a:p>
            <a:r>
              <a:rPr lang="pl-PL" b="1" dirty="0"/>
              <a:t>Prostownik tyrystorowy</a:t>
            </a:r>
            <a:endParaRPr lang="pl-PL" dirty="0"/>
          </a:p>
        </p:txBody>
      </p:sp>
      <p:pic>
        <p:nvPicPr>
          <p:cNvPr id="5" name="Obraz 4">
            <a:extLst>
              <a:ext uri="{FF2B5EF4-FFF2-40B4-BE49-F238E27FC236}">
                <a16:creationId xmlns:a16="http://schemas.microsoft.com/office/drawing/2014/main" id="{309F9B13-7853-DA23-C3E8-868171CF532E}"/>
              </a:ext>
            </a:extLst>
          </p:cNvPr>
          <p:cNvPicPr>
            <a:picLocks noChangeAspect="1"/>
          </p:cNvPicPr>
          <p:nvPr/>
        </p:nvPicPr>
        <p:blipFill>
          <a:blip r:embed="rId2"/>
          <a:stretch>
            <a:fillRect/>
          </a:stretch>
        </p:blipFill>
        <p:spPr>
          <a:xfrm>
            <a:off x="2775366" y="1436948"/>
            <a:ext cx="6069962" cy="5108593"/>
          </a:xfrm>
          <a:prstGeom prst="rect">
            <a:avLst/>
          </a:prstGeom>
        </p:spPr>
      </p:pic>
      <p:sp>
        <p:nvSpPr>
          <p:cNvPr id="8" name="pole tekstowe 7">
            <a:extLst>
              <a:ext uri="{FF2B5EF4-FFF2-40B4-BE49-F238E27FC236}">
                <a16:creationId xmlns:a16="http://schemas.microsoft.com/office/drawing/2014/main" id="{5451E5CF-226B-0BA8-EAE1-F28320BC2E39}"/>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98041309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94F31D-1DDE-B734-01B7-367C85CC1AF5}"/>
              </a:ext>
            </a:extLst>
          </p:cNvPr>
          <p:cNvSpPr>
            <a:spLocks noGrp="1"/>
          </p:cNvSpPr>
          <p:nvPr>
            <p:ph type="title"/>
          </p:nvPr>
        </p:nvSpPr>
        <p:spPr/>
        <p:txBody>
          <a:bodyPr/>
          <a:lstStyle/>
          <a:p>
            <a:r>
              <a:rPr lang="pl-PL" b="1" dirty="0"/>
              <a:t>Prostownik tyrystorowy</a:t>
            </a:r>
            <a:endParaRPr lang="pl-PL" dirty="0"/>
          </a:p>
        </p:txBody>
      </p:sp>
      <p:pic>
        <p:nvPicPr>
          <p:cNvPr id="5" name="Obraz 4">
            <a:extLst>
              <a:ext uri="{FF2B5EF4-FFF2-40B4-BE49-F238E27FC236}">
                <a16:creationId xmlns:a16="http://schemas.microsoft.com/office/drawing/2014/main" id="{8F44408D-349B-E8E8-E869-02D40FD099D9}"/>
              </a:ext>
            </a:extLst>
          </p:cNvPr>
          <p:cNvPicPr>
            <a:picLocks noChangeAspect="1"/>
          </p:cNvPicPr>
          <p:nvPr/>
        </p:nvPicPr>
        <p:blipFill>
          <a:blip r:embed="rId2"/>
          <a:stretch>
            <a:fillRect/>
          </a:stretch>
        </p:blipFill>
        <p:spPr>
          <a:xfrm>
            <a:off x="3477848" y="1452251"/>
            <a:ext cx="4811487" cy="5258709"/>
          </a:xfrm>
          <a:prstGeom prst="rect">
            <a:avLst/>
          </a:prstGeom>
        </p:spPr>
      </p:pic>
      <p:sp>
        <p:nvSpPr>
          <p:cNvPr id="8" name="pole tekstowe 7">
            <a:extLst>
              <a:ext uri="{FF2B5EF4-FFF2-40B4-BE49-F238E27FC236}">
                <a16:creationId xmlns:a16="http://schemas.microsoft.com/office/drawing/2014/main" id="{0471DB7F-C0AF-42EC-86C2-FE9A3CE070B3}"/>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125745288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547C37-0137-AB08-ADD7-7A094261FD86}"/>
              </a:ext>
            </a:extLst>
          </p:cNvPr>
          <p:cNvSpPr>
            <a:spLocks noGrp="1"/>
          </p:cNvSpPr>
          <p:nvPr>
            <p:ph type="title"/>
          </p:nvPr>
        </p:nvSpPr>
        <p:spPr>
          <a:xfrm>
            <a:off x="838200" y="339689"/>
            <a:ext cx="10515600" cy="1325563"/>
          </a:xfrm>
        </p:spPr>
        <p:txBody>
          <a:bodyPr/>
          <a:lstStyle/>
          <a:p>
            <a:r>
              <a:rPr lang="pl-PL" b="1" dirty="0"/>
              <a:t>Prostownik tyrystorowy</a:t>
            </a:r>
            <a:endParaRPr lang="pl-PL" dirty="0"/>
          </a:p>
        </p:txBody>
      </p:sp>
      <p:sp>
        <p:nvSpPr>
          <p:cNvPr id="3" name="Symbol zastępczy zawartości 2">
            <a:extLst>
              <a:ext uri="{FF2B5EF4-FFF2-40B4-BE49-F238E27FC236}">
                <a16:creationId xmlns:a16="http://schemas.microsoft.com/office/drawing/2014/main" id="{B7293A62-B014-1DED-6058-BA01C08065EE}"/>
              </a:ext>
            </a:extLst>
          </p:cNvPr>
          <p:cNvSpPr>
            <a:spLocks noGrp="1"/>
          </p:cNvSpPr>
          <p:nvPr>
            <p:ph idx="1"/>
          </p:nvPr>
        </p:nvSpPr>
        <p:spPr>
          <a:xfrm>
            <a:off x="838200" y="1825625"/>
            <a:ext cx="10515600" cy="448888"/>
          </a:xfrm>
        </p:spPr>
        <p:txBody>
          <a:bodyPr>
            <a:normAutofit lnSpcReduction="10000"/>
          </a:bodyPr>
          <a:lstStyle/>
          <a:p>
            <a:r>
              <a:rPr lang="pl-PL" b="1" dirty="0"/>
              <a:t>Komutacja dwufazowa</a:t>
            </a:r>
          </a:p>
          <a:p>
            <a:endParaRPr lang="pl-PL" dirty="0"/>
          </a:p>
        </p:txBody>
      </p:sp>
      <p:pic>
        <p:nvPicPr>
          <p:cNvPr id="5" name="Obraz 4">
            <a:extLst>
              <a:ext uri="{FF2B5EF4-FFF2-40B4-BE49-F238E27FC236}">
                <a16:creationId xmlns:a16="http://schemas.microsoft.com/office/drawing/2014/main" id="{418BD429-0FA9-7C1E-32B6-FB89E8C2D7B4}"/>
              </a:ext>
            </a:extLst>
          </p:cNvPr>
          <p:cNvPicPr>
            <a:picLocks noChangeAspect="1"/>
          </p:cNvPicPr>
          <p:nvPr/>
        </p:nvPicPr>
        <p:blipFill>
          <a:blip r:embed="rId2"/>
          <a:stretch>
            <a:fillRect/>
          </a:stretch>
        </p:blipFill>
        <p:spPr>
          <a:xfrm>
            <a:off x="4523944" y="3429000"/>
            <a:ext cx="7086600" cy="2305050"/>
          </a:xfrm>
          <a:prstGeom prst="rect">
            <a:avLst/>
          </a:prstGeom>
        </p:spPr>
      </p:pic>
      <p:pic>
        <p:nvPicPr>
          <p:cNvPr id="6" name="Obraz 5">
            <a:extLst>
              <a:ext uri="{FF2B5EF4-FFF2-40B4-BE49-F238E27FC236}">
                <a16:creationId xmlns:a16="http://schemas.microsoft.com/office/drawing/2014/main" id="{096580D8-5A6D-9FF5-E4AE-788099EA7FBA}"/>
              </a:ext>
            </a:extLst>
          </p:cNvPr>
          <p:cNvPicPr>
            <a:picLocks noChangeAspect="1"/>
          </p:cNvPicPr>
          <p:nvPr/>
        </p:nvPicPr>
        <p:blipFill>
          <a:blip r:embed="rId3"/>
          <a:stretch>
            <a:fillRect/>
          </a:stretch>
        </p:blipFill>
        <p:spPr>
          <a:xfrm>
            <a:off x="429414" y="3396813"/>
            <a:ext cx="3549833" cy="2458716"/>
          </a:xfrm>
          <a:prstGeom prst="rect">
            <a:avLst/>
          </a:prstGeom>
        </p:spPr>
      </p:pic>
      <p:sp>
        <p:nvSpPr>
          <p:cNvPr id="7" name="pole tekstowe 6">
            <a:extLst>
              <a:ext uri="{FF2B5EF4-FFF2-40B4-BE49-F238E27FC236}">
                <a16:creationId xmlns:a16="http://schemas.microsoft.com/office/drawing/2014/main" id="{955474C3-3211-46C3-33D1-1C7F28D90E23}"/>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1959891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D7E534-8FDE-B1BB-5137-6B05A8C1BCD0}"/>
              </a:ext>
            </a:extLst>
          </p:cNvPr>
          <p:cNvSpPr>
            <a:spLocks noGrp="1"/>
          </p:cNvSpPr>
          <p:nvPr>
            <p:ph type="title"/>
          </p:nvPr>
        </p:nvSpPr>
        <p:spPr>
          <a:xfrm>
            <a:off x="463826" y="365125"/>
            <a:ext cx="10889974" cy="1325563"/>
          </a:xfrm>
        </p:spPr>
        <p:txBody>
          <a:bodyPr/>
          <a:lstStyle/>
          <a:p>
            <a:r>
              <a:rPr lang="pl-PL" b="1" dirty="0"/>
              <a:t>Podstawowe pojęcia fizyczne: moc dystorsji</a:t>
            </a:r>
            <a:endParaRPr lang="pl-PL" dirty="0"/>
          </a:p>
        </p:txBody>
      </p:sp>
      <p:sp>
        <p:nvSpPr>
          <p:cNvPr id="3" name="Symbol zastępczy zawartości 2">
            <a:extLst>
              <a:ext uri="{FF2B5EF4-FFF2-40B4-BE49-F238E27FC236}">
                <a16:creationId xmlns:a16="http://schemas.microsoft.com/office/drawing/2014/main" id="{2D357676-07B7-3B2A-48A6-19A13C60D086}"/>
              </a:ext>
            </a:extLst>
          </p:cNvPr>
          <p:cNvSpPr>
            <a:spLocks noGrp="1"/>
          </p:cNvSpPr>
          <p:nvPr>
            <p:ph idx="1"/>
          </p:nvPr>
        </p:nvSpPr>
        <p:spPr/>
        <p:txBody>
          <a:bodyPr/>
          <a:lstStyle/>
          <a:p>
            <a:r>
              <a:rPr lang="pl-PL" b="1" i="0" dirty="0">
                <a:solidFill>
                  <a:srgbClr val="202122"/>
                </a:solidFill>
                <a:effectLst/>
                <a:latin typeface="Arial" panose="020B0604020202020204" pitchFamily="34" charset="0"/>
              </a:rPr>
              <a:t>Moc odkształcenia</a:t>
            </a:r>
            <a:r>
              <a:rPr lang="pl-PL" b="0" i="0" dirty="0">
                <a:solidFill>
                  <a:srgbClr val="202122"/>
                </a:solidFill>
                <a:effectLst/>
                <a:latin typeface="Arial" panose="020B0604020202020204" pitchFamily="34" charset="0"/>
              </a:rPr>
              <a:t> (</a:t>
            </a:r>
            <a:r>
              <a:rPr lang="pl-PL" b="1" i="0" dirty="0">
                <a:solidFill>
                  <a:srgbClr val="202122"/>
                </a:solidFill>
                <a:effectLst/>
                <a:latin typeface="Arial" panose="020B0604020202020204" pitchFamily="34" charset="0"/>
              </a:rPr>
              <a:t>moc dystorsji</a:t>
            </a:r>
            <a:r>
              <a:rPr lang="pl-PL" b="0" i="0" dirty="0">
                <a:solidFill>
                  <a:srgbClr val="202122"/>
                </a:solidFill>
                <a:effectLst/>
                <a:latin typeface="Arial" panose="020B0604020202020204" pitchFamily="34" charset="0"/>
              </a:rPr>
              <a:t>) – rodzaj mocy biernej w sieciach prądu przemiennego powstającej w obwodach w wyniku działania w niej nieliniowych elementów wywołujących niesinusoidalny przebieg natężenia prądu i napięcia elektrycznego. Przykładem nieliniowych elementów instalacji są inwertery (falowniki) stosowane w pralkach, suszarkach, energoelektronice, lodówkach, a także inwertery systemów PV.</a:t>
            </a:r>
          </a:p>
          <a:p>
            <a:r>
              <a:rPr lang="pl-PL" dirty="0">
                <a:solidFill>
                  <a:srgbClr val="202122"/>
                </a:solidFill>
                <a:latin typeface="Arial" panose="020B0604020202020204" pitchFamily="34" charset="0"/>
              </a:rPr>
              <a:t>W XIX wieku moc dystorsji nie była brana pod uwagę, w XX wieku była marginalna, w XXI wieku będzie zagadnieniem dominującym. </a:t>
            </a:r>
            <a:endParaRPr lang="pl-PL" dirty="0"/>
          </a:p>
        </p:txBody>
      </p:sp>
    </p:spTree>
    <p:extLst>
      <p:ext uri="{BB962C8B-B14F-4D97-AF65-F5344CB8AC3E}">
        <p14:creationId xmlns:p14="http://schemas.microsoft.com/office/powerpoint/2010/main" val="414910441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A5876D-BA18-80D5-716B-30FA0E6E4573}"/>
              </a:ext>
            </a:extLst>
          </p:cNvPr>
          <p:cNvSpPr>
            <a:spLocks noGrp="1"/>
          </p:cNvSpPr>
          <p:nvPr>
            <p:ph type="title"/>
          </p:nvPr>
        </p:nvSpPr>
        <p:spPr/>
        <p:txBody>
          <a:bodyPr/>
          <a:lstStyle/>
          <a:p>
            <a:r>
              <a:rPr lang="pl-PL" b="1" dirty="0"/>
              <a:t>Prostownik tyrystorowy</a:t>
            </a:r>
            <a:endParaRPr lang="pl-PL" dirty="0"/>
          </a:p>
        </p:txBody>
      </p:sp>
      <p:pic>
        <p:nvPicPr>
          <p:cNvPr id="5" name="Obraz 4">
            <a:extLst>
              <a:ext uri="{FF2B5EF4-FFF2-40B4-BE49-F238E27FC236}">
                <a16:creationId xmlns:a16="http://schemas.microsoft.com/office/drawing/2014/main" id="{EAD43DE7-0098-DA73-8D42-F4C76BA141C0}"/>
              </a:ext>
            </a:extLst>
          </p:cNvPr>
          <p:cNvPicPr>
            <a:picLocks noChangeAspect="1"/>
          </p:cNvPicPr>
          <p:nvPr/>
        </p:nvPicPr>
        <p:blipFill>
          <a:blip r:embed="rId2"/>
          <a:stretch>
            <a:fillRect/>
          </a:stretch>
        </p:blipFill>
        <p:spPr>
          <a:xfrm>
            <a:off x="7706860" y="2064963"/>
            <a:ext cx="4136389" cy="4611057"/>
          </a:xfrm>
          <a:prstGeom prst="rect">
            <a:avLst/>
          </a:prstGeom>
        </p:spPr>
      </p:pic>
      <p:pic>
        <p:nvPicPr>
          <p:cNvPr id="6" name="Obraz 5">
            <a:extLst>
              <a:ext uri="{FF2B5EF4-FFF2-40B4-BE49-F238E27FC236}">
                <a16:creationId xmlns:a16="http://schemas.microsoft.com/office/drawing/2014/main" id="{B514EBF4-694B-0DFF-EC60-EDBD5CDD3629}"/>
              </a:ext>
            </a:extLst>
          </p:cNvPr>
          <p:cNvPicPr>
            <a:picLocks noChangeAspect="1"/>
          </p:cNvPicPr>
          <p:nvPr/>
        </p:nvPicPr>
        <p:blipFill>
          <a:blip r:embed="rId3"/>
          <a:stretch>
            <a:fillRect/>
          </a:stretch>
        </p:blipFill>
        <p:spPr>
          <a:xfrm>
            <a:off x="0" y="4370970"/>
            <a:ext cx="7086600" cy="2305050"/>
          </a:xfrm>
          <a:prstGeom prst="rect">
            <a:avLst/>
          </a:prstGeom>
        </p:spPr>
      </p:pic>
      <p:pic>
        <p:nvPicPr>
          <p:cNvPr id="7" name="Obraz 6">
            <a:extLst>
              <a:ext uri="{FF2B5EF4-FFF2-40B4-BE49-F238E27FC236}">
                <a16:creationId xmlns:a16="http://schemas.microsoft.com/office/drawing/2014/main" id="{85B93172-885B-4FF0-4FBA-D4B717DD828C}"/>
              </a:ext>
            </a:extLst>
          </p:cNvPr>
          <p:cNvPicPr>
            <a:picLocks noChangeAspect="1"/>
          </p:cNvPicPr>
          <p:nvPr/>
        </p:nvPicPr>
        <p:blipFill>
          <a:blip r:embed="rId4"/>
          <a:stretch>
            <a:fillRect/>
          </a:stretch>
        </p:blipFill>
        <p:spPr>
          <a:xfrm>
            <a:off x="0" y="1868940"/>
            <a:ext cx="3549833" cy="2458716"/>
          </a:xfrm>
          <a:prstGeom prst="rect">
            <a:avLst/>
          </a:prstGeom>
        </p:spPr>
      </p:pic>
      <p:sp>
        <p:nvSpPr>
          <p:cNvPr id="9" name="pole tekstowe 8">
            <a:extLst>
              <a:ext uri="{FF2B5EF4-FFF2-40B4-BE49-F238E27FC236}">
                <a16:creationId xmlns:a16="http://schemas.microsoft.com/office/drawing/2014/main" id="{807D861C-29B6-3480-0A66-077A1226A4A5}"/>
              </a:ext>
            </a:extLst>
          </p:cNvPr>
          <p:cNvSpPr txBox="1"/>
          <p:nvPr/>
        </p:nvSpPr>
        <p:spPr>
          <a:xfrm>
            <a:off x="2580730" y="2782669"/>
            <a:ext cx="6095234" cy="646331"/>
          </a:xfrm>
          <a:prstGeom prst="rect">
            <a:avLst/>
          </a:prstGeom>
          <a:noFill/>
        </p:spPr>
        <p:txBody>
          <a:bodyPr wrap="square">
            <a:spAutoFit/>
          </a:bodyPr>
          <a:lstStyle/>
          <a:p>
            <a:pPr algn="ctr"/>
            <a:r>
              <a:rPr lang="pl-PL" b="1" dirty="0"/>
              <a:t>Prostownik tyrystorowy</a:t>
            </a:r>
          </a:p>
          <a:p>
            <a:pPr algn="ctr"/>
            <a:r>
              <a:rPr lang="pl-PL" b="1" dirty="0"/>
              <a:t>przy komutacji dwuzaworowej</a:t>
            </a:r>
          </a:p>
        </p:txBody>
      </p:sp>
      <p:sp>
        <p:nvSpPr>
          <p:cNvPr id="10" name="pole tekstowe 9">
            <a:extLst>
              <a:ext uri="{FF2B5EF4-FFF2-40B4-BE49-F238E27FC236}">
                <a16:creationId xmlns:a16="http://schemas.microsoft.com/office/drawing/2014/main" id="{784CE78D-2039-9FFA-7A36-6B8C5E00BB93}"/>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974117160"/>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914C97-5840-5A8D-E2C8-1D1F7B8DE282}"/>
              </a:ext>
            </a:extLst>
          </p:cNvPr>
          <p:cNvSpPr>
            <a:spLocks noGrp="1"/>
          </p:cNvSpPr>
          <p:nvPr>
            <p:ph type="title"/>
          </p:nvPr>
        </p:nvSpPr>
        <p:spPr/>
        <p:txBody>
          <a:bodyPr/>
          <a:lstStyle/>
          <a:p>
            <a:r>
              <a:rPr lang="pl-PL" b="1" dirty="0"/>
              <a:t>Falownik 1-fazowy</a:t>
            </a:r>
            <a:endParaRPr lang="pl-PL" dirty="0"/>
          </a:p>
        </p:txBody>
      </p:sp>
      <p:pic>
        <p:nvPicPr>
          <p:cNvPr id="5" name="Obraz 4">
            <a:extLst>
              <a:ext uri="{FF2B5EF4-FFF2-40B4-BE49-F238E27FC236}">
                <a16:creationId xmlns:a16="http://schemas.microsoft.com/office/drawing/2014/main" id="{C94506A1-EAE4-5D6A-9BBB-D3201259794A}"/>
              </a:ext>
            </a:extLst>
          </p:cNvPr>
          <p:cNvPicPr>
            <a:picLocks noChangeAspect="1"/>
          </p:cNvPicPr>
          <p:nvPr/>
        </p:nvPicPr>
        <p:blipFill>
          <a:blip r:embed="rId2"/>
          <a:stretch>
            <a:fillRect/>
          </a:stretch>
        </p:blipFill>
        <p:spPr>
          <a:xfrm>
            <a:off x="1595293" y="1690688"/>
            <a:ext cx="9635559" cy="4438698"/>
          </a:xfrm>
          <a:prstGeom prst="rect">
            <a:avLst/>
          </a:prstGeom>
        </p:spPr>
      </p:pic>
      <p:sp>
        <p:nvSpPr>
          <p:cNvPr id="8" name="pole tekstowe 7">
            <a:extLst>
              <a:ext uri="{FF2B5EF4-FFF2-40B4-BE49-F238E27FC236}">
                <a16:creationId xmlns:a16="http://schemas.microsoft.com/office/drawing/2014/main" id="{7706F67B-C974-6EA7-DE33-5C0293D3D613}"/>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51751077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6A0CF81-8342-8ABC-9246-67335489572F}"/>
              </a:ext>
            </a:extLst>
          </p:cNvPr>
          <p:cNvSpPr>
            <a:spLocks noGrp="1"/>
          </p:cNvSpPr>
          <p:nvPr>
            <p:ph type="title"/>
          </p:nvPr>
        </p:nvSpPr>
        <p:spPr/>
        <p:txBody>
          <a:bodyPr/>
          <a:lstStyle/>
          <a:p>
            <a:r>
              <a:rPr lang="pl-PL" b="1" dirty="0"/>
              <a:t>Falownik 1-fazowy</a:t>
            </a:r>
            <a:endParaRPr lang="pl-PL" dirty="0"/>
          </a:p>
        </p:txBody>
      </p:sp>
      <p:pic>
        <p:nvPicPr>
          <p:cNvPr id="5" name="Symbol zastępczy zawartości 4">
            <a:extLst>
              <a:ext uri="{FF2B5EF4-FFF2-40B4-BE49-F238E27FC236}">
                <a16:creationId xmlns:a16="http://schemas.microsoft.com/office/drawing/2014/main" id="{D4AC29FD-4BAB-E2B1-78D7-69B0A502CF84}"/>
              </a:ext>
            </a:extLst>
          </p:cNvPr>
          <p:cNvPicPr>
            <a:picLocks noGrp="1" noChangeAspect="1"/>
          </p:cNvPicPr>
          <p:nvPr>
            <p:ph idx="1"/>
          </p:nvPr>
        </p:nvPicPr>
        <p:blipFill>
          <a:blip r:embed="rId3"/>
          <a:stretch>
            <a:fillRect/>
          </a:stretch>
        </p:blipFill>
        <p:spPr>
          <a:xfrm>
            <a:off x="5964278" y="739471"/>
            <a:ext cx="6051090" cy="5929155"/>
          </a:xfrm>
        </p:spPr>
      </p:pic>
      <p:pic>
        <p:nvPicPr>
          <p:cNvPr id="6" name="Obraz 5">
            <a:extLst>
              <a:ext uri="{FF2B5EF4-FFF2-40B4-BE49-F238E27FC236}">
                <a16:creationId xmlns:a16="http://schemas.microsoft.com/office/drawing/2014/main" id="{85492766-F8B2-67CE-C5F3-4563EC9FCB28}"/>
              </a:ext>
            </a:extLst>
          </p:cNvPr>
          <p:cNvPicPr>
            <a:picLocks noChangeAspect="1"/>
          </p:cNvPicPr>
          <p:nvPr/>
        </p:nvPicPr>
        <p:blipFill>
          <a:blip r:embed="rId4"/>
          <a:stretch>
            <a:fillRect/>
          </a:stretch>
        </p:blipFill>
        <p:spPr>
          <a:xfrm>
            <a:off x="538448" y="3074721"/>
            <a:ext cx="4797207" cy="2209872"/>
          </a:xfrm>
          <a:prstGeom prst="rect">
            <a:avLst/>
          </a:prstGeom>
        </p:spPr>
      </p:pic>
      <p:sp>
        <p:nvSpPr>
          <p:cNvPr id="7" name="pole tekstowe 6">
            <a:extLst>
              <a:ext uri="{FF2B5EF4-FFF2-40B4-BE49-F238E27FC236}">
                <a16:creationId xmlns:a16="http://schemas.microsoft.com/office/drawing/2014/main" id="{7F8EAD4A-FC93-6AC4-B9C4-C3C2CC707109}"/>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990504920"/>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427A86B-1C09-9374-B490-18FB9AF0F5E0}"/>
              </a:ext>
            </a:extLst>
          </p:cNvPr>
          <p:cNvSpPr>
            <a:spLocks noGrp="1"/>
          </p:cNvSpPr>
          <p:nvPr>
            <p:ph type="title"/>
          </p:nvPr>
        </p:nvSpPr>
        <p:spPr/>
        <p:txBody>
          <a:bodyPr/>
          <a:lstStyle/>
          <a:p>
            <a:r>
              <a:rPr lang="pl-PL" b="1" dirty="0"/>
              <a:t>Falownik 1-fazowy</a:t>
            </a:r>
            <a:endParaRPr lang="pl-PL" dirty="0"/>
          </a:p>
        </p:txBody>
      </p:sp>
      <p:pic>
        <p:nvPicPr>
          <p:cNvPr id="5" name="Obraz 4">
            <a:extLst>
              <a:ext uri="{FF2B5EF4-FFF2-40B4-BE49-F238E27FC236}">
                <a16:creationId xmlns:a16="http://schemas.microsoft.com/office/drawing/2014/main" id="{4DD1F6DD-F186-49D5-C68F-020558B4EE25}"/>
              </a:ext>
            </a:extLst>
          </p:cNvPr>
          <p:cNvPicPr>
            <a:picLocks noChangeAspect="1"/>
          </p:cNvPicPr>
          <p:nvPr/>
        </p:nvPicPr>
        <p:blipFill>
          <a:blip r:embed="rId2"/>
          <a:stretch>
            <a:fillRect/>
          </a:stretch>
        </p:blipFill>
        <p:spPr>
          <a:xfrm>
            <a:off x="3416485" y="1374530"/>
            <a:ext cx="5285509" cy="5396166"/>
          </a:xfrm>
          <a:prstGeom prst="rect">
            <a:avLst/>
          </a:prstGeom>
        </p:spPr>
      </p:pic>
      <p:sp>
        <p:nvSpPr>
          <p:cNvPr id="6" name="pole tekstowe 5">
            <a:extLst>
              <a:ext uri="{FF2B5EF4-FFF2-40B4-BE49-F238E27FC236}">
                <a16:creationId xmlns:a16="http://schemas.microsoft.com/office/drawing/2014/main" id="{B7FB6DB4-9A9B-C118-B230-B2BECBD0E4AD}"/>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30919018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8B6603-6894-86AC-BBF0-9EDDED6BD656}"/>
              </a:ext>
            </a:extLst>
          </p:cNvPr>
          <p:cNvSpPr>
            <a:spLocks noGrp="1"/>
          </p:cNvSpPr>
          <p:nvPr>
            <p:ph type="title"/>
          </p:nvPr>
        </p:nvSpPr>
        <p:spPr/>
        <p:txBody>
          <a:bodyPr/>
          <a:lstStyle/>
          <a:p>
            <a:r>
              <a:rPr lang="pl-PL" b="1" dirty="0"/>
              <a:t>Falownik 1-fazowy</a:t>
            </a:r>
            <a:endParaRPr lang="pl-PL" dirty="0"/>
          </a:p>
        </p:txBody>
      </p:sp>
      <p:pic>
        <p:nvPicPr>
          <p:cNvPr id="5" name="Obraz 4">
            <a:extLst>
              <a:ext uri="{FF2B5EF4-FFF2-40B4-BE49-F238E27FC236}">
                <a16:creationId xmlns:a16="http://schemas.microsoft.com/office/drawing/2014/main" id="{C159B0FB-E439-FF89-C2F6-FF6EEC76B889}"/>
              </a:ext>
            </a:extLst>
          </p:cNvPr>
          <p:cNvPicPr>
            <a:picLocks noChangeAspect="1"/>
          </p:cNvPicPr>
          <p:nvPr/>
        </p:nvPicPr>
        <p:blipFill>
          <a:blip r:embed="rId2"/>
          <a:stretch>
            <a:fillRect/>
          </a:stretch>
        </p:blipFill>
        <p:spPr>
          <a:xfrm>
            <a:off x="458233" y="2574310"/>
            <a:ext cx="5257800" cy="2352675"/>
          </a:xfrm>
          <a:prstGeom prst="rect">
            <a:avLst/>
          </a:prstGeom>
        </p:spPr>
      </p:pic>
      <p:pic>
        <p:nvPicPr>
          <p:cNvPr id="7" name="Obraz 6">
            <a:extLst>
              <a:ext uri="{FF2B5EF4-FFF2-40B4-BE49-F238E27FC236}">
                <a16:creationId xmlns:a16="http://schemas.microsoft.com/office/drawing/2014/main" id="{0215233A-A6DD-0D10-6EC2-97C28F0DB3EC}"/>
              </a:ext>
            </a:extLst>
          </p:cNvPr>
          <p:cNvPicPr>
            <a:picLocks noChangeAspect="1"/>
          </p:cNvPicPr>
          <p:nvPr/>
        </p:nvPicPr>
        <p:blipFill>
          <a:blip r:embed="rId3"/>
          <a:stretch>
            <a:fillRect/>
          </a:stretch>
        </p:blipFill>
        <p:spPr>
          <a:xfrm>
            <a:off x="6306796" y="2195893"/>
            <a:ext cx="5553075" cy="3228975"/>
          </a:xfrm>
          <a:prstGeom prst="rect">
            <a:avLst/>
          </a:prstGeom>
        </p:spPr>
      </p:pic>
      <p:sp>
        <p:nvSpPr>
          <p:cNvPr id="10" name="pole tekstowe 9">
            <a:extLst>
              <a:ext uri="{FF2B5EF4-FFF2-40B4-BE49-F238E27FC236}">
                <a16:creationId xmlns:a16="http://schemas.microsoft.com/office/drawing/2014/main" id="{7CD2516B-9EC6-1891-8060-305CE5169B94}"/>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61363506"/>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FACE31-C156-6E88-F1FC-139FB4F2DB92}"/>
              </a:ext>
            </a:extLst>
          </p:cNvPr>
          <p:cNvSpPr>
            <a:spLocks noGrp="1"/>
          </p:cNvSpPr>
          <p:nvPr>
            <p:ph type="title"/>
          </p:nvPr>
        </p:nvSpPr>
        <p:spPr/>
        <p:txBody>
          <a:bodyPr/>
          <a:lstStyle/>
          <a:p>
            <a:r>
              <a:rPr lang="pl-PL" b="1" dirty="0"/>
              <a:t>Falownik 1-fazowy</a:t>
            </a:r>
            <a:endParaRPr lang="pl-PL" dirty="0"/>
          </a:p>
        </p:txBody>
      </p:sp>
      <p:pic>
        <p:nvPicPr>
          <p:cNvPr id="4" name="Obraz 3">
            <a:extLst>
              <a:ext uri="{FF2B5EF4-FFF2-40B4-BE49-F238E27FC236}">
                <a16:creationId xmlns:a16="http://schemas.microsoft.com/office/drawing/2014/main" id="{1B8CC7FA-F573-C8F8-50F8-B26999E9DA16}"/>
              </a:ext>
            </a:extLst>
          </p:cNvPr>
          <p:cNvPicPr>
            <a:picLocks noChangeAspect="1"/>
          </p:cNvPicPr>
          <p:nvPr/>
        </p:nvPicPr>
        <p:blipFill>
          <a:blip r:embed="rId2"/>
          <a:stretch>
            <a:fillRect/>
          </a:stretch>
        </p:blipFill>
        <p:spPr>
          <a:xfrm>
            <a:off x="5795341" y="1930236"/>
            <a:ext cx="5967737" cy="3859180"/>
          </a:xfrm>
          <a:prstGeom prst="rect">
            <a:avLst/>
          </a:prstGeom>
        </p:spPr>
      </p:pic>
      <p:pic>
        <p:nvPicPr>
          <p:cNvPr id="6" name="Obraz 5">
            <a:extLst>
              <a:ext uri="{FF2B5EF4-FFF2-40B4-BE49-F238E27FC236}">
                <a16:creationId xmlns:a16="http://schemas.microsoft.com/office/drawing/2014/main" id="{AC87C5CB-79DF-DA9E-17D4-844BB86132BD}"/>
              </a:ext>
            </a:extLst>
          </p:cNvPr>
          <p:cNvPicPr>
            <a:picLocks noChangeAspect="1"/>
          </p:cNvPicPr>
          <p:nvPr/>
        </p:nvPicPr>
        <p:blipFill>
          <a:blip r:embed="rId3"/>
          <a:stretch>
            <a:fillRect/>
          </a:stretch>
        </p:blipFill>
        <p:spPr>
          <a:xfrm>
            <a:off x="775760" y="1690688"/>
            <a:ext cx="3876675" cy="1181100"/>
          </a:xfrm>
          <a:prstGeom prst="rect">
            <a:avLst/>
          </a:prstGeom>
        </p:spPr>
      </p:pic>
      <p:pic>
        <p:nvPicPr>
          <p:cNvPr id="8" name="Obraz 7">
            <a:extLst>
              <a:ext uri="{FF2B5EF4-FFF2-40B4-BE49-F238E27FC236}">
                <a16:creationId xmlns:a16="http://schemas.microsoft.com/office/drawing/2014/main" id="{82B3F1CF-AAE8-AEC4-B484-7250197CF09F}"/>
              </a:ext>
            </a:extLst>
          </p:cNvPr>
          <p:cNvPicPr>
            <a:picLocks noChangeAspect="1"/>
          </p:cNvPicPr>
          <p:nvPr/>
        </p:nvPicPr>
        <p:blipFill>
          <a:blip r:embed="rId4"/>
          <a:stretch>
            <a:fillRect/>
          </a:stretch>
        </p:blipFill>
        <p:spPr>
          <a:xfrm>
            <a:off x="1468573" y="3386544"/>
            <a:ext cx="2628900" cy="2152650"/>
          </a:xfrm>
          <a:prstGeom prst="rect">
            <a:avLst/>
          </a:prstGeom>
        </p:spPr>
      </p:pic>
      <p:sp>
        <p:nvSpPr>
          <p:cNvPr id="9" name="pole tekstowe 8">
            <a:extLst>
              <a:ext uri="{FF2B5EF4-FFF2-40B4-BE49-F238E27FC236}">
                <a16:creationId xmlns:a16="http://schemas.microsoft.com/office/drawing/2014/main" id="{23BEA1D5-0171-060F-6A49-931730BF9B2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3609611385"/>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B8FD07-72D0-C645-190C-23EEFCBC0269}"/>
              </a:ext>
            </a:extLst>
          </p:cNvPr>
          <p:cNvSpPr>
            <a:spLocks noGrp="1"/>
          </p:cNvSpPr>
          <p:nvPr>
            <p:ph type="title"/>
          </p:nvPr>
        </p:nvSpPr>
        <p:spPr/>
        <p:txBody>
          <a:bodyPr/>
          <a:lstStyle/>
          <a:p>
            <a:r>
              <a:rPr lang="pl-PL" b="1" dirty="0"/>
              <a:t>Falownik 1-fazowy</a:t>
            </a:r>
            <a:endParaRPr lang="pl-PL" dirty="0"/>
          </a:p>
        </p:txBody>
      </p:sp>
      <p:pic>
        <p:nvPicPr>
          <p:cNvPr id="5" name="Obraz 4">
            <a:extLst>
              <a:ext uri="{FF2B5EF4-FFF2-40B4-BE49-F238E27FC236}">
                <a16:creationId xmlns:a16="http://schemas.microsoft.com/office/drawing/2014/main" id="{C7F629E4-6234-71F8-940B-322907EC0E8E}"/>
              </a:ext>
            </a:extLst>
          </p:cNvPr>
          <p:cNvPicPr>
            <a:picLocks noChangeAspect="1"/>
          </p:cNvPicPr>
          <p:nvPr/>
        </p:nvPicPr>
        <p:blipFill>
          <a:blip r:embed="rId2"/>
          <a:stretch>
            <a:fillRect/>
          </a:stretch>
        </p:blipFill>
        <p:spPr>
          <a:xfrm>
            <a:off x="2447829" y="1772273"/>
            <a:ext cx="7562850" cy="4324350"/>
          </a:xfrm>
          <a:prstGeom prst="rect">
            <a:avLst/>
          </a:prstGeom>
        </p:spPr>
      </p:pic>
      <p:sp>
        <p:nvSpPr>
          <p:cNvPr id="6" name="pole tekstowe 5">
            <a:extLst>
              <a:ext uri="{FF2B5EF4-FFF2-40B4-BE49-F238E27FC236}">
                <a16:creationId xmlns:a16="http://schemas.microsoft.com/office/drawing/2014/main" id="{546A483A-6E11-E7C2-9343-87FCE722AE6E}"/>
              </a:ext>
            </a:extLst>
          </p:cNvPr>
          <p:cNvSpPr txBox="1"/>
          <p:nvPr/>
        </p:nvSpPr>
        <p:spPr>
          <a:xfrm>
            <a:off x="0" y="6625379"/>
            <a:ext cx="11432067" cy="215444"/>
          </a:xfrm>
          <a:prstGeom prst="rect">
            <a:avLst/>
          </a:prstGeom>
          <a:noFill/>
        </p:spPr>
        <p:txBody>
          <a:bodyPr wrap="square" rtlCol="0">
            <a:spAutoFit/>
          </a:bodyPr>
          <a:lstStyle/>
          <a:p>
            <a:r>
              <a:rPr lang="pl-PL" sz="800" dirty="0" err="1"/>
              <a:t>EnergoElektronika</a:t>
            </a:r>
            <a:r>
              <a:rPr lang="pl-PL" sz="800" dirty="0"/>
              <a:t> Bogusław Grzesik wydawnictwo Politechniki Śląskiej </a:t>
            </a:r>
          </a:p>
        </p:txBody>
      </p:sp>
    </p:spTree>
    <p:extLst>
      <p:ext uri="{BB962C8B-B14F-4D97-AF65-F5344CB8AC3E}">
        <p14:creationId xmlns:p14="http://schemas.microsoft.com/office/powerpoint/2010/main" val="203965047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F56ACE2-CDEA-1EE1-77CE-3CFB21ED9A91}"/>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135678B0-32DE-74E5-D3F6-64EBF1CE3B09}"/>
              </a:ext>
            </a:extLst>
          </p:cNvPr>
          <p:cNvPicPr>
            <a:picLocks noChangeAspect="1"/>
          </p:cNvPicPr>
          <p:nvPr/>
        </p:nvPicPr>
        <p:blipFill>
          <a:blip r:embed="rId2"/>
          <a:stretch>
            <a:fillRect/>
          </a:stretch>
        </p:blipFill>
        <p:spPr>
          <a:xfrm>
            <a:off x="445713" y="1925122"/>
            <a:ext cx="11037129" cy="4436964"/>
          </a:xfrm>
          <a:prstGeom prst="rect">
            <a:avLst/>
          </a:prstGeom>
        </p:spPr>
      </p:pic>
      <p:sp>
        <p:nvSpPr>
          <p:cNvPr id="6" name="pole tekstowe 5">
            <a:extLst>
              <a:ext uri="{FF2B5EF4-FFF2-40B4-BE49-F238E27FC236}">
                <a16:creationId xmlns:a16="http://schemas.microsoft.com/office/drawing/2014/main" id="{C8031CB6-F1B7-6911-C69E-3D9ED7614921}"/>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410356914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2BA3A1-BC07-4352-1087-17AB51E40920}"/>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3480053D-6FE6-1FA7-F593-1CB7FB6FD1F7}"/>
              </a:ext>
            </a:extLst>
          </p:cNvPr>
          <p:cNvPicPr>
            <a:picLocks noChangeAspect="1"/>
          </p:cNvPicPr>
          <p:nvPr/>
        </p:nvPicPr>
        <p:blipFill>
          <a:blip r:embed="rId2"/>
          <a:stretch>
            <a:fillRect/>
          </a:stretch>
        </p:blipFill>
        <p:spPr>
          <a:xfrm>
            <a:off x="2294700" y="1788254"/>
            <a:ext cx="7373128" cy="4568893"/>
          </a:xfrm>
          <a:prstGeom prst="rect">
            <a:avLst/>
          </a:prstGeom>
        </p:spPr>
      </p:pic>
      <p:sp>
        <p:nvSpPr>
          <p:cNvPr id="6" name="pole tekstowe 5">
            <a:extLst>
              <a:ext uri="{FF2B5EF4-FFF2-40B4-BE49-F238E27FC236}">
                <a16:creationId xmlns:a16="http://schemas.microsoft.com/office/drawing/2014/main" id="{F11DA5F4-AF2B-1261-6EA0-66403FF17051}"/>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17104441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3BC971-E2BE-E43A-4486-D849D564831E}"/>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DBA919DE-D93E-1845-FB60-0981290799FF}"/>
              </a:ext>
            </a:extLst>
          </p:cNvPr>
          <p:cNvPicPr>
            <a:picLocks noChangeAspect="1"/>
          </p:cNvPicPr>
          <p:nvPr/>
        </p:nvPicPr>
        <p:blipFill>
          <a:blip r:embed="rId2"/>
          <a:stretch>
            <a:fillRect/>
          </a:stretch>
        </p:blipFill>
        <p:spPr>
          <a:xfrm>
            <a:off x="1332275" y="1506144"/>
            <a:ext cx="8886949" cy="5264551"/>
          </a:xfrm>
          <a:prstGeom prst="rect">
            <a:avLst/>
          </a:prstGeom>
        </p:spPr>
      </p:pic>
      <p:sp>
        <p:nvSpPr>
          <p:cNvPr id="6" name="pole tekstowe 5">
            <a:extLst>
              <a:ext uri="{FF2B5EF4-FFF2-40B4-BE49-F238E27FC236}">
                <a16:creationId xmlns:a16="http://schemas.microsoft.com/office/drawing/2014/main" id="{53D597D5-76BB-1831-FCCC-9E09380B36DB}"/>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3909525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10B5F0-2426-66DB-4C3E-8A89333701BF}"/>
              </a:ext>
            </a:extLst>
          </p:cNvPr>
          <p:cNvSpPr>
            <a:spLocks noGrp="1"/>
          </p:cNvSpPr>
          <p:nvPr>
            <p:ph type="title"/>
          </p:nvPr>
        </p:nvSpPr>
        <p:spPr/>
        <p:txBody>
          <a:bodyPr/>
          <a:lstStyle/>
          <a:p>
            <a:r>
              <a:rPr lang="pl-PL" b="1" dirty="0"/>
              <a:t>Podstawowe pojęcia fizyczne: moc dystorsji</a:t>
            </a:r>
            <a:endParaRPr lang="pl-PL" dirty="0"/>
          </a:p>
        </p:txBody>
      </p:sp>
      <p:sp>
        <p:nvSpPr>
          <p:cNvPr id="3" name="Symbol zastępczy zawartości 2">
            <a:extLst>
              <a:ext uri="{FF2B5EF4-FFF2-40B4-BE49-F238E27FC236}">
                <a16:creationId xmlns:a16="http://schemas.microsoft.com/office/drawing/2014/main" id="{C4A80C93-A1BD-16F3-595D-EA00962165C7}"/>
              </a:ext>
            </a:extLst>
          </p:cNvPr>
          <p:cNvSpPr>
            <a:spLocks noGrp="1"/>
          </p:cNvSpPr>
          <p:nvPr>
            <p:ph idx="1"/>
          </p:nvPr>
        </p:nvSpPr>
        <p:spPr>
          <a:xfrm>
            <a:off x="838200" y="1825625"/>
            <a:ext cx="6357730" cy="4351338"/>
          </a:xfrm>
        </p:spPr>
        <p:txBody>
          <a:bodyPr/>
          <a:lstStyle/>
          <a:p>
            <a:r>
              <a:rPr lang="pl-PL" dirty="0"/>
              <a:t>Spójrzmy na związek mocy czynnej, biernej, pozornej oraz dystorsji jeszcze raz:</a:t>
            </a:r>
          </a:p>
        </p:txBody>
      </p:sp>
      <p:pic>
        <p:nvPicPr>
          <p:cNvPr id="4" name="Obraz 3">
            <a:extLst>
              <a:ext uri="{FF2B5EF4-FFF2-40B4-BE49-F238E27FC236}">
                <a16:creationId xmlns:a16="http://schemas.microsoft.com/office/drawing/2014/main" id="{EADFCA55-357F-430F-7C09-395A2A42D7D6}"/>
              </a:ext>
            </a:extLst>
          </p:cNvPr>
          <p:cNvPicPr>
            <a:picLocks noChangeAspect="1"/>
          </p:cNvPicPr>
          <p:nvPr/>
        </p:nvPicPr>
        <p:blipFill>
          <a:blip r:embed="rId2"/>
          <a:stretch>
            <a:fillRect/>
          </a:stretch>
        </p:blipFill>
        <p:spPr>
          <a:xfrm>
            <a:off x="7120835" y="1027906"/>
            <a:ext cx="5071165" cy="5518332"/>
          </a:xfrm>
          <a:prstGeom prst="rect">
            <a:avLst/>
          </a:prstGeom>
        </p:spPr>
      </p:pic>
      <p:sp>
        <p:nvSpPr>
          <p:cNvPr id="5" name="pole tekstowe 4">
            <a:extLst>
              <a:ext uri="{FF2B5EF4-FFF2-40B4-BE49-F238E27FC236}">
                <a16:creationId xmlns:a16="http://schemas.microsoft.com/office/drawing/2014/main" id="{E905CDA8-BEC6-EF00-D164-5B04ACACAEAD}"/>
              </a:ext>
            </a:extLst>
          </p:cNvPr>
          <p:cNvSpPr txBox="1"/>
          <p:nvPr/>
        </p:nvSpPr>
        <p:spPr>
          <a:xfrm>
            <a:off x="653774" y="6488668"/>
            <a:ext cx="10218759" cy="369332"/>
          </a:xfrm>
          <a:prstGeom prst="rect">
            <a:avLst/>
          </a:prstGeom>
          <a:noFill/>
        </p:spPr>
        <p:txBody>
          <a:bodyPr wrap="none" rtlCol="0">
            <a:spAutoFit/>
          </a:bodyPr>
          <a:lstStyle/>
          <a:p>
            <a:r>
              <a:rPr lang="pl-PL" dirty="0"/>
              <a:t>Źródło: https://www.kierunekchemia.pl/artykul,85690,system-optymalizacji-energii-elektrycznej.html</a:t>
            </a:r>
          </a:p>
        </p:txBody>
      </p:sp>
      <p:pic>
        <p:nvPicPr>
          <p:cNvPr id="7" name="Obraz 6">
            <a:extLst>
              <a:ext uri="{FF2B5EF4-FFF2-40B4-BE49-F238E27FC236}">
                <a16:creationId xmlns:a16="http://schemas.microsoft.com/office/drawing/2014/main" id="{82F06B7C-E19F-AE66-E3C3-591F000B68D0}"/>
              </a:ext>
            </a:extLst>
          </p:cNvPr>
          <p:cNvPicPr>
            <a:picLocks noChangeAspect="1"/>
          </p:cNvPicPr>
          <p:nvPr/>
        </p:nvPicPr>
        <p:blipFill>
          <a:blip r:embed="rId3"/>
          <a:stretch>
            <a:fillRect/>
          </a:stretch>
        </p:blipFill>
        <p:spPr>
          <a:xfrm>
            <a:off x="1746595" y="4372113"/>
            <a:ext cx="3609975" cy="914400"/>
          </a:xfrm>
          <a:prstGeom prst="rect">
            <a:avLst/>
          </a:prstGeom>
        </p:spPr>
      </p:pic>
    </p:spTree>
    <p:extLst>
      <p:ext uri="{BB962C8B-B14F-4D97-AF65-F5344CB8AC3E}">
        <p14:creationId xmlns:p14="http://schemas.microsoft.com/office/powerpoint/2010/main" val="190960721"/>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605AE48-68C9-8754-5E2E-74CBB1A267FB}"/>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EC0D4F63-57AA-F81C-74CB-200BE6FA6453}"/>
              </a:ext>
            </a:extLst>
          </p:cNvPr>
          <p:cNvPicPr>
            <a:picLocks noChangeAspect="1"/>
          </p:cNvPicPr>
          <p:nvPr/>
        </p:nvPicPr>
        <p:blipFill>
          <a:blip r:embed="rId2"/>
          <a:stretch>
            <a:fillRect/>
          </a:stretch>
        </p:blipFill>
        <p:spPr>
          <a:xfrm>
            <a:off x="1222253" y="1629021"/>
            <a:ext cx="8684513" cy="5100320"/>
          </a:xfrm>
          <a:prstGeom prst="rect">
            <a:avLst/>
          </a:prstGeom>
        </p:spPr>
      </p:pic>
      <p:sp>
        <p:nvSpPr>
          <p:cNvPr id="6" name="pole tekstowe 5">
            <a:extLst>
              <a:ext uri="{FF2B5EF4-FFF2-40B4-BE49-F238E27FC236}">
                <a16:creationId xmlns:a16="http://schemas.microsoft.com/office/drawing/2014/main" id="{2622EB78-227E-6440-6155-ED385602B3E3}"/>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309063505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2EB201-34F6-700A-A837-B8A50FD862BA}"/>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5182823A-E7DE-D58B-9D06-E84585E63444}"/>
              </a:ext>
            </a:extLst>
          </p:cNvPr>
          <p:cNvPicPr>
            <a:picLocks noChangeAspect="1"/>
          </p:cNvPicPr>
          <p:nvPr/>
        </p:nvPicPr>
        <p:blipFill>
          <a:blip r:embed="rId2"/>
          <a:stretch>
            <a:fillRect/>
          </a:stretch>
        </p:blipFill>
        <p:spPr>
          <a:xfrm>
            <a:off x="1657899" y="2058550"/>
            <a:ext cx="7933864" cy="4684576"/>
          </a:xfrm>
          <a:prstGeom prst="rect">
            <a:avLst/>
          </a:prstGeom>
        </p:spPr>
      </p:pic>
      <p:sp>
        <p:nvSpPr>
          <p:cNvPr id="7" name="pole tekstowe 6">
            <a:extLst>
              <a:ext uri="{FF2B5EF4-FFF2-40B4-BE49-F238E27FC236}">
                <a16:creationId xmlns:a16="http://schemas.microsoft.com/office/drawing/2014/main" id="{06E1C28B-C2B3-02C9-7E66-22AE2B93235B}"/>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2157989781"/>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B99D3D-2F40-8EB9-8ED3-7E20D46FB25F}"/>
              </a:ext>
            </a:extLst>
          </p:cNvPr>
          <p:cNvSpPr>
            <a:spLocks noGrp="1"/>
          </p:cNvSpPr>
          <p:nvPr>
            <p:ph type="title"/>
          </p:nvPr>
        </p:nvSpPr>
        <p:spPr/>
        <p:txBody>
          <a:bodyPr>
            <a:normAutofit fontScale="90000"/>
          </a:bodyPr>
          <a:lstStyle/>
          <a:p>
            <a:r>
              <a:rPr lang="pl-PL" b="1" dirty="0"/>
              <a:t>Sterowanie przepływem energii w systemach odnawialnych na przykładzie EKO OZE PV</a:t>
            </a:r>
            <a:endParaRPr lang="pl-PL" dirty="0"/>
          </a:p>
        </p:txBody>
      </p:sp>
      <p:pic>
        <p:nvPicPr>
          <p:cNvPr id="5" name="Obraz 4">
            <a:extLst>
              <a:ext uri="{FF2B5EF4-FFF2-40B4-BE49-F238E27FC236}">
                <a16:creationId xmlns:a16="http://schemas.microsoft.com/office/drawing/2014/main" id="{79BDD586-97E2-C845-D9E6-02760D7E6BEE}"/>
              </a:ext>
            </a:extLst>
          </p:cNvPr>
          <p:cNvPicPr>
            <a:picLocks noChangeAspect="1"/>
          </p:cNvPicPr>
          <p:nvPr/>
        </p:nvPicPr>
        <p:blipFill>
          <a:blip r:embed="rId2"/>
          <a:stretch>
            <a:fillRect/>
          </a:stretch>
        </p:blipFill>
        <p:spPr>
          <a:xfrm>
            <a:off x="205218" y="2291452"/>
            <a:ext cx="5708515" cy="4277064"/>
          </a:xfrm>
          <a:prstGeom prst="rect">
            <a:avLst/>
          </a:prstGeom>
        </p:spPr>
      </p:pic>
      <p:pic>
        <p:nvPicPr>
          <p:cNvPr id="7" name="Obraz 6">
            <a:extLst>
              <a:ext uri="{FF2B5EF4-FFF2-40B4-BE49-F238E27FC236}">
                <a16:creationId xmlns:a16="http://schemas.microsoft.com/office/drawing/2014/main" id="{EFE09E95-2F1D-5029-2060-7B8C44CEE8ED}"/>
              </a:ext>
            </a:extLst>
          </p:cNvPr>
          <p:cNvPicPr>
            <a:picLocks noChangeAspect="1"/>
          </p:cNvPicPr>
          <p:nvPr/>
        </p:nvPicPr>
        <p:blipFill>
          <a:blip r:embed="rId3"/>
          <a:stretch>
            <a:fillRect/>
          </a:stretch>
        </p:blipFill>
        <p:spPr>
          <a:xfrm>
            <a:off x="6400679" y="2245356"/>
            <a:ext cx="5367052" cy="4552909"/>
          </a:xfrm>
          <a:prstGeom prst="rect">
            <a:avLst/>
          </a:prstGeom>
        </p:spPr>
      </p:pic>
      <p:sp>
        <p:nvSpPr>
          <p:cNvPr id="8" name="pole tekstowe 7">
            <a:extLst>
              <a:ext uri="{FF2B5EF4-FFF2-40B4-BE49-F238E27FC236}">
                <a16:creationId xmlns:a16="http://schemas.microsoft.com/office/drawing/2014/main" id="{8033E6A5-93CE-E58B-0C58-5BFC13491453}"/>
              </a:ext>
            </a:extLst>
          </p:cNvPr>
          <p:cNvSpPr txBox="1"/>
          <p:nvPr/>
        </p:nvSpPr>
        <p:spPr>
          <a:xfrm>
            <a:off x="766" y="6635404"/>
            <a:ext cx="6095234" cy="215444"/>
          </a:xfrm>
          <a:prstGeom prst="rect">
            <a:avLst/>
          </a:prstGeom>
          <a:noFill/>
        </p:spPr>
        <p:txBody>
          <a:bodyPr wrap="square">
            <a:spAutoFit/>
          </a:bodyPr>
          <a:lstStyle/>
          <a:p>
            <a:r>
              <a:rPr lang="pl-PL" sz="800" dirty="0"/>
              <a:t>Źródło: https://zamel.io/eko-oze-pv</a:t>
            </a:r>
          </a:p>
        </p:txBody>
      </p:sp>
    </p:spTree>
    <p:extLst>
      <p:ext uri="{BB962C8B-B14F-4D97-AF65-F5344CB8AC3E}">
        <p14:creationId xmlns:p14="http://schemas.microsoft.com/office/powerpoint/2010/main" val="3104986052"/>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B76011-D44F-AC26-5099-9051C84A1E52}"/>
              </a:ext>
            </a:extLst>
          </p:cNvPr>
          <p:cNvSpPr>
            <a:spLocks noGrp="1"/>
          </p:cNvSpPr>
          <p:nvPr>
            <p:ph type="title"/>
          </p:nvPr>
        </p:nvSpPr>
        <p:spPr/>
        <p:txBody>
          <a:bodyPr/>
          <a:lstStyle/>
          <a:p>
            <a:r>
              <a:rPr lang="pl-PL" dirty="0"/>
              <a:t>Bibliografia</a:t>
            </a:r>
          </a:p>
        </p:txBody>
      </p:sp>
      <p:sp>
        <p:nvSpPr>
          <p:cNvPr id="3" name="Symbol zastępczy zawartości 2">
            <a:extLst>
              <a:ext uri="{FF2B5EF4-FFF2-40B4-BE49-F238E27FC236}">
                <a16:creationId xmlns:a16="http://schemas.microsoft.com/office/drawing/2014/main" id="{626FFCD6-0B92-1CF9-47DF-C73694F1FFC0}"/>
              </a:ext>
            </a:extLst>
          </p:cNvPr>
          <p:cNvSpPr>
            <a:spLocks noGrp="1"/>
          </p:cNvSpPr>
          <p:nvPr>
            <p:ph idx="1"/>
          </p:nvPr>
        </p:nvSpPr>
        <p:spPr>
          <a:xfrm>
            <a:off x="838200" y="1838877"/>
            <a:ext cx="10515600" cy="4351338"/>
          </a:xfrm>
        </p:spPr>
        <p:txBody>
          <a:bodyPr>
            <a:normAutofit fontScale="62500" lnSpcReduction="20000"/>
          </a:bodyPr>
          <a:lstStyle/>
          <a:p>
            <a:r>
              <a:rPr lang="pl-PL" dirty="0">
                <a:hlinkClick r:id="rId2"/>
              </a:rPr>
              <a:t>https://www.robotyka.net.pl/obliczanie-obwodow-metoda-praw-kirchhoffa-metoda-klasyczna/</a:t>
            </a:r>
            <a:endParaRPr lang="pl-PL" dirty="0"/>
          </a:p>
          <a:p>
            <a:r>
              <a:rPr lang="pl-PL" dirty="0">
                <a:hlinkClick r:id="rId3"/>
              </a:rPr>
              <a:t>https://www.varta.com/</a:t>
            </a:r>
            <a:endParaRPr lang="pl-PL" dirty="0"/>
          </a:p>
          <a:p>
            <a:r>
              <a:rPr lang="pl-PL" dirty="0">
                <a:hlinkClick r:id="rId4"/>
              </a:rPr>
              <a:t>https://pl.wikipedia.org/wiki/Rezystor</a:t>
            </a:r>
            <a:endParaRPr lang="pl-PL" dirty="0"/>
          </a:p>
          <a:p>
            <a:r>
              <a:rPr lang="pl-PL" dirty="0">
                <a:hlinkClick r:id="rId5"/>
              </a:rPr>
              <a:t>https://forbot.pl/blog/czym-jest-moc-jak-dobrac-odpowiednie-elementy-id17277</a:t>
            </a:r>
            <a:endParaRPr lang="pl-PL" dirty="0"/>
          </a:p>
          <a:p>
            <a:r>
              <a:rPr lang="pl-PL" dirty="0">
                <a:hlinkClick r:id="rId6"/>
              </a:rPr>
              <a:t>https://goodaudio.pl/blog/cewka-czym-jest/</a:t>
            </a:r>
            <a:endParaRPr lang="pl-PL" dirty="0"/>
          </a:p>
          <a:p>
            <a:r>
              <a:rPr lang="pl-PL" dirty="0">
                <a:hlinkClick r:id="rId7"/>
              </a:rPr>
              <a:t>https://strefaie.pl/typy-schematow-wg-normy-iec-81346/</a:t>
            </a:r>
            <a:endParaRPr lang="pl-PL" dirty="0"/>
          </a:p>
          <a:p>
            <a:r>
              <a:rPr lang="pl-PL" dirty="0">
                <a:hlinkClick r:id="rId8"/>
              </a:rPr>
              <a:t>https://kb.pl/aktualnosci/fotowoltaika/mikroinwertery-czy-inwerter-centralny-co-wybrac/</a:t>
            </a:r>
            <a:endParaRPr lang="pl-PL" dirty="0"/>
          </a:p>
          <a:p>
            <a:r>
              <a:rPr lang="pl-PL" dirty="0">
                <a:hlinkClick r:id="rId9"/>
              </a:rPr>
              <a:t>https://www.medianauka.pl/symbole-elektryczne</a:t>
            </a:r>
            <a:endParaRPr lang="pl-PL" dirty="0"/>
          </a:p>
          <a:p>
            <a:r>
              <a:rPr lang="pl-PL" dirty="0">
                <a:hlinkClick r:id="rId10"/>
              </a:rPr>
              <a:t>https://pl.khanacademy.org/science/electrical-engineering/ee-circuit-analysis-topic/ee-dc-circuit-analysis/a/ee-mesh-current-method</a:t>
            </a:r>
            <a:endParaRPr lang="pl-PL" dirty="0"/>
          </a:p>
          <a:p>
            <a:r>
              <a:rPr lang="pl-PL" dirty="0">
                <a:hlinkClick r:id="rId11"/>
              </a:rPr>
              <a:t>https://pl.khanacademy.org/science/electrical-engineering/ee-circuit-analysis-topic/ee-dc-circuit-analysis/a/ee-node-voltage-method</a:t>
            </a:r>
            <a:endParaRPr lang="pl-PL" dirty="0"/>
          </a:p>
          <a:p>
            <a:r>
              <a:rPr lang="pl-PL" dirty="0">
                <a:hlinkClick r:id="rId12"/>
              </a:rPr>
              <a:t>https://elektrykapradnietyka.com/21667/tnc-tns-tncs-tt-it/</a:t>
            </a:r>
            <a:endParaRPr lang="pl-PL" dirty="0"/>
          </a:p>
          <a:p>
            <a:r>
              <a:rPr lang="pl-PL" dirty="0"/>
              <a:t>http://www.napieciesalama.pl</a:t>
            </a:r>
          </a:p>
        </p:txBody>
      </p:sp>
    </p:spTree>
    <p:extLst>
      <p:ext uri="{BB962C8B-B14F-4D97-AF65-F5344CB8AC3E}">
        <p14:creationId xmlns:p14="http://schemas.microsoft.com/office/powerpoint/2010/main" val="498226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35D86C-59D9-8000-D09E-4156F14C9178}"/>
              </a:ext>
            </a:extLst>
          </p:cNvPr>
          <p:cNvSpPr>
            <a:spLocks noGrp="1"/>
          </p:cNvSpPr>
          <p:nvPr>
            <p:ph type="title"/>
          </p:nvPr>
        </p:nvSpPr>
        <p:spPr/>
        <p:txBody>
          <a:bodyPr/>
          <a:lstStyle/>
          <a:p>
            <a:r>
              <a:rPr lang="pl-PL" b="1" dirty="0"/>
              <a:t>Podstawowe pojęcia fizyczne: energia elektryczna</a:t>
            </a:r>
            <a:endParaRPr lang="pl-PL" dirty="0"/>
          </a:p>
        </p:txBody>
      </p:sp>
      <p:sp>
        <p:nvSpPr>
          <p:cNvPr id="3" name="Symbol zastępczy zawartości 2">
            <a:extLst>
              <a:ext uri="{FF2B5EF4-FFF2-40B4-BE49-F238E27FC236}">
                <a16:creationId xmlns:a16="http://schemas.microsoft.com/office/drawing/2014/main" id="{3C755A08-3991-A58A-093B-E0247B7F18F3}"/>
              </a:ext>
            </a:extLst>
          </p:cNvPr>
          <p:cNvSpPr>
            <a:spLocks noGrp="1"/>
          </p:cNvSpPr>
          <p:nvPr>
            <p:ph idx="1"/>
          </p:nvPr>
        </p:nvSpPr>
        <p:spPr/>
        <p:txBody>
          <a:bodyPr>
            <a:normAutofit/>
          </a:bodyPr>
          <a:lstStyle/>
          <a:p>
            <a:r>
              <a:rPr lang="pl-PL" sz="2400" dirty="0"/>
              <a:t>Energia elektryczna prądu elektrycznego to energia, jaką prąd elektryczny przekazuje odbiornikowi wykonującemu pracę lub zmieniającemu ją na inną formę energii. Energię elektryczną przepływającą lub pobieraną przez urządzenie określa iloczyn natężenia prądu płynącego przez odbiornik, napięcia na odbiorniku i czasu przepływu prądu przez odbiornik.</a:t>
            </a:r>
          </a:p>
          <a:p>
            <a:r>
              <a:rPr lang="pl-PL" sz="2400" dirty="0"/>
              <a:t>Zużycie energii elektrycznej w technice mierzone jest w kilowatogodzinach [kWh]. Urządzeniem do pomiaru zużycia energii elektrycznej jest licznik energii elektrycznej.</a:t>
            </a:r>
          </a:p>
        </p:txBody>
      </p:sp>
      <p:pic>
        <p:nvPicPr>
          <p:cNvPr id="5" name="Obraz 4">
            <a:extLst>
              <a:ext uri="{FF2B5EF4-FFF2-40B4-BE49-F238E27FC236}">
                <a16:creationId xmlns:a16="http://schemas.microsoft.com/office/drawing/2014/main" id="{6DB70B4A-0881-CC6E-DAA9-13907E1FB89D}"/>
              </a:ext>
            </a:extLst>
          </p:cNvPr>
          <p:cNvPicPr>
            <a:picLocks noChangeAspect="1"/>
          </p:cNvPicPr>
          <p:nvPr/>
        </p:nvPicPr>
        <p:blipFill>
          <a:blip r:embed="rId2"/>
          <a:stretch>
            <a:fillRect/>
          </a:stretch>
        </p:blipFill>
        <p:spPr>
          <a:xfrm>
            <a:off x="5266070" y="4313218"/>
            <a:ext cx="1786534" cy="2493200"/>
          </a:xfrm>
          <a:prstGeom prst="rect">
            <a:avLst/>
          </a:prstGeom>
        </p:spPr>
      </p:pic>
      <p:pic>
        <p:nvPicPr>
          <p:cNvPr id="7" name="Obraz 6">
            <a:extLst>
              <a:ext uri="{FF2B5EF4-FFF2-40B4-BE49-F238E27FC236}">
                <a16:creationId xmlns:a16="http://schemas.microsoft.com/office/drawing/2014/main" id="{9AAEB1F6-A359-E164-37CE-702B26324948}"/>
              </a:ext>
            </a:extLst>
          </p:cNvPr>
          <p:cNvPicPr>
            <a:picLocks noChangeAspect="1"/>
          </p:cNvPicPr>
          <p:nvPr/>
        </p:nvPicPr>
        <p:blipFill>
          <a:blip r:embed="rId3"/>
          <a:stretch>
            <a:fillRect/>
          </a:stretch>
        </p:blipFill>
        <p:spPr>
          <a:xfrm>
            <a:off x="7378593" y="4290186"/>
            <a:ext cx="1409026" cy="2516232"/>
          </a:xfrm>
          <a:prstGeom prst="rect">
            <a:avLst/>
          </a:prstGeom>
        </p:spPr>
      </p:pic>
    </p:spTree>
    <p:extLst>
      <p:ext uri="{BB962C8B-B14F-4D97-AF65-F5344CB8AC3E}">
        <p14:creationId xmlns:p14="http://schemas.microsoft.com/office/powerpoint/2010/main" val="565427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2F759A-E6DC-4E2A-CDF8-6F7F5B3D03BF}"/>
              </a:ext>
            </a:extLst>
          </p:cNvPr>
          <p:cNvSpPr>
            <a:spLocks noGrp="1"/>
          </p:cNvSpPr>
          <p:nvPr>
            <p:ph type="title"/>
          </p:nvPr>
        </p:nvSpPr>
        <p:spPr/>
        <p:txBody>
          <a:bodyPr/>
          <a:lstStyle/>
          <a:p>
            <a:r>
              <a:rPr lang="pl-PL" b="1" dirty="0"/>
              <a:t>Podstawowe pojęcia fizyczne: energia elektryczna</a:t>
            </a:r>
            <a:endParaRPr lang="pl-PL" dirty="0"/>
          </a:p>
        </p:txBody>
      </p:sp>
      <p:sp>
        <p:nvSpPr>
          <p:cNvPr id="3" name="Symbol zastępczy zawartości 2">
            <a:extLst>
              <a:ext uri="{FF2B5EF4-FFF2-40B4-BE49-F238E27FC236}">
                <a16:creationId xmlns:a16="http://schemas.microsoft.com/office/drawing/2014/main" id="{C5C6AB0F-8F40-159D-31E1-6F298A3189F7}"/>
              </a:ext>
            </a:extLst>
          </p:cNvPr>
          <p:cNvSpPr>
            <a:spLocks noGrp="1"/>
          </p:cNvSpPr>
          <p:nvPr>
            <p:ph idx="1"/>
          </p:nvPr>
        </p:nvSpPr>
        <p:spPr/>
        <p:txBody>
          <a:bodyPr/>
          <a:lstStyle/>
          <a:p>
            <a:r>
              <a:rPr lang="pl-PL" dirty="0"/>
              <a:t>Współczesne systemy automatyki budynkowej posiadają zaawansowane monitory energii umożliwiające analizę wszystkich parametrów sieci: monitorowanie wartości chwilowych napięć i prądów, wartości skutecznych napięć i prądów w czasie, wartości chwilowych mocy, oraz energii. Zgromadzony zbiór danych umożliwia skuteczne zarządzanie przepływem mocy np. z wykorzystaniem polskiej technologii EKO-OZE-PV.</a:t>
            </a:r>
          </a:p>
        </p:txBody>
      </p:sp>
      <p:pic>
        <p:nvPicPr>
          <p:cNvPr id="5" name="Obraz 4">
            <a:extLst>
              <a:ext uri="{FF2B5EF4-FFF2-40B4-BE49-F238E27FC236}">
                <a16:creationId xmlns:a16="http://schemas.microsoft.com/office/drawing/2014/main" id="{7C011240-190F-F9F6-4273-E05283B10243}"/>
              </a:ext>
            </a:extLst>
          </p:cNvPr>
          <p:cNvPicPr>
            <a:picLocks noChangeAspect="1"/>
          </p:cNvPicPr>
          <p:nvPr/>
        </p:nvPicPr>
        <p:blipFill>
          <a:blip r:embed="rId2"/>
          <a:stretch>
            <a:fillRect/>
          </a:stretch>
        </p:blipFill>
        <p:spPr>
          <a:xfrm>
            <a:off x="229705" y="4734416"/>
            <a:ext cx="6462643" cy="2127993"/>
          </a:xfrm>
          <a:prstGeom prst="rect">
            <a:avLst/>
          </a:prstGeom>
        </p:spPr>
      </p:pic>
      <p:pic>
        <p:nvPicPr>
          <p:cNvPr id="7" name="Obraz 6">
            <a:extLst>
              <a:ext uri="{FF2B5EF4-FFF2-40B4-BE49-F238E27FC236}">
                <a16:creationId xmlns:a16="http://schemas.microsoft.com/office/drawing/2014/main" id="{802BE7FE-6CF9-90E3-F271-EC7B636A1209}"/>
              </a:ext>
            </a:extLst>
          </p:cNvPr>
          <p:cNvPicPr>
            <a:picLocks noChangeAspect="1"/>
          </p:cNvPicPr>
          <p:nvPr/>
        </p:nvPicPr>
        <p:blipFill>
          <a:blip r:embed="rId3"/>
          <a:stretch>
            <a:fillRect/>
          </a:stretch>
        </p:blipFill>
        <p:spPr>
          <a:xfrm>
            <a:off x="7678831" y="4618730"/>
            <a:ext cx="3607878" cy="2239270"/>
          </a:xfrm>
          <a:prstGeom prst="rect">
            <a:avLst/>
          </a:prstGeom>
        </p:spPr>
      </p:pic>
    </p:spTree>
    <p:extLst>
      <p:ext uri="{BB962C8B-B14F-4D97-AF65-F5344CB8AC3E}">
        <p14:creationId xmlns:p14="http://schemas.microsoft.com/office/powerpoint/2010/main" val="2372160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DEF997-15D0-7A32-7C21-46872EF75079}"/>
              </a:ext>
            </a:extLst>
          </p:cNvPr>
          <p:cNvSpPr>
            <a:spLocks noGrp="1"/>
          </p:cNvSpPr>
          <p:nvPr>
            <p:ph type="title"/>
          </p:nvPr>
        </p:nvSpPr>
        <p:spPr/>
        <p:txBody>
          <a:bodyPr/>
          <a:lstStyle/>
          <a:p>
            <a:r>
              <a:rPr lang="pl-PL" b="1" dirty="0"/>
              <a:t>Podstawowe pojęcia fizyczne: rezystancja</a:t>
            </a:r>
            <a:endParaRPr lang="pl-PL" dirty="0"/>
          </a:p>
        </p:txBody>
      </p:sp>
      <p:sp>
        <p:nvSpPr>
          <p:cNvPr id="3" name="Symbol zastępczy zawartości 2">
            <a:extLst>
              <a:ext uri="{FF2B5EF4-FFF2-40B4-BE49-F238E27FC236}">
                <a16:creationId xmlns:a16="http://schemas.microsoft.com/office/drawing/2014/main" id="{2C57F260-D148-9D4B-AA9F-D542B106A1CC}"/>
              </a:ext>
            </a:extLst>
          </p:cNvPr>
          <p:cNvSpPr>
            <a:spLocks noGrp="1"/>
          </p:cNvSpPr>
          <p:nvPr>
            <p:ph idx="1"/>
          </p:nvPr>
        </p:nvSpPr>
        <p:spPr/>
        <p:txBody>
          <a:bodyPr/>
          <a:lstStyle/>
          <a:p>
            <a:r>
              <a:rPr lang="pl-PL" dirty="0"/>
              <a:t>Rezystancja, opór (elektryczny, czynny), oporność (czynna) (z łac. </a:t>
            </a:r>
            <a:r>
              <a:rPr lang="pl-PL" dirty="0" err="1"/>
              <a:t>resistere</a:t>
            </a:r>
            <a:r>
              <a:rPr lang="pl-PL" dirty="0"/>
              <a:t> — sprzeciwiać się, stawiać opór) – wielkość charakteryzująca relację między napięciem a natężeniem prądu elektrycznego w obwodach prądu stałego. </a:t>
            </a:r>
          </a:p>
          <a:p>
            <a:r>
              <a:rPr lang="pl-PL" dirty="0"/>
              <a:t>Zwyczajowo rezystancję oznacza się symbolem R . Jednostką rezystancji w układzie SI jest om, którego symbolem jest Ω .</a:t>
            </a:r>
          </a:p>
          <a:p>
            <a:r>
              <a:rPr lang="pl-PL" dirty="0"/>
              <a:t>Dla układów prądu stałego związek pomiędzy napięciem, prądem oraz rezystancją wyraża się wzorem:</a:t>
            </a:r>
          </a:p>
        </p:txBody>
      </p:sp>
      <p:pic>
        <p:nvPicPr>
          <p:cNvPr id="11" name="Obraz 10">
            <a:extLst>
              <a:ext uri="{FF2B5EF4-FFF2-40B4-BE49-F238E27FC236}">
                <a16:creationId xmlns:a16="http://schemas.microsoft.com/office/drawing/2014/main" id="{637EB1C9-8B89-4BE4-B22C-DC81644A3B28}"/>
              </a:ext>
            </a:extLst>
          </p:cNvPr>
          <p:cNvPicPr>
            <a:picLocks noChangeAspect="1"/>
          </p:cNvPicPr>
          <p:nvPr/>
        </p:nvPicPr>
        <p:blipFill>
          <a:blip r:embed="rId2"/>
          <a:stretch>
            <a:fillRect/>
          </a:stretch>
        </p:blipFill>
        <p:spPr>
          <a:xfrm>
            <a:off x="4976329" y="5511800"/>
            <a:ext cx="1276350" cy="981075"/>
          </a:xfrm>
          <a:prstGeom prst="rect">
            <a:avLst/>
          </a:prstGeom>
        </p:spPr>
      </p:pic>
    </p:spTree>
    <p:extLst>
      <p:ext uri="{BB962C8B-B14F-4D97-AF65-F5344CB8AC3E}">
        <p14:creationId xmlns:p14="http://schemas.microsoft.com/office/powerpoint/2010/main" val="543966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84819C-A7DE-546B-2C5D-D38346ED7756}"/>
              </a:ext>
            </a:extLst>
          </p:cNvPr>
          <p:cNvSpPr>
            <a:spLocks noGrp="1"/>
          </p:cNvSpPr>
          <p:nvPr>
            <p:ph type="title"/>
          </p:nvPr>
        </p:nvSpPr>
        <p:spPr/>
        <p:txBody>
          <a:bodyPr/>
          <a:lstStyle/>
          <a:p>
            <a:r>
              <a:rPr lang="pl-PL" b="1" dirty="0"/>
              <a:t>Podstawowe pojęcia fizyczne: reaktancja</a:t>
            </a:r>
            <a:endParaRPr lang="pl-PL" dirty="0"/>
          </a:p>
        </p:txBody>
      </p:sp>
      <p:sp>
        <p:nvSpPr>
          <p:cNvPr id="3" name="Symbol zastępczy zawartości 2">
            <a:extLst>
              <a:ext uri="{FF2B5EF4-FFF2-40B4-BE49-F238E27FC236}">
                <a16:creationId xmlns:a16="http://schemas.microsoft.com/office/drawing/2014/main" id="{0E65F973-1BD7-107E-C040-BCB9FA66201E}"/>
              </a:ext>
            </a:extLst>
          </p:cNvPr>
          <p:cNvSpPr>
            <a:spLocks noGrp="1"/>
          </p:cNvSpPr>
          <p:nvPr>
            <p:ph idx="1"/>
          </p:nvPr>
        </p:nvSpPr>
        <p:spPr>
          <a:xfrm>
            <a:off x="838200" y="1825625"/>
            <a:ext cx="10515600" cy="3559175"/>
          </a:xfrm>
        </p:spPr>
        <p:txBody>
          <a:bodyPr/>
          <a:lstStyle/>
          <a:p>
            <a:r>
              <a:rPr lang="pl-PL" dirty="0"/>
              <a:t>Dla przebiegów zmiennych w których występują elementy pojemnościowe oraz indukcyjnościowe mówimy o reaktancji odpowiednio pojemnościowej lub indukcyjnościowej. Charakterystyka obwodu powoduje przesunięcie fazowe pomiędzy napięciem i prądem. Oznacza to, że część energii wykorzystana jest do tworzenia pola magnetycznego lub elektrycznego. Poziom tego zjawiska uzależniony jest od indukcyjności i pojemności obwodu. Reaktancja wyrażana jest wzorami odpowiednio:</a:t>
            </a:r>
          </a:p>
          <a:p>
            <a:pPr marL="0" indent="0">
              <a:buNone/>
            </a:pPr>
            <a:endParaRPr lang="pl-PL" dirty="0"/>
          </a:p>
        </p:txBody>
      </p:sp>
      <p:pic>
        <p:nvPicPr>
          <p:cNvPr id="5" name="Obraz 4">
            <a:extLst>
              <a:ext uri="{FF2B5EF4-FFF2-40B4-BE49-F238E27FC236}">
                <a16:creationId xmlns:a16="http://schemas.microsoft.com/office/drawing/2014/main" id="{C4433EC7-5A0D-31C2-CACB-8EE8484A77E1}"/>
              </a:ext>
            </a:extLst>
          </p:cNvPr>
          <p:cNvPicPr>
            <a:picLocks noChangeAspect="1"/>
          </p:cNvPicPr>
          <p:nvPr/>
        </p:nvPicPr>
        <p:blipFill>
          <a:blip r:embed="rId2"/>
          <a:stretch>
            <a:fillRect/>
          </a:stretch>
        </p:blipFill>
        <p:spPr>
          <a:xfrm>
            <a:off x="1137684" y="5554800"/>
            <a:ext cx="1762125" cy="581025"/>
          </a:xfrm>
          <a:prstGeom prst="rect">
            <a:avLst/>
          </a:prstGeom>
        </p:spPr>
      </p:pic>
      <p:pic>
        <p:nvPicPr>
          <p:cNvPr id="7" name="Obraz 6">
            <a:extLst>
              <a:ext uri="{FF2B5EF4-FFF2-40B4-BE49-F238E27FC236}">
                <a16:creationId xmlns:a16="http://schemas.microsoft.com/office/drawing/2014/main" id="{4B89667E-A063-B536-8DC6-07EF0FE08261}"/>
              </a:ext>
            </a:extLst>
          </p:cNvPr>
          <p:cNvPicPr>
            <a:picLocks noChangeAspect="1"/>
          </p:cNvPicPr>
          <p:nvPr/>
        </p:nvPicPr>
        <p:blipFill>
          <a:blip r:embed="rId3"/>
          <a:stretch>
            <a:fillRect/>
          </a:stretch>
        </p:blipFill>
        <p:spPr>
          <a:xfrm>
            <a:off x="3467582" y="5267394"/>
            <a:ext cx="1952625" cy="1076325"/>
          </a:xfrm>
          <a:prstGeom prst="rect">
            <a:avLst/>
          </a:prstGeom>
        </p:spPr>
      </p:pic>
      <p:sp>
        <p:nvSpPr>
          <p:cNvPr id="8" name="pole tekstowe 7">
            <a:extLst>
              <a:ext uri="{FF2B5EF4-FFF2-40B4-BE49-F238E27FC236}">
                <a16:creationId xmlns:a16="http://schemas.microsoft.com/office/drawing/2014/main" id="{92921A47-A6C3-A39F-EB30-327F8E208CBC}"/>
              </a:ext>
            </a:extLst>
          </p:cNvPr>
          <p:cNvSpPr txBox="1"/>
          <p:nvPr/>
        </p:nvSpPr>
        <p:spPr>
          <a:xfrm>
            <a:off x="6250609" y="5141843"/>
            <a:ext cx="4803707" cy="1200329"/>
          </a:xfrm>
          <a:prstGeom prst="rect">
            <a:avLst/>
          </a:prstGeom>
          <a:noFill/>
        </p:spPr>
        <p:txBody>
          <a:bodyPr wrap="square" rtlCol="0">
            <a:spAutoFit/>
          </a:bodyPr>
          <a:lstStyle/>
          <a:p>
            <a:r>
              <a:rPr lang="pl-PL" dirty="0"/>
              <a:t>Gdzie:</a:t>
            </a:r>
          </a:p>
          <a:p>
            <a:r>
              <a:rPr lang="pl-PL" dirty="0"/>
              <a:t>L – indukcyjność cewki</a:t>
            </a:r>
          </a:p>
          <a:p>
            <a:r>
              <a:rPr lang="pl-PL" dirty="0"/>
              <a:t>C – pojemność kondensatora</a:t>
            </a:r>
          </a:p>
          <a:p>
            <a:r>
              <a:rPr lang="pl-PL" dirty="0">
                <a:latin typeface="Symbol" panose="05050102010706020507" pitchFamily="18" charset="2"/>
              </a:rPr>
              <a:t>w - </a:t>
            </a:r>
            <a:r>
              <a:rPr lang="pl-PL" dirty="0">
                <a:latin typeface="Arial" panose="020B0604020202020204" pitchFamily="34" charset="0"/>
                <a:cs typeface="Arial" panose="020B0604020202020204" pitchFamily="34" charset="0"/>
              </a:rPr>
              <a:t>pulsacja równa </a:t>
            </a:r>
            <a:r>
              <a:rPr lang="pl-PL" dirty="0">
                <a:latin typeface="Symbol" panose="05050102010706020507" pitchFamily="18" charset="2"/>
                <a:cs typeface="Arial" panose="020B0604020202020204" pitchFamily="34" charset="0"/>
              </a:rPr>
              <a:t>2p</a:t>
            </a:r>
            <a:r>
              <a:rPr lang="pl-PL" dirty="0">
                <a:latin typeface="Arial" panose="020B0604020202020204" pitchFamily="34" charset="0"/>
                <a:cs typeface="Arial" panose="020B0604020202020204" pitchFamily="34" charset="0"/>
              </a:rPr>
              <a:t>f </a:t>
            </a:r>
            <a:endParaRPr lang="pl-PL" dirty="0">
              <a:latin typeface="Symbol" panose="05050102010706020507" pitchFamily="18" charset="2"/>
            </a:endParaRPr>
          </a:p>
        </p:txBody>
      </p:sp>
    </p:spTree>
    <p:extLst>
      <p:ext uri="{BB962C8B-B14F-4D97-AF65-F5344CB8AC3E}">
        <p14:creationId xmlns:p14="http://schemas.microsoft.com/office/powerpoint/2010/main" val="3783887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B9BBC6-F63E-7989-C40A-756323663D3D}"/>
              </a:ext>
            </a:extLst>
          </p:cNvPr>
          <p:cNvSpPr>
            <a:spLocks noGrp="1"/>
          </p:cNvSpPr>
          <p:nvPr>
            <p:ph type="title"/>
          </p:nvPr>
        </p:nvSpPr>
        <p:spPr/>
        <p:txBody>
          <a:bodyPr/>
          <a:lstStyle/>
          <a:p>
            <a:r>
              <a:rPr lang="pl-PL" b="1" dirty="0"/>
              <a:t>Podstawowe pojęcia fizyczne: impedancja</a:t>
            </a:r>
            <a:endParaRPr lang="pl-PL" dirty="0"/>
          </a:p>
        </p:txBody>
      </p:sp>
      <p:sp>
        <p:nvSpPr>
          <p:cNvPr id="3" name="Symbol zastępczy zawartości 2">
            <a:extLst>
              <a:ext uri="{FF2B5EF4-FFF2-40B4-BE49-F238E27FC236}">
                <a16:creationId xmlns:a16="http://schemas.microsoft.com/office/drawing/2014/main" id="{82254AC8-A5F3-A4F1-A57E-1D0139D4E469}"/>
              </a:ext>
            </a:extLst>
          </p:cNvPr>
          <p:cNvSpPr>
            <a:spLocks noGrp="1"/>
          </p:cNvSpPr>
          <p:nvPr>
            <p:ph idx="1"/>
          </p:nvPr>
        </p:nvSpPr>
        <p:spPr/>
        <p:txBody>
          <a:bodyPr/>
          <a:lstStyle/>
          <a:p>
            <a:r>
              <a:rPr lang="pl-PL" dirty="0"/>
              <a:t>Dla obwodów prądu zmiennego zamiast o rezystancji mówimy o impedancji będącej odpowiednikiem rezystancji wyrażonej liczbą zespoloną składającą się z części rzeczywistej w postaci rezystancji oraz urojonej w postaci reaktancji. Opisuje to wzór:</a:t>
            </a:r>
          </a:p>
        </p:txBody>
      </p:sp>
      <p:pic>
        <p:nvPicPr>
          <p:cNvPr id="5" name="Obraz 4">
            <a:extLst>
              <a:ext uri="{FF2B5EF4-FFF2-40B4-BE49-F238E27FC236}">
                <a16:creationId xmlns:a16="http://schemas.microsoft.com/office/drawing/2014/main" id="{A0BF323F-8529-AB2F-FA02-837BE269F907}"/>
              </a:ext>
            </a:extLst>
          </p:cNvPr>
          <p:cNvPicPr>
            <a:picLocks noChangeAspect="1"/>
          </p:cNvPicPr>
          <p:nvPr/>
        </p:nvPicPr>
        <p:blipFill>
          <a:blip r:embed="rId2"/>
          <a:stretch>
            <a:fillRect/>
          </a:stretch>
        </p:blipFill>
        <p:spPr>
          <a:xfrm>
            <a:off x="3400770" y="3473450"/>
            <a:ext cx="4772025" cy="3019425"/>
          </a:xfrm>
          <a:prstGeom prst="rect">
            <a:avLst/>
          </a:prstGeom>
        </p:spPr>
      </p:pic>
    </p:spTree>
    <p:extLst>
      <p:ext uri="{BB962C8B-B14F-4D97-AF65-F5344CB8AC3E}">
        <p14:creationId xmlns:p14="http://schemas.microsoft.com/office/powerpoint/2010/main" val="3429140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4FCC0B-1C04-AE5E-C26E-3CD3ECBB14BC}"/>
              </a:ext>
            </a:extLst>
          </p:cNvPr>
          <p:cNvSpPr>
            <a:spLocks noGrp="1"/>
          </p:cNvSpPr>
          <p:nvPr>
            <p:ph type="title"/>
          </p:nvPr>
        </p:nvSpPr>
        <p:spPr/>
        <p:txBody>
          <a:bodyPr/>
          <a:lstStyle/>
          <a:p>
            <a:pPr algn="ctr"/>
            <a:r>
              <a:rPr lang="pl-PL" b="1" dirty="0"/>
              <a:t>Wprowadzenie do kursu, cel i zakres szkolenia</a:t>
            </a:r>
            <a:endParaRPr lang="pl-PL" dirty="0"/>
          </a:p>
        </p:txBody>
      </p:sp>
      <p:sp>
        <p:nvSpPr>
          <p:cNvPr id="3" name="Symbol zastępczy zawartości 2">
            <a:extLst>
              <a:ext uri="{FF2B5EF4-FFF2-40B4-BE49-F238E27FC236}">
                <a16:creationId xmlns:a16="http://schemas.microsoft.com/office/drawing/2014/main" id="{D6AA657F-D811-19CB-4C50-99B4C4E68B8B}"/>
              </a:ext>
            </a:extLst>
          </p:cNvPr>
          <p:cNvSpPr>
            <a:spLocks noGrp="1"/>
          </p:cNvSpPr>
          <p:nvPr>
            <p:ph idx="1"/>
          </p:nvPr>
        </p:nvSpPr>
        <p:spPr/>
        <p:txBody>
          <a:bodyPr>
            <a:normAutofit fontScale="85000" lnSpcReduction="20000"/>
          </a:bodyPr>
          <a:lstStyle/>
          <a:p>
            <a:r>
              <a:rPr lang="pl-PL" dirty="0"/>
              <a:t>Celem kursu jest pozyskanie teoretycznych podstaw analizy obwodowej w wykorzystaniu w praktycznych zastosowaniach współczesnych systemów elektroenergetycznych.</a:t>
            </a:r>
          </a:p>
          <a:p>
            <a:r>
              <a:rPr lang="pl-PL" dirty="0"/>
              <a:t>W tym celu należy poznać i zrozumieć podstawowe zjawiska fizyczne dotyczące przepływu prądu, poznać podstawowe metody analiz obwodów elektrycznych, poznać podstawy zarysu elektroenergetyki, poznać systemy elektroenergetyczne stosowane we współczesnych budynkach takie jak systemy fotowoltaiczne oraz elektrownie wiatrowe, zrozumieć ich zasadę działania, a także poznać podstawy elektroniki mocy stosowanej w układach elektroenergetycznych (np. falownik 1 fazowy).</a:t>
            </a:r>
          </a:p>
          <a:p>
            <a:r>
              <a:rPr lang="pl-PL" dirty="0"/>
              <a:t>Absolwent kursu powinien znacznie lepiej zrozumieć współczesne zagadnienia systemów elektroenergetycznych, a także dowiedzieć się więcej na temat domowych systemy elektroenergetyczne spotykane w codziennym życiu </a:t>
            </a:r>
            <a:r>
              <a:rPr lang="pl-PL" dirty="0" err="1"/>
              <a:t>elektroinstalatora</a:t>
            </a:r>
            <a:r>
              <a:rPr lang="pl-PL" dirty="0"/>
              <a:t>.</a:t>
            </a:r>
          </a:p>
          <a:p>
            <a:endParaRPr lang="pl-PL" dirty="0"/>
          </a:p>
          <a:p>
            <a:endParaRPr lang="pl-PL" dirty="0"/>
          </a:p>
          <a:p>
            <a:endParaRPr lang="pl-PL" dirty="0"/>
          </a:p>
        </p:txBody>
      </p:sp>
    </p:spTree>
    <p:extLst>
      <p:ext uri="{BB962C8B-B14F-4D97-AF65-F5344CB8AC3E}">
        <p14:creationId xmlns:p14="http://schemas.microsoft.com/office/powerpoint/2010/main" val="1104786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9A27AA-58AC-2799-E0B8-985B55465C71}"/>
              </a:ext>
            </a:extLst>
          </p:cNvPr>
          <p:cNvSpPr>
            <a:spLocks noGrp="1"/>
          </p:cNvSpPr>
          <p:nvPr>
            <p:ph type="title"/>
          </p:nvPr>
        </p:nvSpPr>
        <p:spPr/>
        <p:txBody>
          <a:bodyPr/>
          <a:lstStyle/>
          <a:p>
            <a:r>
              <a:rPr lang="pl-PL" b="1" dirty="0"/>
              <a:t>Podstawowe pojęcia fizyczne: impedancja</a:t>
            </a:r>
            <a:endParaRPr lang="pl-PL" dirty="0"/>
          </a:p>
        </p:txBody>
      </p:sp>
      <p:sp>
        <p:nvSpPr>
          <p:cNvPr id="3" name="Symbol zastępczy zawartości 2">
            <a:extLst>
              <a:ext uri="{FF2B5EF4-FFF2-40B4-BE49-F238E27FC236}">
                <a16:creationId xmlns:a16="http://schemas.microsoft.com/office/drawing/2014/main" id="{A89CD519-217B-6268-09B6-3E6A73C3377B}"/>
              </a:ext>
            </a:extLst>
          </p:cNvPr>
          <p:cNvSpPr>
            <a:spLocks noGrp="1"/>
          </p:cNvSpPr>
          <p:nvPr>
            <p:ph idx="1"/>
          </p:nvPr>
        </p:nvSpPr>
        <p:spPr>
          <a:xfrm>
            <a:off x="66261" y="1825625"/>
            <a:ext cx="12183165" cy="2406236"/>
          </a:xfrm>
        </p:spPr>
        <p:txBody>
          <a:bodyPr/>
          <a:lstStyle/>
          <a:p>
            <a:r>
              <a:rPr lang="pl-PL" dirty="0"/>
              <a:t>By lepiej zrozumieć opis matematyczny fizycznych aspektów omawianych wcześniej zagadnień odsyłam do książki wydawnictwa Politechniki Śląskiej : „</a:t>
            </a:r>
            <a:r>
              <a:rPr lang="pl-PL" b="1" i="0" dirty="0">
                <a:solidFill>
                  <a:srgbClr val="428302"/>
                </a:solidFill>
                <a:effectLst/>
                <a:latin typeface="Verdana" panose="020B0604030504040204" pitchFamily="34" charset="0"/>
              </a:rPr>
              <a:t>Liczby zespolone. Tom 1. Podstawowe operacje na liczbach zespolonych” </a:t>
            </a:r>
            <a:r>
              <a:rPr lang="pl-PL" dirty="0">
                <a:latin typeface="Verdana" panose="020B0604030504040204" pitchFamily="34" charset="0"/>
              </a:rPr>
              <a:t>autorstwa: </a:t>
            </a:r>
            <a:r>
              <a:rPr lang="pl-PL" b="0" i="0" dirty="0">
                <a:solidFill>
                  <a:schemeClr val="tx2">
                    <a:lumMod val="50000"/>
                    <a:lumOff val="50000"/>
                  </a:schemeClr>
                </a:solidFill>
                <a:effectLst/>
                <a:latin typeface="Verdana" panose="020B0604030504040204" pitchFamily="34" charset="0"/>
              </a:rPr>
              <a:t>HOŁUBOWSKI W., PLESZCZYŃSKI M., RÓŻAŃSKI M., SŁOWIK R., WITUŁA R., SMUDA A.</a:t>
            </a:r>
            <a:endParaRPr lang="pl-PL" b="1" i="0" dirty="0">
              <a:solidFill>
                <a:schemeClr val="tx2">
                  <a:lumMod val="50000"/>
                  <a:lumOff val="50000"/>
                </a:schemeClr>
              </a:solidFill>
              <a:effectLst/>
              <a:latin typeface="Verdana" panose="020B0604030504040204" pitchFamily="34" charset="0"/>
            </a:endParaRPr>
          </a:p>
        </p:txBody>
      </p:sp>
      <p:pic>
        <p:nvPicPr>
          <p:cNvPr id="5" name="Obraz 4">
            <a:extLst>
              <a:ext uri="{FF2B5EF4-FFF2-40B4-BE49-F238E27FC236}">
                <a16:creationId xmlns:a16="http://schemas.microsoft.com/office/drawing/2014/main" id="{BBC1E601-34CF-A23F-C507-AD4256377DA0}"/>
              </a:ext>
            </a:extLst>
          </p:cNvPr>
          <p:cNvPicPr>
            <a:picLocks noChangeAspect="1"/>
          </p:cNvPicPr>
          <p:nvPr/>
        </p:nvPicPr>
        <p:blipFill>
          <a:blip r:embed="rId2"/>
          <a:stretch>
            <a:fillRect/>
          </a:stretch>
        </p:blipFill>
        <p:spPr>
          <a:xfrm>
            <a:off x="4642508" y="3874648"/>
            <a:ext cx="2120518" cy="2939177"/>
          </a:xfrm>
          <a:prstGeom prst="rect">
            <a:avLst/>
          </a:prstGeom>
        </p:spPr>
      </p:pic>
    </p:spTree>
    <p:extLst>
      <p:ext uri="{BB962C8B-B14F-4D97-AF65-F5344CB8AC3E}">
        <p14:creationId xmlns:p14="http://schemas.microsoft.com/office/powerpoint/2010/main" val="4009612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C50E622-102E-9E27-5ACA-EEED7B380D22}"/>
              </a:ext>
            </a:extLst>
          </p:cNvPr>
          <p:cNvSpPr>
            <a:spLocks noGrp="1"/>
          </p:cNvSpPr>
          <p:nvPr>
            <p:ph type="title"/>
          </p:nvPr>
        </p:nvSpPr>
        <p:spPr/>
        <p:txBody>
          <a:bodyPr/>
          <a:lstStyle/>
          <a:p>
            <a:r>
              <a:rPr lang="pl-PL" b="1" dirty="0"/>
              <a:t>Podstawowe pojęcia fizyczne: impedancja</a:t>
            </a:r>
            <a:endParaRPr lang="pl-PL" dirty="0"/>
          </a:p>
        </p:txBody>
      </p:sp>
      <p:sp>
        <p:nvSpPr>
          <p:cNvPr id="3" name="Symbol zastępczy zawartości 2">
            <a:extLst>
              <a:ext uri="{FF2B5EF4-FFF2-40B4-BE49-F238E27FC236}">
                <a16:creationId xmlns:a16="http://schemas.microsoft.com/office/drawing/2014/main" id="{A5ED8B3D-731D-5C91-96F4-008FE88AB81A}"/>
              </a:ext>
            </a:extLst>
          </p:cNvPr>
          <p:cNvSpPr>
            <a:spLocks noGrp="1"/>
          </p:cNvSpPr>
          <p:nvPr>
            <p:ph idx="1"/>
          </p:nvPr>
        </p:nvSpPr>
        <p:spPr/>
        <p:txBody>
          <a:bodyPr/>
          <a:lstStyle/>
          <a:p>
            <a:r>
              <a:rPr lang="pl-PL" dirty="0"/>
              <a:t>Zestawiając ze sobą możliwe składowe impedancji RLC:</a:t>
            </a:r>
          </a:p>
        </p:txBody>
      </p:sp>
      <p:pic>
        <p:nvPicPr>
          <p:cNvPr id="5" name="Obraz 4">
            <a:extLst>
              <a:ext uri="{FF2B5EF4-FFF2-40B4-BE49-F238E27FC236}">
                <a16:creationId xmlns:a16="http://schemas.microsoft.com/office/drawing/2014/main" id="{EFE07204-5F31-73EA-B343-F63B31D4C79C}"/>
              </a:ext>
            </a:extLst>
          </p:cNvPr>
          <p:cNvPicPr>
            <a:picLocks noChangeAspect="1"/>
          </p:cNvPicPr>
          <p:nvPr/>
        </p:nvPicPr>
        <p:blipFill>
          <a:blip r:embed="rId2"/>
          <a:stretch>
            <a:fillRect/>
          </a:stretch>
        </p:blipFill>
        <p:spPr>
          <a:xfrm>
            <a:off x="2054087" y="2303209"/>
            <a:ext cx="7739270" cy="4137058"/>
          </a:xfrm>
          <a:prstGeom prst="rect">
            <a:avLst/>
          </a:prstGeom>
        </p:spPr>
      </p:pic>
      <p:sp>
        <p:nvSpPr>
          <p:cNvPr id="6" name="pole tekstowe 5">
            <a:extLst>
              <a:ext uri="{FF2B5EF4-FFF2-40B4-BE49-F238E27FC236}">
                <a16:creationId xmlns:a16="http://schemas.microsoft.com/office/drawing/2014/main" id="{EFC855A6-617D-9744-8D24-D59D1B70247F}"/>
              </a:ext>
            </a:extLst>
          </p:cNvPr>
          <p:cNvSpPr txBox="1"/>
          <p:nvPr/>
        </p:nvSpPr>
        <p:spPr>
          <a:xfrm>
            <a:off x="653774" y="6488668"/>
            <a:ext cx="10407721" cy="369332"/>
          </a:xfrm>
          <a:prstGeom prst="rect">
            <a:avLst/>
          </a:prstGeom>
          <a:noFill/>
        </p:spPr>
        <p:txBody>
          <a:bodyPr wrap="none" rtlCol="0">
            <a:spAutoFit/>
          </a:bodyPr>
          <a:lstStyle/>
          <a:p>
            <a:r>
              <a:rPr lang="pl-PL" dirty="0"/>
              <a:t>Źródło: https://www.slideserve.com/hank/metoda-symboliczna-analizy-obwod-w-pr-du-sinusoidalnego</a:t>
            </a:r>
          </a:p>
        </p:txBody>
      </p:sp>
    </p:spTree>
    <p:extLst>
      <p:ext uri="{BB962C8B-B14F-4D97-AF65-F5344CB8AC3E}">
        <p14:creationId xmlns:p14="http://schemas.microsoft.com/office/powerpoint/2010/main" val="811811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6E62CB-6A2D-AF2C-72F0-ABAE17F94B17}"/>
              </a:ext>
            </a:extLst>
          </p:cNvPr>
          <p:cNvSpPr>
            <a:spLocks noGrp="1"/>
          </p:cNvSpPr>
          <p:nvPr>
            <p:ph type="title"/>
          </p:nvPr>
        </p:nvSpPr>
        <p:spPr/>
        <p:txBody>
          <a:bodyPr/>
          <a:lstStyle/>
          <a:p>
            <a:r>
              <a:rPr lang="pl-PL" b="1" dirty="0"/>
              <a:t>Podstawowe pojęcia fizyczne: analiza harmonicznych</a:t>
            </a:r>
            <a:endParaRPr lang="pl-PL" dirty="0"/>
          </a:p>
        </p:txBody>
      </p:sp>
      <p:sp>
        <p:nvSpPr>
          <p:cNvPr id="3" name="Symbol zastępczy zawartości 2">
            <a:extLst>
              <a:ext uri="{FF2B5EF4-FFF2-40B4-BE49-F238E27FC236}">
                <a16:creationId xmlns:a16="http://schemas.microsoft.com/office/drawing/2014/main" id="{D8D33C30-FC2C-BA6A-6E6D-C732C28653A0}"/>
              </a:ext>
            </a:extLst>
          </p:cNvPr>
          <p:cNvSpPr>
            <a:spLocks noGrp="1"/>
          </p:cNvSpPr>
          <p:nvPr>
            <p:ph idx="1"/>
          </p:nvPr>
        </p:nvSpPr>
        <p:spPr/>
        <p:txBody>
          <a:bodyPr/>
          <a:lstStyle/>
          <a:p>
            <a:r>
              <a:rPr lang="pl-PL" dirty="0"/>
              <a:t>Najprostsze ujęcie matematycznych aspektów analizy harmonicznych można przedstawić następująco:</a:t>
            </a:r>
          </a:p>
          <a:p>
            <a:pPr lvl="1"/>
            <a:r>
              <a:rPr lang="pl-PL" dirty="0"/>
              <a:t>Każdy przebieg okresowy odkształcony można przedstawić jako sumę przebiegów sinusoidalnych o częstotliwościach będących krotnością częstotliwości podstawowej</a:t>
            </a:r>
          </a:p>
          <a:p>
            <a:pPr lvl="1"/>
            <a:r>
              <a:rPr lang="pl-PL" dirty="0"/>
              <a:t>Amplituda każdego z przebiegów będzie inna i będzie w inny sposób rzutować na finalny kształt przebiegu</a:t>
            </a:r>
          </a:p>
          <a:p>
            <a:pPr lvl="1"/>
            <a:r>
              <a:rPr lang="pl-PL" dirty="0"/>
              <a:t>Dla lepszego zobrazowania wpływu poszczególnych harmonicznych stosuje się prezentację widmową, gdzie pokazujemy poszczególne harmoniczne jako prążki o różnej amplitudzie</a:t>
            </a:r>
          </a:p>
        </p:txBody>
      </p:sp>
    </p:spTree>
    <p:extLst>
      <p:ext uri="{BB962C8B-B14F-4D97-AF65-F5344CB8AC3E}">
        <p14:creationId xmlns:p14="http://schemas.microsoft.com/office/powerpoint/2010/main" val="878971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FDA3DE-8B97-1DF9-E91F-E329255F0541}"/>
              </a:ext>
            </a:extLst>
          </p:cNvPr>
          <p:cNvSpPr>
            <a:spLocks noGrp="1"/>
          </p:cNvSpPr>
          <p:nvPr>
            <p:ph type="title"/>
          </p:nvPr>
        </p:nvSpPr>
        <p:spPr/>
        <p:txBody>
          <a:bodyPr/>
          <a:lstStyle/>
          <a:p>
            <a:r>
              <a:rPr lang="pl-PL" b="1" dirty="0"/>
              <a:t>Podstawowe pojęcia fizyczne: analiza harmonicznych</a:t>
            </a:r>
            <a:endParaRPr lang="pl-PL" dirty="0"/>
          </a:p>
        </p:txBody>
      </p:sp>
      <p:sp>
        <p:nvSpPr>
          <p:cNvPr id="3" name="Symbol zastępczy zawartości 2">
            <a:extLst>
              <a:ext uri="{FF2B5EF4-FFF2-40B4-BE49-F238E27FC236}">
                <a16:creationId xmlns:a16="http://schemas.microsoft.com/office/drawing/2014/main" id="{1D25EA2A-27FF-7B96-F553-9D472D8B27AC}"/>
              </a:ext>
            </a:extLst>
          </p:cNvPr>
          <p:cNvSpPr>
            <a:spLocks noGrp="1"/>
          </p:cNvSpPr>
          <p:nvPr>
            <p:ph idx="1"/>
          </p:nvPr>
        </p:nvSpPr>
        <p:spPr>
          <a:xfrm>
            <a:off x="838200" y="1825625"/>
            <a:ext cx="10515600" cy="1217958"/>
          </a:xfrm>
        </p:spPr>
        <p:txBody>
          <a:bodyPr>
            <a:normAutofit fontScale="92500" lnSpcReduction="20000"/>
          </a:bodyPr>
          <a:lstStyle/>
          <a:p>
            <a:r>
              <a:rPr lang="pl-PL" dirty="0"/>
              <a:t>Każdy przebieg okresowy odkształcony i nieokresowy spełniający warunki Dirichleta można przedstawić jako sumę przebiegów sinusoidalnych i </a:t>
            </a:r>
            <a:r>
              <a:rPr lang="pl-PL" dirty="0" err="1"/>
              <a:t>cosinusoidalnych</a:t>
            </a:r>
            <a:r>
              <a:rPr lang="pl-PL" dirty="0"/>
              <a:t> o częstotliwościach będących krotnością częstotliwości podstawowej</a:t>
            </a:r>
          </a:p>
          <a:p>
            <a:endParaRPr lang="pl-PL" dirty="0"/>
          </a:p>
        </p:txBody>
      </p:sp>
      <p:pic>
        <p:nvPicPr>
          <p:cNvPr id="6146" name="Picture 2">
            <a:extLst>
              <a:ext uri="{FF2B5EF4-FFF2-40B4-BE49-F238E27FC236}">
                <a16:creationId xmlns:a16="http://schemas.microsoft.com/office/drawing/2014/main" id="{B6D70779-737E-496F-F199-B7A8D05E9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7718" y="3531290"/>
            <a:ext cx="4676775" cy="120015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100AC062-1734-84FF-545C-9FC8B06C830D}"/>
              </a:ext>
            </a:extLst>
          </p:cNvPr>
          <p:cNvSpPr txBox="1"/>
          <p:nvPr/>
        </p:nvSpPr>
        <p:spPr>
          <a:xfrm>
            <a:off x="1228035" y="5481983"/>
            <a:ext cx="8038226" cy="369332"/>
          </a:xfrm>
          <a:prstGeom prst="rect">
            <a:avLst/>
          </a:prstGeom>
          <a:noFill/>
        </p:spPr>
        <p:txBody>
          <a:bodyPr wrap="none" rtlCol="0">
            <a:spAutoFit/>
          </a:bodyPr>
          <a:lstStyle/>
          <a:p>
            <a:r>
              <a:rPr lang="pl-PL" dirty="0"/>
              <a:t>Źródło animacji: https://en.wikipedia.org/wiki/File:Periodic_identity_function.gif</a:t>
            </a:r>
          </a:p>
        </p:txBody>
      </p:sp>
    </p:spTree>
    <p:extLst>
      <p:ext uri="{BB962C8B-B14F-4D97-AF65-F5344CB8AC3E}">
        <p14:creationId xmlns:p14="http://schemas.microsoft.com/office/powerpoint/2010/main" val="1446441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57D958-8ED4-82E1-9F27-72791F14110E}"/>
              </a:ext>
            </a:extLst>
          </p:cNvPr>
          <p:cNvSpPr>
            <a:spLocks noGrp="1"/>
          </p:cNvSpPr>
          <p:nvPr>
            <p:ph type="title"/>
          </p:nvPr>
        </p:nvSpPr>
        <p:spPr/>
        <p:txBody>
          <a:bodyPr/>
          <a:lstStyle/>
          <a:p>
            <a:r>
              <a:rPr lang="pl-PL" b="1" dirty="0"/>
              <a:t>Podstawowe pojęcia fizyczne: analiza harmonicznych</a:t>
            </a:r>
            <a:endParaRPr lang="pl-PL" dirty="0"/>
          </a:p>
        </p:txBody>
      </p:sp>
      <p:sp>
        <p:nvSpPr>
          <p:cNvPr id="3" name="Symbol zastępczy zawartości 2">
            <a:extLst>
              <a:ext uri="{FF2B5EF4-FFF2-40B4-BE49-F238E27FC236}">
                <a16:creationId xmlns:a16="http://schemas.microsoft.com/office/drawing/2014/main" id="{849CE974-4B98-7BCB-B35D-73C2489AE0DA}"/>
              </a:ext>
            </a:extLst>
          </p:cNvPr>
          <p:cNvSpPr>
            <a:spLocks noGrp="1"/>
          </p:cNvSpPr>
          <p:nvPr>
            <p:ph idx="1"/>
          </p:nvPr>
        </p:nvSpPr>
        <p:spPr/>
        <p:txBody>
          <a:bodyPr/>
          <a:lstStyle/>
          <a:p>
            <a:r>
              <a:rPr lang="pl-PL" dirty="0"/>
              <a:t>Amplituda każdego z przebiegów będzie inna i będzie w inny sposób rzutować na finalny kształt przebiegu</a:t>
            </a:r>
          </a:p>
          <a:p>
            <a:endParaRPr lang="pl-PL" dirty="0"/>
          </a:p>
        </p:txBody>
      </p:sp>
      <p:pic>
        <p:nvPicPr>
          <p:cNvPr id="7170" name="Picture 2">
            <a:extLst>
              <a:ext uri="{FF2B5EF4-FFF2-40B4-BE49-F238E27FC236}">
                <a16:creationId xmlns:a16="http://schemas.microsoft.com/office/drawing/2014/main" id="{0E0DA169-E22D-1A1E-D15F-AB658CA8A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832" y="2753707"/>
            <a:ext cx="4538594" cy="363087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9C5E026F-5B0D-1817-2AF3-6079BB8E2D82}"/>
              </a:ext>
            </a:extLst>
          </p:cNvPr>
          <p:cNvSpPr txBox="1"/>
          <p:nvPr/>
        </p:nvSpPr>
        <p:spPr>
          <a:xfrm>
            <a:off x="1276625" y="6308209"/>
            <a:ext cx="10358783" cy="646331"/>
          </a:xfrm>
          <a:prstGeom prst="rect">
            <a:avLst/>
          </a:prstGeom>
          <a:noFill/>
        </p:spPr>
        <p:txBody>
          <a:bodyPr wrap="square">
            <a:spAutoFit/>
          </a:bodyPr>
          <a:lstStyle/>
          <a:p>
            <a:r>
              <a:rPr lang="pl-PL" dirty="0"/>
              <a:t>Źródło animacji: https://pl.wikipedia.org/wiki/Szereg_Fouriera#/media/Plik:Fourier_series_and_transform.gif</a:t>
            </a:r>
          </a:p>
        </p:txBody>
      </p:sp>
    </p:spTree>
    <p:extLst>
      <p:ext uri="{BB962C8B-B14F-4D97-AF65-F5344CB8AC3E}">
        <p14:creationId xmlns:p14="http://schemas.microsoft.com/office/powerpoint/2010/main" val="2364485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965E1A5-6099-A414-3A29-0D5CBEA4788F}"/>
              </a:ext>
            </a:extLst>
          </p:cNvPr>
          <p:cNvSpPr>
            <a:spLocks noGrp="1"/>
          </p:cNvSpPr>
          <p:nvPr>
            <p:ph type="title"/>
          </p:nvPr>
        </p:nvSpPr>
        <p:spPr/>
        <p:txBody>
          <a:bodyPr/>
          <a:lstStyle/>
          <a:p>
            <a:r>
              <a:rPr lang="pl-PL" b="1" dirty="0"/>
              <a:t>Podstawowe pojęcia fizyczne: analiza harmonicznych</a:t>
            </a:r>
            <a:endParaRPr lang="pl-PL" dirty="0"/>
          </a:p>
        </p:txBody>
      </p:sp>
      <p:sp>
        <p:nvSpPr>
          <p:cNvPr id="3" name="Symbol zastępczy zawartości 2">
            <a:extLst>
              <a:ext uri="{FF2B5EF4-FFF2-40B4-BE49-F238E27FC236}">
                <a16:creationId xmlns:a16="http://schemas.microsoft.com/office/drawing/2014/main" id="{13E2E764-CB5B-53D6-2552-4FAAE8642CBD}"/>
              </a:ext>
            </a:extLst>
          </p:cNvPr>
          <p:cNvSpPr>
            <a:spLocks noGrp="1"/>
          </p:cNvSpPr>
          <p:nvPr>
            <p:ph idx="1"/>
          </p:nvPr>
        </p:nvSpPr>
        <p:spPr/>
        <p:txBody>
          <a:bodyPr/>
          <a:lstStyle/>
          <a:p>
            <a:r>
              <a:rPr lang="pl-PL" dirty="0"/>
              <a:t>Dla lepszego zobrazowania wpływu poszczególnych harmonicznych stosuje się prezentację widmową, gdzie pokazujemy poszczególne harmoniczne jako prążki</a:t>
            </a:r>
          </a:p>
        </p:txBody>
      </p:sp>
      <p:pic>
        <p:nvPicPr>
          <p:cNvPr id="8194" name="Picture 2" descr="undefined">
            <a:extLst>
              <a:ext uri="{FF2B5EF4-FFF2-40B4-BE49-F238E27FC236}">
                <a16:creationId xmlns:a16="http://schemas.microsoft.com/office/drawing/2014/main" id="{728AD3C0-BF01-9855-07C1-146696EE69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4870" y="3279021"/>
            <a:ext cx="8291443" cy="351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083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A710F4-AEF3-242B-D453-B5C7137A9D18}"/>
              </a:ext>
            </a:extLst>
          </p:cNvPr>
          <p:cNvSpPr>
            <a:spLocks noGrp="1"/>
          </p:cNvSpPr>
          <p:nvPr>
            <p:ph type="title"/>
          </p:nvPr>
        </p:nvSpPr>
        <p:spPr/>
        <p:txBody>
          <a:bodyPr/>
          <a:lstStyle/>
          <a:p>
            <a:r>
              <a:rPr lang="pl-PL" b="1" dirty="0"/>
              <a:t>Podstawowe pojęcia fizyczne: analiza harmonicznych</a:t>
            </a:r>
            <a:endParaRPr lang="pl-PL" dirty="0"/>
          </a:p>
        </p:txBody>
      </p:sp>
      <p:sp>
        <p:nvSpPr>
          <p:cNvPr id="3" name="Symbol zastępczy zawartości 2">
            <a:extLst>
              <a:ext uri="{FF2B5EF4-FFF2-40B4-BE49-F238E27FC236}">
                <a16:creationId xmlns:a16="http://schemas.microsoft.com/office/drawing/2014/main" id="{B8B33735-F4ED-3841-1CA5-D440261FA911}"/>
              </a:ext>
            </a:extLst>
          </p:cNvPr>
          <p:cNvSpPr>
            <a:spLocks noGrp="1"/>
          </p:cNvSpPr>
          <p:nvPr>
            <p:ph idx="1"/>
          </p:nvPr>
        </p:nvSpPr>
        <p:spPr>
          <a:xfrm>
            <a:off x="838200" y="1825625"/>
            <a:ext cx="10515600" cy="440497"/>
          </a:xfrm>
        </p:spPr>
        <p:txBody>
          <a:bodyPr>
            <a:normAutofit lnSpcReduction="10000"/>
          </a:bodyPr>
          <a:lstStyle/>
          <a:p>
            <a:r>
              <a:rPr lang="pl-PL" dirty="0"/>
              <a:t>By zgłębić dogłębnie zagadnienie warto przeczytać:</a:t>
            </a:r>
          </a:p>
          <a:p>
            <a:endParaRPr lang="pl-PL" dirty="0"/>
          </a:p>
        </p:txBody>
      </p:sp>
      <p:pic>
        <p:nvPicPr>
          <p:cNvPr id="5" name="Obraz 4">
            <a:extLst>
              <a:ext uri="{FF2B5EF4-FFF2-40B4-BE49-F238E27FC236}">
                <a16:creationId xmlns:a16="http://schemas.microsoft.com/office/drawing/2014/main" id="{8B784C4B-C739-9BB3-3329-9782E6C1E1DD}"/>
              </a:ext>
            </a:extLst>
          </p:cNvPr>
          <p:cNvPicPr>
            <a:picLocks noChangeAspect="1"/>
          </p:cNvPicPr>
          <p:nvPr/>
        </p:nvPicPr>
        <p:blipFill>
          <a:blip r:embed="rId2"/>
          <a:stretch>
            <a:fillRect/>
          </a:stretch>
        </p:blipFill>
        <p:spPr>
          <a:xfrm>
            <a:off x="5941561" y="2401060"/>
            <a:ext cx="2346534" cy="3445759"/>
          </a:xfrm>
          <a:prstGeom prst="rect">
            <a:avLst/>
          </a:prstGeom>
        </p:spPr>
      </p:pic>
      <p:pic>
        <p:nvPicPr>
          <p:cNvPr id="7" name="Obraz 6">
            <a:extLst>
              <a:ext uri="{FF2B5EF4-FFF2-40B4-BE49-F238E27FC236}">
                <a16:creationId xmlns:a16="http://schemas.microsoft.com/office/drawing/2014/main" id="{C496587E-7552-FE43-F066-3640A65837E5}"/>
              </a:ext>
            </a:extLst>
          </p:cNvPr>
          <p:cNvPicPr>
            <a:picLocks noChangeAspect="1"/>
          </p:cNvPicPr>
          <p:nvPr/>
        </p:nvPicPr>
        <p:blipFill>
          <a:blip r:embed="rId3"/>
          <a:stretch>
            <a:fillRect/>
          </a:stretch>
        </p:blipFill>
        <p:spPr>
          <a:xfrm>
            <a:off x="436997" y="2401060"/>
            <a:ext cx="2323050" cy="3363843"/>
          </a:xfrm>
          <a:prstGeom prst="rect">
            <a:avLst/>
          </a:prstGeom>
        </p:spPr>
      </p:pic>
      <p:pic>
        <p:nvPicPr>
          <p:cNvPr id="11" name="Obraz 10">
            <a:extLst>
              <a:ext uri="{FF2B5EF4-FFF2-40B4-BE49-F238E27FC236}">
                <a16:creationId xmlns:a16="http://schemas.microsoft.com/office/drawing/2014/main" id="{8931AEF0-D260-9EBB-3999-25A80E0318C8}"/>
              </a:ext>
            </a:extLst>
          </p:cNvPr>
          <p:cNvPicPr>
            <a:picLocks noChangeAspect="1"/>
          </p:cNvPicPr>
          <p:nvPr/>
        </p:nvPicPr>
        <p:blipFill>
          <a:blip r:embed="rId4"/>
          <a:stretch>
            <a:fillRect/>
          </a:stretch>
        </p:blipFill>
        <p:spPr>
          <a:xfrm>
            <a:off x="3148611" y="2401060"/>
            <a:ext cx="2404386" cy="3363843"/>
          </a:xfrm>
          <a:prstGeom prst="rect">
            <a:avLst/>
          </a:prstGeom>
        </p:spPr>
      </p:pic>
      <p:pic>
        <p:nvPicPr>
          <p:cNvPr id="13" name="Obraz 12">
            <a:extLst>
              <a:ext uri="{FF2B5EF4-FFF2-40B4-BE49-F238E27FC236}">
                <a16:creationId xmlns:a16="http://schemas.microsoft.com/office/drawing/2014/main" id="{92BD355E-DFCA-0030-49E2-A1BFA0C82C6B}"/>
              </a:ext>
            </a:extLst>
          </p:cNvPr>
          <p:cNvPicPr>
            <a:picLocks noChangeAspect="1"/>
          </p:cNvPicPr>
          <p:nvPr/>
        </p:nvPicPr>
        <p:blipFill>
          <a:blip r:embed="rId5"/>
          <a:stretch>
            <a:fillRect/>
          </a:stretch>
        </p:blipFill>
        <p:spPr>
          <a:xfrm>
            <a:off x="8734511" y="2401059"/>
            <a:ext cx="2406793" cy="3445759"/>
          </a:xfrm>
          <a:prstGeom prst="rect">
            <a:avLst/>
          </a:prstGeom>
        </p:spPr>
      </p:pic>
    </p:spTree>
    <p:extLst>
      <p:ext uri="{BB962C8B-B14F-4D97-AF65-F5344CB8AC3E}">
        <p14:creationId xmlns:p14="http://schemas.microsoft.com/office/powerpoint/2010/main" val="33528255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264157-7FE0-1B05-170E-3BDA66268015}"/>
              </a:ext>
            </a:extLst>
          </p:cNvPr>
          <p:cNvSpPr>
            <a:spLocks noGrp="1"/>
          </p:cNvSpPr>
          <p:nvPr>
            <p:ph type="title"/>
          </p:nvPr>
        </p:nvSpPr>
        <p:spPr/>
        <p:txBody>
          <a:bodyPr/>
          <a:lstStyle/>
          <a:p>
            <a:r>
              <a:rPr lang="pl-PL" b="1" dirty="0"/>
              <a:t>Elementy obwodów: źródła napięcia / prądu</a:t>
            </a:r>
            <a:endParaRPr lang="pl-PL" dirty="0"/>
          </a:p>
        </p:txBody>
      </p:sp>
      <p:sp>
        <p:nvSpPr>
          <p:cNvPr id="3" name="Symbol zastępczy zawartości 2">
            <a:extLst>
              <a:ext uri="{FF2B5EF4-FFF2-40B4-BE49-F238E27FC236}">
                <a16:creationId xmlns:a16="http://schemas.microsoft.com/office/drawing/2014/main" id="{4478F2D4-83A8-8791-3DA7-A086AD05F933}"/>
              </a:ext>
            </a:extLst>
          </p:cNvPr>
          <p:cNvSpPr>
            <a:spLocks noGrp="1"/>
          </p:cNvSpPr>
          <p:nvPr>
            <p:ph idx="1"/>
          </p:nvPr>
        </p:nvSpPr>
        <p:spPr>
          <a:xfrm>
            <a:off x="838200" y="1834459"/>
            <a:ext cx="10515600" cy="785053"/>
          </a:xfrm>
        </p:spPr>
        <p:txBody>
          <a:bodyPr>
            <a:normAutofit fontScale="92500" lnSpcReduction="10000"/>
          </a:bodyPr>
          <a:lstStyle/>
          <a:p>
            <a:r>
              <a:rPr lang="pl-PL" dirty="0"/>
              <a:t>W analizie obwodów stosujemy element będący źródłem napięcia oraz źródłem prądowym.</a:t>
            </a:r>
          </a:p>
        </p:txBody>
      </p:sp>
      <p:sp>
        <p:nvSpPr>
          <p:cNvPr id="4" name="Symbol zastępczy zawartości 2">
            <a:extLst>
              <a:ext uri="{FF2B5EF4-FFF2-40B4-BE49-F238E27FC236}">
                <a16:creationId xmlns:a16="http://schemas.microsoft.com/office/drawing/2014/main" id="{1ADF3A58-D378-B65A-8C9B-ECBFFFF7A598}"/>
              </a:ext>
            </a:extLst>
          </p:cNvPr>
          <p:cNvSpPr txBox="1">
            <a:spLocks/>
          </p:cNvSpPr>
          <p:nvPr/>
        </p:nvSpPr>
        <p:spPr>
          <a:xfrm>
            <a:off x="692426" y="5178424"/>
            <a:ext cx="10515600" cy="78505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W analizie obwodów często obok źródła napięcia dodaje się rezystor będący symbolem rezystancji wewnętrznej ogniwa.</a:t>
            </a:r>
          </a:p>
        </p:txBody>
      </p:sp>
      <p:pic>
        <p:nvPicPr>
          <p:cNvPr id="6" name="Obraz 5">
            <a:extLst>
              <a:ext uri="{FF2B5EF4-FFF2-40B4-BE49-F238E27FC236}">
                <a16:creationId xmlns:a16="http://schemas.microsoft.com/office/drawing/2014/main" id="{E75BEF25-55AA-DCE0-6075-6A918EF84DC2}"/>
              </a:ext>
            </a:extLst>
          </p:cNvPr>
          <p:cNvPicPr>
            <a:picLocks noChangeAspect="1"/>
          </p:cNvPicPr>
          <p:nvPr/>
        </p:nvPicPr>
        <p:blipFill>
          <a:blip r:embed="rId2"/>
          <a:stretch>
            <a:fillRect/>
          </a:stretch>
        </p:blipFill>
        <p:spPr>
          <a:xfrm>
            <a:off x="3601071" y="2662651"/>
            <a:ext cx="997433" cy="1380638"/>
          </a:xfrm>
          <a:prstGeom prst="rect">
            <a:avLst/>
          </a:prstGeom>
        </p:spPr>
      </p:pic>
      <p:sp>
        <p:nvSpPr>
          <p:cNvPr id="7" name="Symbol zastępczy zawartości 2">
            <a:extLst>
              <a:ext uri="{FF2B5EF4-FFF2-40B4-BE49-F238E27FC236}">
                <a16:creationId xmlns:a16="http://schemas.microsoft.com/office/drawing/2014/main" id="{924D0B80-B122-7199-CBD3-AAB0CE08BA10}"/>
              </a:ext>
            </a:extLst>
          </p:cNvPr>
          <p:cNvSpPr txBox="1">
            <a:spLocks/>
          </p:cNvSpPr>
          <p:nvPr/>
        </p:nvSpPr>
        <p:spPr>
          <a:xfrm>
            <a:off x="2625587" y="4195349"/>
            <a:ext cx="6737626" cy="785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a:t>źródło napięciowe              źródło prądowe</a:t>
            </a:r>
          </a:p>
        </p:txBody>
      </p:sp>
      <p:pic>
        <p:nvPicPr>
          <p:cNvPr id="9" name="Obraz 8">
            <a:extLst>
              <a:ext uri="{FF2B5EF4-FFF2-40B4-BE49-F238E27FC236}">
                <a16:creationId xmlns:a16="http://schemas.microsoft.com/office/drawing/2014/main" id="{D1D0D302-A463-3BFB-1CEF-ACB5FAC892A3}"/>
              </a:ext>
            </a:extLst>
          </p:cNvPr>
          <p:cNvPicPr>
            <a:picLocks noChangeAspect="1"/>
          </p:cNvPicPr>
          <p:nvPr/>
        </p:nvPicPr>
        <p:blipFill>
          <a:blip r:embed="rId3"/>
          <a:stretch>
            <a:fillRect/>
          </a:stretch>
        </p:blipFill>
        <p:spPr>
          <a:xfrm>
            <a:off x="7316510" y="2742248"/>
            <a:ext cx="1076533" cy="1301041"/>
          </a:xfrm>
          <a:prstGeom prst="rect">
            <a:avLst/>
          </a:prstGeom>
        </p:spPr>
      </p:pic>
    </p:spTree>
    <p:extLst>
      <p:ext uri="{BB962C8B-B14F-4D97-AF65-F5344CB8AC3E}">
        <p14:creationId xmlns:p14="http://schemas.microsoft.com/office/powerpoint/2010/main" val="3338957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288C68-8E8B-88DB-B1BD-B90C4ECA9E27}"/>
              </a:ext>
            </a:extLst>
          </p:cNvPr>
          <p:cNvSpPr>
            <a:spLocks noGrp="1"/>
          </p:cNvSpPr>
          <p:nvPr>
            <p:ph type="title"/>
          </p:nvPr>
        </p:nvSpPr>
        <p:spPr/>
        <p:txBody>
          <a:bodyPr/>
          <a:lstStyle/>
          <a:p>
            <a:r>
              <a:rPr lang="pl-PL" b="1" dirty="0"/>
              <a:t>Elementy obwodów: źródła napięcia / prądu</a:t>
            </a:r>
            <a:endParaRPr lang="pl-PL" dirty="0"/>
          </a:p>
        </p:txBody>
      </p:sp>
      <p:pic>
        <p:nvPicPr>
          <p:cNvPr id="1026" name="Picture 2">
            <a:extLst>
              <a:ext uri="{FF2B5EF4-FFF2-40B4-BE49-F238E27FC236}">
                <a16:creationId xmlns:a16="http://schemas.microsoft.com/office/drawing/2014/main" id="{0E2D5B83-C45F-B9E7-C1BB-A9493EA26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1981" y="1757477"/>
            <a:ext cx="4754562" cy="30478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C204216-B446-52E1-6370-6144973E56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619" y="1690688"/>
            <a:ext cx="5562600" cy="3128963"/>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BE70C822-597B-E4E1-2259-099CE4924431}"/>
              </a:ext>
            </a:extLst>
          </p:cNvPr>
          <p:cNvSpPr txBox="1"/>
          <p:nvPr/>
        </p:nvSpPr>
        <p:spPr>
          <a:xfrm>
            <a:off x="1177581" y="5105401"/>
            <a:ext cx="2009268" cy="369332"/>
          </a:xfrm>
          <a:prstGeom prst="rect">
            <a:avLst/>
          </a:prstGeom>
          <a:noFill/>
        </p:spPr>
        <p:txBody>
          <a:bodyPr wrap="none" rtlCol="0">
            <a:spAutoFit/>
          </a:bodyPr>
          <a:lstStyle/>
          <a:p>
            <a:r>
              <a:rPr lang="pl-PL" dirty="0"/>
              <a:t>Źródło napięciowe</a:t>
            </a:r>
          </a:p>
        </p:txBody>
      </p:sp>
      <p:sp>
        <p:nvSpPr>
          <p:cNvPr id="7" name="pole tekstowe 6">
            <a:extLst>
              <a:ext uri="{FF2B5EF4-FFF2-40B4-BE49-F238E27FC236}">
                <a16:creationId xmlns:a16="http://schemas.microsoft.com/office/drawing/2014/main" id="{42B0E75D-557E-B621-EAAA-E03E1E12B6F1}"/>
              </a:ext>
            </a:extLst>
          </p:cNvPr>
          <p:cNvSpPr txBox="1"/>
          <p:nvPr/>
        </p:nvSpPr>
        <p:spPr>
          <a:xfrm>
            <a:off x="8559456" y="5105401"/>
            <a:ext cx="1729897" cy="369332"/>
          </a:xfrm>
          <a:prstGeom prst="rect">
            <a:avLst/>
          </a:prstGeom>
          <a:noFill/>
        </p:spPr>
        <p:txBody>
          <a:bodyPr wrap="none" rtlCol="0">
            <a:spAutoFit/>
          </a:bodyPr>
          <a:lstStyle/>
          <a:p>
            <a:r>
              <a:rPr lang="pl-PL" dirty="0"/>
              <a:t>Źródło prądowe</a:t>
            </a:r>
          </a:p>
        </p:txBody>
      </p:sp>
      <p:sp>
        <p:nvSpPr>
          <p:cNvPr id="8" name="pole tekstowe 7">
            <a:extLst>
              <a:ext uri="{FF2B5EF4-FFF2-40B4-BE49-F238E27FC236}">
                <a16:creationId xmlns:a16="http://schemas.microsoft.com/office/drawing/2014/main" id="{B3F4ADCD-1F80-6BA5-BAB8-F3FB74DA80EB}"/>
              </a:ext>
            </a:extLst>
          </p:cNvPr>
          <p:cNvSpPr txBox="1"/>
          <p:nvPr/>
        </p:nvSpPr>
        <p:spPr>
          <a:xfrm>
            <a:off x="533401" y="6181725"/>
            <a:ext cx="6411050" cy="369332"/>
          </a:xfrm>
          <a:prstGeom prst="rect">
            <a:avLst/>
          </a:prstGeom>
          <a:noFill/>
        </p:spPr>
        <p:txBody>
          <a:bodyPr wrap="none" rtlCol="0">
            <a:spAutoFit/>
          </a:bodyPr>
          <a:lstStyle/>
          <a:p>
            <a:r>
              <a:rPr lang="pl-PL" dirty="0"/>
              <a:t>Źródło: https://teoriaelektryki.pl/zrodla-napieciowe-i-pradowe/</a:t>
            </a:r>
          </a:p>
        </p:txBody>
      </p:sp>
    </p:spTree>
    <p:extLst>
      <p:ext uri="{BB962C8B-B14F-4D97-AF65-F5344CB8AC3E}">
        <p14:creationId xmlns:p14="http://schemas.microsoft.com/office/powerpoint/2010/main" val="405018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6563FC-F14D-A19D-BE66-630601CE2E0F}"/>
              </a:ext>
            </a:extLst>
          </p:cNvPr>
          <p:cNvSpPr>
            <a:spLocks noGrp="1"/>
          </p:cNvSpPr>
          <p:nvPr>
            <p:ph type="title"/>
          </p:nvPr>
        </p:nvSpPr>
        <p:spPr>
          <a:xfrm>
            <a:off x="726317" y="354603"/>
            <a:ext cx="10515600" cy="1325563"/>
          </a:xfrm>
        </p:spPr>
        <p:txBody>
          <a:bodyPr/>
          <a:lstStyle/>
          <a:p>
            <a:r>
              <a:rPr lang="pl-PL" b="1" dirty="0"/>
              <a:t>Elementy obwodów: źródła napięcia i obwód nierozgałęziony</a:t>
            </a:r>
            <a:endParaRPr lang="pl-PL" dirty="0"/>
          </a:p>
        </p:txBody>
      </p:sp>
      <p:pic>
        <p:nvPicPr>
          <p:cNvPr id="5" name="Obraz 4">
            <a:extLst>
              <a:ext uri="{FF2B5EF4-FFF2-40B4-BE49-F238E27FC236}">
                <a16:creationId xmlns:a16="http://schemas.microsoft.com/office/drawing/2014/main" id="{C45EBA1E-07F7-CEB1-EC0F-25D94A265ED9}"/>
              </a:ext>
            </a:extLst>
          </p:cNvPr>
          <p:cNvPicPr>
            <a:picLocks noChangeAspect="1"/>
          </p:cNvPicPr>
          <p:nvPr/>
        </p:nvPicPr>
        <p:blipFill>
          <a:blip r:embed="rId2"/>
          <a:stretch>
            <a:fillRect/>
          </a:stretch>
        </p:blipFill>
        <p:spPr>
          <a:xfrm>
            <a:off x="972103" y="2210146"/>
            <a:ext cx="1311634" cy="940268"/>
          </a:xfrm>
          <a:prstGeom prst="rect">
            <a:avLst/>
          </a:prstGeom>
        </p:spPr>
      </p:pic>
      <p:pic>
        <p:nvPicPr>
          <p:cNvPr id="7" name="Obraz 6">
            <a:extLst>
              <a:ext uri="{FF2B5EF4-FFF2-40B4-BE49-F238E27FC236}">
                <a16:creationId xmlns:a16="http://schemas.microsoft.com/office/drawing/2014/main" id="{66D9E326-F010-09AA-9796-09618861CF1E}"/>
              </a:ext>
            </a:extLst>
          </p:cNvPr>
          <p:cNvPicPr>
            <a:picLocks noChangeAspect="1"/>
          </p:cNvPicPr>
          <p:nvPr/>
        </p:nvPicPr>
        <p:blipFill>
          <a:blip r:embed="rId3"/>
          <a:stretch>
            <a:fillRect/>
          </a:stretch>
        </p:blipFill>
        <p:spPr>
          <a:xfrm>
            <a:off x="85448" y="3592047"/>
            <a:ext cx="5583654" cy="3209854"/>
          </a:xfrm>
          <a:prstGeom prst="rect">
            <a:avLst/>
          </a:prstGeom>
        </p:spPr>
      </p:pic>
      <p:pic>
        <p:nvPicPr>
          <p:cNvPr id="9" name="Obraz 8">
            <a:extLst>
              <a:ext uri="{FF2B5EF4-FFF2-40B4-BE49-F238E27FC236}">
                <a16:creationId xmlns:a16="http://schemas.microsoft.com/office/drawing/2014/main" id="{AB831837-9377-743B-52F0-64EBC02B1B13}"/>
              </a:ext>
            </a:extLst>
          </p:cNvPr>
          <p:cNvPicPr>
            <a:picLocks noChangeAspect="1"/>
          </p:cNvPicPr>
          <p:nvPr/>
        </p:nvPicPr>
        <p:blipFill>
          <a:blip r:embed="rId4"/>
          <a:stretch>
            <a:fillRect/>
          </a:stretch>
        </p:blipFill>
        <p:spPr>
          <a:xfrm>
            <a:off x="6299131" y="1387060"/>
            <a:ext cx="5472625" cy="2664239"/>
          </a:xfrm>
          <a:prstGeom prst="rect">
            <a:avLst/>
          </a:prstGeom>
        </p:spPr>
      </p:pic>
      <p:sp>
        <p:nvSpPr>
          <p:cNvPr id="10" name="pole tekstowe 9">
            <a:extLst>
              <a:ext uri="{FF2B5EF4-FFF2-40B4-BE49-F238E27FC236}">
                <a16:creationId xmlns:a16="http://schemas.microsoft.com/office/drawing/2014/main" id="{E9701E29-142D-AFF6-CD82-106E63FA3BC2}"/>
              </a:ext>
            </a:extLst>
          </p:cNvPr>
          <p:cNvSpPr txBox="1"/>
          <p:nvPr/>
        </p:nvSpPr>
        <p:spPr>
          <a:xfrm>
            <a:off x="6219673" y="6092399"/>
            <a:ext cx="3270447" cy="646331"/>
          </a:xfrm>
          <a:prstGeom prst="rect">
            <a:avLst/>
          </a:prstGeom>
          <a:noFill/>
        </p:spPr>
        <p:txBody>
          <a:bodyPr wrap="none" rtlCol="0">
            <a:spAutoFit/>
          </a:bodyPr>
          <a:lstStyle/>
          <a:p>
            <a:r>
              <a:rPr lang="pl-PL" dirty="0"/>
              <a:t>Źródło: „ELEKTROTECHNIKA 4”</a:t>
            </a:r>
          </a:p>
          <a:p>
            <a:r>
              <a:rPr lang="pl-PL" dirty="0"/>
              <a:t>Storna VARTA.com</a:t>
            </a:r>
          </a:p>
        </p:txBody>
      </p:sp>
      <p:pic>
        <p:nvPicPr>
          <p:cNvPr id="11" name="Obraz 10" descr="Obraz zawierający tekst, książka, Grafika, Czcionka&#10;&#10;Zawartość wygenerowana przez sztuczną inteligencję może być niepoprawna.">
            <a:extLst>
              <a:ext uri="{FF2B5EF4-FFF2-40B4-BE49-F238E27FC236}">
                <a16:creationId xmlns:a16="http://schemas.microsoft.com/office/drawing/2014/main" id="{EC7B568C-B5DC-AE3C-63AC-8F9DD86A9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9752180" y="4719154"/>
            <a:ext cx="2308087" cy="1731065"/>
          </a:xfrm>
          <a:prstGeom prst="rect">
            <a:avLst/>
          </a:prstGeom>
        </p:spPr>
      </p:pic>
      <p:pic>
        <p:nvPicPr>
          <p:cNvPr id="13" name="Obraz 12">
            <a:extLst>
              <a:ext uri="{FF2B5EF4-FFF2-40B4-BE49-F238E27FC236}">
                <a16:creationId xmlns:a16="http://schemas.microsoft.com/office/drawing/2014/main" id="{F9D6BF10-B908-0D58-2379-2FA132D4D762}"/>
              </a:ext>
            </a:extLst>
          </p:cNvPr>
          <p:cNvPicPr>
            <a:picLocks noChangeAspect="1"/>
          </p:cNvPicPr>
          <p:nvPr/>
        </p:nvPicPr>
        <p:blipFill>
          <a:blip r:embed="rId6"/>
          <a:stretch>
            <a:fillRect/>
          </a:stretch>
        </p:blipFill>
        <p:spPr>
          <a:xfrm>
            <a:off x="2418281" y="1720209"/>
            <a:ext cx="495485" cy="1831795"/>
          </a:xfrm>
          <a:prstGeom prst="rect">
            <a:avLst/>
          </a:prstGeom>
        </p:spPr>
      </p:pic>
    </p:spTree>
    <p:extLst>
      <p:ext uri="{BB962C8B-B14F-4D97-AF65-F5344CB8AC3E}">
        <p14:creationId xmlns:p14="http://schemas.microsoft.com/office/powerpoint/2010/main" val="597931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60B704-8FEE-277F-1635-FE3BC3116C00}"/>
              </a:ext>
            </a:extLst>
          </p:cNvPr>
          <p:cNvSpPr>
            <a:spLocks noGrp="1"/>
          </p:cNvSpPr>
          <p:nvPr>
            <p:ph type="title"/>
          </p:nvPr>
        </p:nvSpPr>
        <p:spPr/>
        <p:txBody>
          <a:bodyPr/>
          <a:lstStyle/>
          <a:p>
            <a:pPr algn="ctr"/>
            <a:r>
              <a:rPr lang="pl-PL" b="1" dirty="0"/>
              <a:t>Wprowadzenie do kursu, cel i zakres szkolenia</a:t>
            </a:r>
            <a:endParaRPr lang="pl-PL" dirty="0"/>
          </a:p>
        </p:txBody>
      </p:sp>
      <p:sp>
        <p:nvSpPr>
          <p:cNvPr id="3" name="Symbol zastępczy zawartości 2">
            <a:extLst>
              <a:ext uri="{FF2B5EF4-FFF2-40B4-BE49-F238E27FC236}">
                <a16:creationId xmlns:a16="http://schemas.microsoft.com/office/drawing/2014/main" id="{5E666B29-1CE2-42FF-DE5A-F39D95318B34}"/>
              </a:ext>
            </a:extLst>
          </p:cNvPr>
          <p:cNvSpPr>
            <a:spLocks noGrp="1"/>
          </p:cNvSpPr>
          <p:nvPr>
            <p:ph idx="1"/>
          </p:nvPr>
        </p:nvSpPr>
        <p:spPr>
          <a:xfrm>
            <a:off x="838200" y="1825625"/>
            <a:ext cx="10515600" cy="3812409"/>
          </a:xfrm>
        </p:spPr>
        <p:txBody>
          <a:bodyPr>
            <a:normAutofit/>
          </a:bodyPr>
          <a:lstStyle/>
          <a:p>
            <a:r>
              <a:rPr lang="pl-PL" dirty="0"/>
              <a:t>Program podzielony jest na poszczególne moduły:</a:t>
            </a:r>
          </a:p>
          <a:p>
            <a:endParaRPr lang="pl-PL" dirty="0"/>
          </a:p>
          <a:p>
            <a:pPr>
              <a:buNone/>
            </a:pPr>
            <a:r>
              <a:rPr lang="pl-PL" b="1" dirty="0"/>
              <a:t>Moduł 1: Wprowadzenie i podstawy teorii obwodów (20 godzin)</a:t>
            </a:r>
          </a:p>
          <a:p>
            <a:pPr>
              <a:buNone/>
            </a:pPr>
            <a:r>
              <a:rPr lang="pl-PL" b="1" dirty="0"/>
              <a:t>Moduł 2: Podstawy współczesnych systemów elektroenergetycznych (25 godzin)</a:t>
            </a:r>
          </a:p>
          <a:p>
            <a:pPr>
              <a:buNone/>
            </a:pPr>
            <a:r>
              <a:rPr lang="pl-PL" b="1" dirty="0"/>
              <a:t>Moduł 3: Elementy i układy </a:t>
            </a:r>
            <a:r>
              <a:rPr lang="pl-PL" b="1" dirty="0" err="1"/>
              <a:t>enegroelektroniczne</a:t>
            </a:r>
            <a:r>
              <a:rPr lang="pl-PL" b="1" dirty="0"/>
              <a:t> w systemach domowej zielonej energii (15 godzin)</a:t>
            </a:r>
          </a:p>
          <a:p>
            <a:pPr>
              <a:buNone/>
            </a:pPr>
            <a:endParaRPr lang="pl-PL" b="1" dirty="0"/>
          </a:p>
          <a:p>
            <a:pPr>
              <a:buNone/>
            </a:pPr>
            <a:endParaRPr lang="pl-PL" b="1" dirty="0"/>
          </a:p>
        </p:txBody>
      </p:sp>
    </p:spTree>
    <p:extLst>
      <p:ext uri="{BB962C8B-B14F-4D97-AF65-F5344CB8AC3E}">
        <p14:creationId xmlns:p14="http://schemas.microsoft.com/office/powerpoint/2010/main" val="3745551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6681DC-1137-7F1B-7A05-17E74BE93D12}"/>
              </a:ext>
            </a:extLst>
          </p:cNvPr>
          <p:cNvSpPr>
            <a:spLocks noGrp="1"/>
          </p:cNvSpPr>
          <p:nvPr>
            <p:ph type="title"/>
          </p:nvPr>
        </p:nvSpPr>
        <p:spPr/>
        <p:txBody>
          <a:bodyPr/>
          <a:lstStyle/>
          <a:p>
            <a:r>
              <a:rPr lang="pl-PL" b="1" dirty="0"/>
              <a:t>Elementy obwodów: obwód rozgałęziony</a:t>
            </a:r>
            <a:endParaRPr lang="pl-PL" dirty="0"/>
          </a:p>
        </p:txBody>
      </p:sp>
      <p:pic>
        <p:nvPicPr>
          <p:cNvPr id="5" name="Obraz 4">
            <a:extLst>
              <a:ext uri="{FF2B5EF4-FFF2-40B4-BE49-F238E27FC236}">
                <a16:creationId xmlns:a16="http://schemas.microsoft.com/office/drawing/2014/main" id="{CB9DE9F0-2210-88D3-55A8-36219D64498D}"/>
              </a:ext>
            </a:extLst>
          </p:cNvPr>
          <p:cNvPicPr>
            <a:picLocks noChangeAspect="1"/>
          </p:cNvPicPr>
          <p:nvPr/>
        </p:nvPicPr>
        <p:blipFill>
          <a:blip r:embed="rId2"/>
          <a:stretch>
            <a:fillRect/>
          </a:stretch>
        </p:blipFill>
        <p:spPr>
          <a:xfrm>
            <a:off x="2296769" y="2018620"/>
            <a:ext cx="7218293" cy="3872938"/>
          </a:xfrm>
          <a:prstGeom prst="rect">
            <a:avLst/>
          </a:prstGeom>
        </p:spPr>
      </p:pic>
      <p:sp>
        <p:nvSpPr>
          <p:cNvPr id="7" name="pole tekstowe 6">
            <a:extLst>
              <a:ext uri="{FF2B5EF4-FFF2-40B4-BE49-F238E27FC236}">
                <a16:creationId xmlns:a16="http://schemas.microsoft.com/office/drawing/2014/main" id="{9288B090-0492-0015-6357-C452F77822B5}"/>
              </a:ext>
            </a:extLst>
          </p:cNvPr>
          <p:cNvSpPr txBox="1"/>
          <p:nvPr/>
        </p:nvSpPr>
        <p:spPr>
          <a:xfrm>
            <a:off x="147983" y="6441595"/>
            <a:ext cx="11896034" cy="369332"/>
          </a:xfrm>
          <a:prstGeom prst="rect">
            <a:avLst/>
          </a:prstGeom>
          <a:noFill/>
        </p:spPr>
        <p:txBody>
          <a:bodyPr wrap="square">
            <a:spAutoFit/>
          </a:bodyPr>
          <a:lstStyle/>
          <a:p>
            <a:r>
              <a:rPr lang="pl-PL" dirty="0"/>
              <a:t>Źródło: https://www.robotyka.net.pl/obliczanie-obwodow-metoda-praw-kirchhoffa-metoda-klasyczna/</a:t>
            </a:r>
          </a:p>
        </p:txBody>
      </p:sp>
      <p:cxnSp>
        <p:nvCxnSpPr>
          <p:cNvPr id="9" name="Łącznik prosty ze strzałką 8">
            <a:extLst>
              <a:ext uri="{FF2B5EF4-FFF2-40B4-BE49-F238E27FC236}">
                <a16:creationId xmlns:a16="http://schemas.microsoft.com/office/drawing/2014/main" id="{D6FA9136-7BF0-1F44-1F90-427E8104D909}"/>
              </a:ext>
            </a:extLst>
          </p:cNvPr>
          <p:cNvCxnSpPr/>
          <p:nvPr/>
        </p:nvCxnSpPr>
        <p:spPr>
          <a:xfrm>
            <a:off x="1744870" y="2937565"/>
            <a:ext cx="790713" cy="10425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pole tekstowe 9">
            <a:extLst>
              <a:ext uri="{FF2B5EF4-FFF2-40B4-BE49-F238E27FC236}">
                <a16:creationId xmlns:a16="http://schemas.microsoft.com/office/drawing/2014/main" id="{E0D7B59B-5B5D-EBE0-B3AF-F5C1395B0449}"/>
              </a:ext>
            </a:extLst>
          </p:cNvPr>
          <p:cNvSpPr txBox="1"/>
          <p:nvPr/>
        </p:nvSpPr>
        <p:spPr>
          <a:xfrm>
            <a:off x="887896" y="2619513"/>
            <a:ext cx="1722010" cy="369332"/>
          </a:xfrm>
          <a:prstGeom prst="rect">
            <a:avLst/>
          </a:prstGeom>
          <a:noFill/>
        </p:spPr>
        <p:txBody>
          <a:bodyPr wrap="none" rtlCol="0">
            <a:spAutoFit/>
          </a:bodyPr>
          <a:lstStyle/>
          <a:p>
            <a:r>
              <a:rPr lang="pl-PL" dirty="0"/>
              <a:t>Źródło napięcia</a:t>
            </a:r>
          </a:p>
        </p:txBody>
      </p:sp>
      <p:cxnSp>
        <p:nvCxnSpPr>
          <p:cNvPr id="12" name="Łącznik prosty ze strzałką 11">
            <a:extLst>
              <a:ext uri="{FF2B5EF4-FFF2-40B4-BE49-F238E27FC236}">
                <a16:creationId xmlns:a16="http://schemas.microsoft.com/office/drawing/2014/main" id="{8FDFCB6D-972F-ACAF-E2A6-67ADFF1231A2}"/>
              </a:ext>
            </a:extLst>
          </p:cNvPr>
          <p:cNvCxnSpPr/>
          <p:nvPr/>
        </p:nvCxnSpPr>
        <p:spPr>
          <a:xfrm flipH="1">
            <a:off x="5658678" y="2058504"/>
            <a:ext cx="720035" cy="7774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pole tekstowe 12">
            <a:extLst>
              <a:ext uri="{FF2B5EF4-FFF2-40B4-BE49-F238E27FC236}">
                <a16:creationId xmlns:a16="http://schemas.microsoft.com/office/drawing/2014/main" id="{9232EB29-0F75-741E-94A2-3EAD0020A1EC}"/>
              </a:ext>
            </a:extLst>
          </p:cNvPr>
          <p:cNvSpPr txBox="1"/>
          <p:nvPr/>
        </p:nvSpPr>
        <p:spPr>
          <a:xfrm>
            <a:off x="6281530" y="1784626"/>
            <a:ext cx="781432" cy="369332"/>
          </a:xfrm>
          <a:prstGeom prst="rect">
            <a:avLst/>
          </a:prstGeom>
          <a:noFill/>
        </p:spPr>
        <p:txBody>
          <a:bodyPr wrap="none" rtlCol="0">
            <a:spAutoFit/>
          </a:bodyPr>
          <a:lstStyle/>
          <a:p>
            <a:r>
              <a:rPr lang="pl-PL" dirty="0"/>
              <a:t>Węzeł</a:t>
            </a:r>
          </a:p>
        </p:txBody>
      </p:sp>
      <p:cxnSp>
        <p:nvCxnSpPr>
          <p:cNvPr id="15" name="Łącznik prosty ze strzałką 14">
            <a:extLst>
              <a:ext uri="{FF2B5EF4-FFF2-40B4-BE49-F238E27FC236}">
                <a16:creationId xmlns:a16="http://schemas.microsoft.com/office/drawing/2014/main" id="{EEF03E39-2342-BA6A-FD9B-5104C2E4B54C}"/>
              </a:ext>
            </a:extLst>
          </p:cNvPr>
          <p:cNvCxnSpPr>
            <a:cxnSpLocks/>
          </p:cNvCxnSpPr>
          <p:nvPr/>
        </p:nvCxnSpPr>
        <p:spPr>
          <a:xfrm flipV="1">
            <a:off x="3825461" y="5247861"/>
            <a:ext cx="1696278" cy="9983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Łącznik prosty ze strzałką 18">
            <a:extLst>
              <a:ext uri="{FF2B5EF4-FFF2-40B4-BE49-F238E27FC236}">
                <a16:creationId xmlns:a16="http://schemas.microsoft.com/office/drawing/2014/main" id="{81A130A6-DF48-6F16-15EB-F441A1B2D444}"/>
              </a:ext>
            </a:extLst>
          </p:cNvPr>
          <p:cNvCxnSpPr/>
          <p:nvPr/>
        </p:nvCxnSpPr>
        <p:spPr>
          <a:xfrm flipV="1">
            <a:off x="3896139" y="5773530"/>
            <a:ext cx="2385391" cy="4726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Łącznik prosty ze strzałką 20">
            <a:extLst>
              <a:ext uri="{FF2B5EF4-FFF2-40B4-BE49-F238E27FC236}">
                <a16:creationId xmlns:a16="http://schemas.microsoft.com/office/drawing/2014/main" id="{27737BE2-766A-BC6B-5827-FE9F0D4CCD06}"/>
              </a:ext>
            </a:extLst>
          </p:cNvPr>
          <p:cNvCxnSpPr/>
          <p:nvPr/>
        </p:nvCxnSpPr>
        <p:spPr>
          <a:xfrm flipV="1">
            <a:off x="3825461" y="5773530"/>
            <a:ext cx="132522" cy="4152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pole tekstowe 21">
            <a:extLst>
              <a:ext uri="{FF2B5EF4-FFF2-40B4-BE49-F238E27FC236}">
                <a16:creationId xmlns:a16="http://schemas.microsoft.com/office/drawing/2014/main" id="{A3C988F9-EBB2-5ECE-4D2C-3A84B3A10CFA}"/>
              </a:ext>
            </a:extLst>
          </p:cNvPr>
          <p:cNvSpPr txBox="1"/>
          <p:nvPr/>
        </p:nvSpPr>
        <p:spPr>
          <a:xfrm>
            <a:off x="2181150" y="6159227"/>
            <a:ext cx="1776833" cy="369332"/>
          </a:xfrm>
          <a:prstGeom prst="rect">
            <a:avLst/>
          </a:prstGeom>
          <a:noFill/>
        </p:spPr>
        <p:txBody>
          <a:bodyPr wrap="none" rtlCol="0">
            <a:spAutoFit/>
          </a:bodyPr>
          <a:lstStyle/>
          <a:p>
            <a:r>
              <a:rPr lang="pl-PL" dirty="0"/>
              <a:t>Gałęzie obwodu</a:t>
            </a:r>
          </a:p>
        </p:txBody>
      </p:sp>
    </p:spTree>
    <p:extLst>
      <p:ext uri="{BB962C8B-B14F-4D97-AF65-F5344CB8AC3E}">
        <p14:creationId xmlns:p14="http://schemas.microsoft.com/office/powerpoint/2010/main" val="1104498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23868A-8A26-D5D7-2899-7F25084CF5B0}"/>
              </a:ext>
            </a:extLst>
          </p:cNvPr>
          <p:cNvSpPr>
            <a:spLocks noGrp="1"/>
          </p:cNvSpPr>
          <p:nvPr>
            <p:ph type="title"/>
          </p:nvPr>
        </p:nvSpPr>
        <p:spPr/>
        <p:txBody>
          <a:bodyPr/>
          <a:lstStyle/>
          <a:p>
            <a:r>
              <a:rPr lang="pl-PL" b="1" dirty="0"/>
              <a:t>Elementy obwodów: obwód rozgałęziony</a:t>
            </a:r>
            <a:endParaRPr lang="pl-PL" dirty="0"/>
          </a:p>
        </p:txBody>
      </p:sp>
      <p:pic>
        <p:nvPicPr>
          <p:cNvPr id="4" name="Obraz 3">
            <a:extLst>
              <a:ext uri="{FF2B5EF4-FFF2-40B4-BE49-F238E27FC236}">
                <a16:creationId xmlns:a16="http://schemas.microsoft.com/office/drawing/2014/main" id="{1718F219-B547-8ACF-5579-250304856E14}"/>
              </a:ext>
            </a:extLst>
          </p:cNvPr>
          <p:cNvPicPr>
            <a:picLocks noChangeAspect="1"/>
          </p:cNvPicPr>
          <p:nvPr/>
        </p:nvPicPr>
        <p:blipFill>
          <a:blip r:embed="rId2"/>
          <a:stretch>
            <a:fillRect/>
          </a:stretch>
        </p:blipFill>
        <p:spPr>
          <a:xfrm>
            <a:off x="2296769" y="2018620"/>
            <a:ext cx="7218293" cy="3872938"/>
          </a:xfrm>
          <a:prstGeom prst="rect">
            <a:avLst/>
          </a:prstGeom>
        </p:spPr>
      </p:pic>
      <p:cxnSp>
        <p:nvCxnSpPr>
          <p:cNvPr id="6" name="Łącznik prosty ze strzałką 5">
            <a:extLst>
              <a:ext uri="{FF2B5EF4-FFF2-40B4-BE49-F238E27FC236}">
                <a16:creationId xmlns:a16="http://schemas.microsoft.com/office/drawing/2014/main" id="{C2077055-B788-A566-15B5-24F7B1C8F1E7}"/>
              </a:ext>
            </a:extLst>
          </p:cNvPr>
          <p:cNvCxnSpPr>
            <a:cxnSpLocks/>
          </p:cNvCxnSpPr>
          <p:nvPr/>
        </p:nvCxnSpPr>
        <p:spPr>
          <a:xfrm>
            <a:off x="1453322" y="3048000"/>
            <a:ext cx="2014330" cy="1236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id="{BA054F12-9ED0-5123-23D2-AF794DDDEEF2}"/>
              </a:ext>
            </a:extLst>
          </p:cNvPr>
          <p:cNvSpPr txBox="1"/>
          <p:nvPr/>
        </p:nvSpPr>
        <p:spPr>
          <a:xfrm>
            <a:off x="561009" y="2716696"/>
            <a:ext cx="1834156" cy="646331"/>
          </a:xfrm>
          <a:prstGeom prst="rect">
            <a:avLst/>
          </a:prstGeom>
          <a:noFill/>
        </p:spPr>
        <p:txBody>
          <a:bodyPr wrap="none" rtlCol="0">
            <a:spAutoFit/>
          </a:bodyPr>
          <a:lstStyle/>
          <a:p>
            <a:r>
              <a:rPr lang="pl-PL" dirty="0"/>
              <a:t>Spadek napięcia</a:t>
            </a:r>
          </a:p>
          <a:p>
            <a:r>
              <a:rPr lang="pl-PL" dirty="0"/>
              <a:t>Na rezystorze R1</a:t>
            </a:r>
          </a:p>
        </p:txBody>
      </p:sp>
      <p:cxnSp>
        <p:nvCxnSpPr>
          <p:cNvPr id="10" name="Łącznik prosty ze strzałką 9">
            <a:extLst>
              <a:ext uri="{FF2B5EF4-FFF2-40B4-BE49-F238E27FC236}">
                <a16:creationId xmlns:a16="http://schemas.microsoft.com/office/drawing/2014/main" id="{2FF0F70E-5FAE-A99D-EDFE-67A3E4D8D5AE}"/>
              </a:ext>
            </a:extLst>
          </p:cNvPr>
          <p:cNvCxnSpPr/>
          <p:nvPr/>
        </p:nvCxnSpPr>
        <p:spPr>
          <a:xfrm>
            <a:off x="4240696" y="1722783"/>
            <a:ext cx="781878" cy="905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pole tekstowe 10">
            <a:extLst>
              <a:ext uri="{FF2B5EF4-FFF2-40B4-BE49-F238E27FC236}">
                <a16:creationId xmlns:a16="http://schemas.microsoft.com/office/drawing/2014/main" id="{3D5576C5-AF96-35B8-37C8-F2F9B97FB202}"/>
              </a:ext>
            </a:extLst>
          </p:cNvPr>
          <p:cNvSpPr txBox="1"/>
          <p:nvPr/>
        </p:nvSpPr>
        <p:spPr>
          <a:xfrm>
            <a:off x="3176104" y="1462157"/>
            <a:ext cx="1717650" cy="369332"/>
          </a:xfrm>
          <a:prstGeom prst="rect">
            <a:avLst/>
          </a:prstGeom>
          <a:noFill/>
        </p:spPr>
        <p:txBody>
          <a:bodyPr wrap="none" rtlCol="0">
            <a:spAutoFit/>
          </a:bodyPr>
          <a:lstStyle/>
          <a:p>
            <a:r>
              <a:rPr lang="pl-PL" dirty="0"/>
              <a:t>Prąd gałęzi 1: I1</a:t>
            </a:r>
          </a:p>
        </p:txBody>
      </p:sp>
      <p:sp>
        <p:nvSpPr>
          <p:cNvPr id="12" name="pole tekstowe 11">
            <a:extLst>
              <a:ext uri="{FF2B5EF4-FFF2-40B4-BE49-F238E27FC236}">
                <a16:creationId xmlns:a16="http://schemas.microsoft.com/office/drawing/2014/main" id="{4A6F1DDA-5B91-24FF-BC92-D895306CAFCC}"/>
              </a:ext>
            </a:extLst>
          </p:cNvPr>
          <p:cNvSpPr txBox="1"/>
          <p:nvPr/>
        </p:nvSpPr>
        <p:spPr>
          <a:xfrm>
            <a:off x="147983" y="6441595"/>
            <a:ext cx="11896034" cy="369332"/>
          </a:xfrm>
          <a:prstGeom prst="rect">
            <a:avLst/>
          </a:prstGeom>
          <a:noFill/>
        </p:spPr>
        <p:txBody>
          <a:bodyPr wrap="square">
            <a:spAutoFit/>
          </a:bodyPr>
          <a:lstStyle/>
          <a:p>
            <a:r>
              <a:rPr lang="pl-PL" dirty="0"/>
              <a:t>Źródło: https://www.robotyka.net.pl/obliczanie-obwodow-metoda-praw-kirchhoffa-metoda-klasyczna/</a:t>
            </a:r>
          </a:p>
        </p:txBody>
      </p:sp>
    </p:spTree>
    <p:extLst>
      <p:ext uri="{BB962C8B-B14F-4D97-AF65-F5344CB8AC3E}">
        <p14:creationId xmlns:p14="http://schemas.microsoft.com/office/powerpoint/2010/main" val="1969013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60ADDD-7FBC-67F8-97FC-EA0F2C2493DE}"/>
              </a:ext>
            </a:extLst>
          </p:cNvPr>
          <p:cNvSpPr>
            <a:spLocks noGrp="1"/>
          </p:cNvSpPr>
          <p:nvPr>
            <p:ph type="title"/>
          </p:nvPr>
        </p:nvSpPr>
        <p:spPr/>
        <p:txBody>
          <a:bodyPr/>
          <a:lstStyle/>
          <a:p>
            <a:r>
              <a:rPr lang="pl-PL" b="1" dirty="0"/>
              <a:t>Elementy obwodów: rezystor</a:t>
            </a:r>
            <a:endParaRPr lang="pl-PL" dirty="0"/>
          </a:p>
        </p:txBody>
      </p:sp>
      <p:sp>
        <p:nvSpPr>
          <p:cNvPr id="3" name="Symbol zastępczy zawartości 2">
            <a:extLst>
              <a:ext uri="{FF2B5EF4-FFF2-40B4-BE49-F238E27FC236}">
                <a16:creationId xmlns:a16="http://schemas.microsoft.com/office/drawing/2014/main" id="{4E61A76C-E394-4E8E-76D8-BFAF21CCDA61}"/>
              </a:ext>
            </a:extLst>
          </p:cNvPr>
          <p:cNvSpPr>
            <a:spLocks noGrp="1"/>
          </p:cNvSpPr>
          <p:nvPr>
            <p:ph idx="1"/>
          </p:nvPr>
        </p:nvSpPr>
        <p:spPr/>
        <p:txBody>
          <a:bodyPr>
            <a:normAutofit fontScale="85000" lnSpcReduction="20000"/>
          </a:bodyPr>
          <a:lstStyle/>
          <a:p>
            <a:r>
              <a:rPr lang="pl-PL" dirty="0"/>
              <a:t>Rezystor, opornik elektryczny (z łac. </a:t>
            </a:r>
            <a:r>
              <a:rPr lang="pl-PL" dirty="0" err="1"/>
              <a:t>resistere</a:t>
            </a:r>
            <a:r>
              <a:rPr lang="pl-PL" dirty="0"/>
              <a:t> „stawiać opór”) – element bierny obwodu elektrycznego, wykorzystywany jest do ograniczenia prądu w nim płynącego. </a:t>
            </a:r>
          </a:p>
          <a:p>
            <a:r>
              <a:rPr lang="pl-PL" dirty="0"/>
              <a:t>Jest elementem liniowym: występujący na nim spadek napięcia jest wprost proporcjonalny do prądu płynącego przez opornik. </a:t>
            </a:r>
          </a:p>
          <a:p>
            <a:r>
              <a:rPr lang="pl-PL" dirty="0"/>
              <a:t>Przy przepływie prądu zamienia energię elektryczną w ciepło. </a:t>
            </a:r>
          </a:p>
          <a:p>
            <a:r>
              <a:rPr lang="pl-PL" dirty="0"/>
              <a:t>Idealny opornik posiada tylko jedną wielkość, która go charakteryzuje – rezystancję. W praktyce występuje jeszcze pojemność wewnętrzna oraz wewnętrzna indukcyjność, co, np. w technice wysokich częstotliwości (RTV), ma duże znaczenie (jest to tzw. pojemność oraz indukcyjność pasożytnicza). </a:t>
            </a:r>
          </a:p>
          <a:p>
            <a:r>
              <a:rPr lang="pl-PL" dirty="0"/>
              <a:t>W technice bardzo wysokich częstotliwości – kilkuset megaherców (MHz) i powyżej – właściwości pasożytnicze typowego rezystora muszą być traktowane jako wartości rozproszone, tzn. rozłożone wzdłuż jego fizycznych wymiarów (zobacz: schemat zastępczy)</a:t>
            </a:r>
          </a:p>
        </p:txBody>
      </p:sp>
    </p:spTree>
    <p:extLst>
      <p:ext uri="{BB962C8B-B14F-4D97-AF65-F5344CB8AC3E}">
        <p14:creationId xmlns:p14="http://schemas.microsoft.com/office/powerpoint/2010/main" val="4195295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0E9300-F730-9FD9-DEC5-73B39136436F}"/>
              </a:ext>
            </a:extLst>
          </p:cNvPr>
          <p:cNvSpPr>
            <a:spLocks noGrp="1"/>
          </p:cNvSpPr>
          <p:nvPr>
            <p:ph type="title"/>
          </p:nvPr>
        </p:nvSpPr>
        <p:spPr/>
        <p:txBody>
          <a:bodyPr/>
          <a:lstStyle/>
          <a:p>
            <a:r>
              <a:rPr lang="pl-PL" b="1" dirty="0"/>
              <a:t>Elementy obwodów: rezystor</a:t>
            </a:r>
            <a:endParaRPr lang="pl-PL" dirty="0"/>
          </a:p>
        </p:txBody>
      </p:sp>
      <p:pic>
        <p:nvPicPr>
          <p:cNvPr id="2050" name="Picture 2" descr="Ilustracja">
            <a:extLst>
              <a:ext uri="{FF2B5EF4-FFF2-40B4-BE49-F238E27FC236}">
                <a16:creationId xmlns:a16="http://schemas.microsoft.com/office/drawing/2014/main" id="{C856AB1A-19CC-2A8B-6B7C-132342159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3" y="1515164"/>
            <a:ext cx="3145683" cy="2091635"/>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2717CBF0-B638-AC22-AB70-C99C0353C4D3}"/>
              </a:ext>
            </a:extLst>
          </p:cNvPr>
          <p:cNvPicPr>
            <a:picLocks noChangeAspect="1"/>
          </p:cNvPicPr>
          <p:nvPr/>
        </p:nvPicPr>
        <p:blipFill>
          <a:blip r:embed="rId3"/>
          <a:stretch>
            <a:fillRect/>
          </a:stretch>
        </p:blipFill>
        <p:spPr>
          <a:xfrm>
            <a:off x="3788120" y="3322911"/>
            <a:ext cx="4200525" cy="1647825"/>
          </a:xfrm>
          <a:prstGeom prst="rect">
            <a:avLst/>
          </a:prstGeom>
        </p:spPr>
      </p:pic>
      <p:pic>
        <p:nvPicPr>
          <p:cNvPr id="8" name="Obraz 7">
            <a:extLst>
              <a:ext uri="{FF2B5EF4-FFF2-40B4-BE49-F238E27FC236}">
                <a16:creationId xmlns:a16="http://schemas.microsoft.com/office/drawing/2014/main" id="{BE945CE3-7175-60FA-74F8-188A8B608EC6}"/>
              </a:ext>
            </a:extLst>
          </p:cNvPr>
          <p:cNvPicPr>
            <a:picLocks noChangeAspect="1"/>
          </p:cNvPicPr>
          <p:nvPr/>
        </p:nvPicPr>
        <p:blipFill>
          <a:blip r:embed="rId4"/>
          <a:stretch>
            <a:fillRect/>
          </a:stretch>
        </p:blipFill>
        <p:spPr>
          <a:xfrm>
            <a:off x="8322143" y="0"/>
            <a:ext cx="3767669" cy="5819913"/>
          </a:xfrm>
          <a:prstGeom prst="rect">
            <a:avLst/>
          </a:prstGeom>
        </p:spPr>
      </p:pic>
      <p:pic>
        <p:nvPicPr>
          <p:cNvPr id="10" name="Obraz 9">
            <a:extLst>
              <a:ext uri="{FF2B5EF4-FFF2-40B4-BE49-F238E27FC236}">
                <a16:creationId xmlns:a16="http://schemas.microsoft.com/office/drawing/2014/main" id="{9549C763-EB0F-AB04-8522-7C6C133364E3}"/>
              </a:ext>
            </a:extLst>
          </p:cNvPr>
          <p:cNvPicPr>
            <a:picLocks noChangeAspect="1"/>
          </p:cNvPicPr>
          <p:nvPr/>
        </p:nvPicPr>
        <p:blipFill>
          <a:blip r:embed="rId5"/>
          <a:stretch>
            <a:fillRect/>
          </a:stretch>
        </p:blipFill>
        <p:spPr>
          <a:xfrm>
            <a:off x="4143650" y="1515164"/>
            <a:ext cx="3712338" cy="1691312"/>
          </a:xfrm>
          <a:prstGeom prst="rect">
            <a:avLst/>
          </a:prstGeom>
        </p:spPr>
      </p:pic>
      <p:sp>
        <p:nvSpPr>
          <p:cNvPr id="11" name="pole tekstowe 10">
            <a:extLst>
              <a:ext uri="{FF2B5EF4-FFF2-40B4-BE49-F238E27FC236}">
                <a16:creationId xmlns:a16="http://schemas.microsoft.com/office/drawing/2014/main" id="{18FC3867-2D12-69D6-224D-929A0FD60180}"/>
              </a:ext>
            </a:extLst>
          </p:cNvPr>
          <p:cNvSpPr txBox="1"/>
          <p:nvPr/>
        </p:nvSpPr>
        <p:spPr>
          <a:xfrm>
            <a:off x="51802" y="6131637"/>
            <a:ext cx="11896034" cy="646331"/>
          </a:xfrm>
          <a:prstGeom prst="rect">
            <a:avLst/>
          </a:prstGeom>
          <a:noFill/>
        </p:spPr>
        <p:txBody>
          <a:bodyPr wrap="square">
            <a:spAutoFit/>
          </a:bodyPr>
          <a:lstStyle/>
          <a:p>
            <a:r>
              <a:rPr lang="pl-PL" dirty="0"/>
              <a:t>Źródło: </a:t>
            </a:r>
            <a:r>
              <a:rPr lang="pl-PL" dirty="0">
                <a:hlinkClick r:id="rId6"/>
              </a:rPr>
              <a:t>https://forbot.pl/blog/czym-jest-moc-jak-dobrac-odpowiednie-elementy-id17277</a:t>
            </a:r>
            <a:endParaRPr lang="pl-PL" dirty="0"/>
          </a:p>
          <a:p>
            <a:r>
              <a:rPr lang="pl-PL" dirty="0"/>
              <a:t>Wikipedia</a:t>
            </a:r>
          </a:p>
        </p:txBody>
      </p:sp>
      <p:sp>
        <p:nvSpPr>
          <p:cNvPr id="12" name="pole tekstowe 11">
            <a:extLst>
              <a:ext uri="{FF2B5EF4-FFF2-40B4-BE49-F238E27FC236}">
                <a16:creationId xmlns:a16="http://schemas.microsoft.com/office/drawing/2014/main" id="{535C982D-6547-C2AA-8AF2-48D855C77545}"/>
              </a:ext>
            </a:extLst>
          </p:cNvPr>
          <p:cNvSpPr txBox="1"/>
          <p:nvPr/>
        </p:nvSpPr>
        <p:spPr>
          <a:xfrm>
            <a:off x="614017" y="4825561"/>
            <a:ext cx="3459858" cy="954107"/>
          </a:xfrm>
          <a:prstGeom prst="rect">
            <a:avLst/>
          </a:prstGeom>
          <a:noFill/>
        </p:spPr>
        <p:txBody>
          <a:bodyPr wrap="none" rtlCol="0">
            <a:spAutoFit/>
          </a:bodyPr>
          <a:lstStyle/>
          <a:p>
            <a:r>
              <a:rPr lang="pl-PL" sz="2800" dirty="0"/>
              <a:t>Jednostka: 1 </a:t>
            </a:r>
            <a:r>
              <a:rPr lang="pl-PL" sz="2800" dirty="0" err="1"/>
              <a:t>ohm</a:t>
            </a:r>
            <a:r>
              <a:rPr lang="pl-PL" sz="2800" dirty="0"/>
              <a:t> [</a:t>
            </a:r>
            <a:r>
              <a:rPr lang="pl-PL" sz="2800" dirty="0">
                <a:latin typeface="Symbol" panose="05050102010706020507" pitchFamily="18" charset="2"/>
              </a:rPr>
              <a:t>W]</a:t>
            </a:r>
          </a:p>
          <a:p>
            <a:r>
              <a:rPr lang="pl-PL" sz="2800" dirty="0"/>
              <a:t>Oznaczenie: R</a:t>
            </a:r>
          </a:p>
        </p:txBody>
      </p:sp>
    </p:spTree>
    <p:extLst>
      <p:ext uri="{BB962C8B-B14F-4D97-AF65-F5344CB8AC3E}">
        <p14:creationId xmlns:p14="http://schemas.microsoft.com/office/powerpoint/2010/main" val="4005176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29118A-831F-A758-D5D5-182EBE831A2F}"/>
              </a:ext>
            </a:extLst>
          </p:cNvPr>
          <p:cNvSpPr>
            <a:spLocks noGrp="1"/>
          </p:cNvSpPr>
          <p:nvPr>
            <p:ph type="title"/>
          </p:nvPr>
        </p:nvSpPr>
        <p:spPr/>
        <p:txBody>
          <a:bodyPr/>
          <a:lstStyle/>
          <a:p>
            <a:r>
              <a:rPr lang="pl-PL" b="1" dirty="0"/>
              <a:t>Elementy obwodów: rezystor</a:t>
            </a:r>
            <a:endParaRPr lang="pl-PL" dirty="0"/>
          </a:p>
        </p:txBody>
      </p:sp>
      <p:sp>
        <p:nvSpPr>
          <p:cNvPr id="3" name="Symbol zastępczy zawartości 2">
            <a:extLst>
              <a:ext uri="{FF2B5EF4-FFF2-40B4-BE49-F238E27FC236}">
                <a16:creationId xmlns:a16="http://schemas.microsoft.com/office/drawing/2014/main" id="{2C315D2A-E90E-80E7-553D-D3EABE5BEB55}"/>
              </a:ext>
            </a:extLst>
          </p:cNvPr>
          <p:cNvSpPr>
            <a:spLocks noGrp="1"/>
          </p:cNvSpPr>
          <p:nvPr>
            <p:ph idx="1"/>
          </p:nvPr>
        </p:nvSpPr>
        <p:spPr>
          <a:xfrm>
            <a:off x="838200" y="1825625"/>
            <a:ext cx="10515600" cy="581853"/>
          </a:xfrm>
        </p:spPr>
        <p:txBody>
          <a:bodyPr/>
          <a:lstStyle/>
          <a:p>
            <a:r>
              <a:rPr lang="pl-PL" dirty="0"/>
              <a:t>Połączenie szeregowe rezystorów</a:t>
            </a:r>
          </a:p>
        </p:txBody>
      </p:sp>
      <p:pic>
        <p:nvPicPr>
          <p:cNvPr id="3074" name="Picture 2" descr="undefined">
            <a:extLst>
              <a:ext uri="{FF2B5EF4-FFF2-40B4-BE49-F238E27FC236}">
                <a16:creationId xmlns:a16="http://schemas.microsoft.com/office/drawing/2014/main" id="{A8EA430C-2973-1B8E-4409-A97EE85CF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7775"/>
            <a:ext cx="12192000" cy="1820863"/>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7185B9E6-F4DF-DBBA-5C8C-85458C057D57}"/>
              </a:ext>
            </a:extLst>
          </p:cNvPr>
          <p:cNvPicPr>
            <a:picLocks noChangeAspect="1"/>
          </p:cNvPicPr>
          <p:nvPr/>
        </p:nvPicPr>
        <p:blipFill>
          <a:blip r:embed="rId3"/>
          <a:stretch>
            <a:fillRect/>
          </a:stretch>
        </p:blipFill>
        <p:spPr>
          <a:xfrm>
            <a:off x="2426804" y="4599263"/>
            <a:ext cx="6781800" cy="1228725"/>
          </a:xfrm>
          <a:prstGeom prst="rect">
            <a:avLst/>
          </a:prstGeom>
        </p:spPr>
      </p:pic>
      <p:sp>
        <p:nvSpPr>
          <p:cNvPr id="6" name="pole tekstowe 5">
            <a:extLst>
              <a:ext uri="{FF2B5EF4-FFF2-40B4-BE49-F238E27FC236}">
                <a16:creationId xmlns:a16="http://schemas.microsoft.com/office/drawing/2014/main" id="{F4613C0D-51B6-48ED-A2DB-8694BDEFBF4F}"/>
              </a:ext>
            </a:extLst>
          </p:cNvPr>
          <p:cNvSpPr txBox="1"/>
          <p:nvPr/>
        </p:nvSpPr>
        <p:spPr>
          <a:xfrm>
            <a:off x="42967" y="6405515"/>
            <a:ext cx="11896034" cy="369332"/>
          </a:xfrm>
          <a:prstGeom prst="rect">
            <a:avLst/>
          </a:prstGeom>
          <a:noFill/>
        </p:spPr>
        <p:txBody>
          <a:bodyPr wrap="square">
            <a:spAutoFit/>
          </a:bodyPr>
          <a:lstStyle/>
          <a:p>
            <a:r>
              <a:rPr lang="pl-PL" dirty="0"/>
              <a:t>Źródło: https://pl.wikipedia.org/wiki/Rezystor</a:t>
            </a:r>
          </a:p>
        </p:txBody>
      </p:sp>
    </p:spTree>
    <p:extLst>
      <p:ext uri="{BB962C8B-B14F-4D97-AF65-F5344CB8AC3E}">
        <p14:creationId xmlns:p14="http://schemas.microsoft.com/office/powerpoint/2010/main" val="8588172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F88E95-D6B1-5913-B0B6-94D9788C55E4}"/>
              </a:ext>
            </a:extLst>
          </p:cNvPr>
          <p:cNvSpPr>
            <a:spLocks noGrp="1"/>
          </p:cNvSpPr>
          <p:nvPr>
            <p:ph type="title"/>
          </p:nvPr>
        </p:nvSpPr>
        <p:spPr/>
        <p:txBody>
          <a:bodyPr/>
          <a:lstStyle/>
          <a:p>
            <a:r>
              <a:rPr lang="pl-PL" b="1" dirty="0"/>
              <a:t>Elementy obwodów: rezystor</a:t>
            </a:r>
            <a:endParaRPr lang="pl-PL" dirty="0"/>
          </a:p>
        </p:txBody>
      </p:sp>
      <p:sp>
        <p:nvSpPr>
          <p:cNvPr id="3" name="Symbol zastępczy zawartości 2">
            <a:extLst>
              <a:ext uri="{FF2B5EF4-FFF2-40B4-BE49-F238E27FC236}">
                <a16:creationId xmlns:a16="http://schemas.microsoft.com/office/drawing/2014/main" id="{1BB9F5B9-8D23-A54D-1A00-F39B4DB12583}"/>
              </a:ext>
            </a:extLst>
          </p:cNvPr>
          <p:cNvSpPr>
            <a:spLocks noGrp="1"/>
          </p:cNvSpPr>
          <p:nvPr>
            <p:ph idx="1"/>
          </p:nvPr>
        </p:nvSpPr>
        <p:spPr>
          <a:xfrm>
            <a:off x="838200" y="1825625"/>
            <a:ext cx="10515600" cy="573018"/>
          </a:xfrm>
        </p:spPr>
        <p:txBody>
          <a:bodyPr/>
          <a:lstStyle/>
          <a:p>
            <a:r>
              <a:rPr lang="pl-PL" dirty="0"/>
              <a:t>Połączenie równoległe rezystorów</a:t>
            </a:r>
          </a:p>
        </p:txBody>
      </p:sp>
      <p:pic>
        <p:nvPicPr>
          <p:cNvPr id="5" name="Obraz 4">
            <a:extLst>
              <a:ext uri="{FF2B5EF4-FFF2-40B4-BE49-F238E27FC236}">
                <a16:creationId xmlns:a16="http://schemas.microsoft.com/office/drawing/2014/main" id="{A71B67E5-3557-3D47-769A-2816FF259221}"/>
              </a:ext>
            </a:extLst>
          </p:cNvPr>
          <p:cNvPicPr>
            <a:picLocks noChangeAspect="1"/>
          </p:cNvPicPr>
          <p:nvPr/>
        </p:nvPicPr>
        <p:blipFill>
          <a:blip r:embed="rId2"/>
          <a:stretch>
            <a:fillRect/>
          </a:stretch>
        </p:blipFill>
        <p:spPr>
          <a:xfrm>
            <a:off x="1953384" y="2398643"/>
            <a:ext cx="7534275" cy="1285875"/>
          </a:xfrm>
          <a:prstGeom prst="rect">
            <a:avLst/>
          </a:prstGeom>
        </p:spPr>
      </p:pic>
      <p:pic>
        <p:nvPicPr>
          <p:cNvPr id="7" name="Obraz 6">
            <a:extLst>
              <a:ext uri="{FF2B5EF4-FFF2-40B4-BE49-F238E27FC236}">
                <a16:creationId xmlns:a16="http://schemas.microsoft.com/office/drawing/2014/main" id="{13D89764-D839-9C32-3431-BCE8E3D7130B}"/>
              </a:ext>
            </a:extLst>
          </p:cNvPr>
          <p:cNvPicPr>
            <a:picLocks noChangeAspect="1"/>
          </p:cNvPicPr>
          <p:nvPr/>
        </p:nvPicPr>
        <p:blipFill>
          <a:blip r:embed="rId3"/>
          <a:stretch>
            <a:fillRect/>
          </a:stretch>
        </p:blipFill>
        <p:spPr>
          <a:xfrm>
            <a:off x="3369642" y="5389424"/>
            <a:ext cx="3924300" cy="1000125"/>
          </a:xfrm>
          <a:prstGeom prst="rect">
            <a:avLst/>
          </a:prstGeom>
        </p:spPr>
      </p:pic>
      <p:sp>
        <p:nvSpPr>
          <p:cNvPr id="8" name="Symbol zastępczy zawartości 2">
            <a:extLst>
              <a:ext uri="{FF2B5EF4-FFF2-40B4-BE49-F238E27FC236}">
                <a16:creationId xmlns:a16="http://schemas.microsoft.com/office/drawing/2014/main" id="{CB9B2AC5-9CD8-A87B-925A-51FB081A2F6F}"/>
              </a:ext>
            </a:extLst>
          </p:cNvPr>
          <p:cNvSpPr txBox="1">
            <a:spLocks/>
          </p:cNvSpPr>
          <p:nvPr/>
        </p:nvSpPr>
        <p:spPr>
          <a:xfrm>
            <a:off x="838200" y="4172849"/>
            <a:ext cx="10515600" cy="57301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a:t>Dla dwóch połączonych rezystorów R1 i R2 rezystancja zastępcza wynosi:</a:t>
            </a:r>
          </a:p>
        </p:txBody>
      </p:sp>
    </p:spTree>
    <p:extLst>
      <p:ext uri="{BB962C8B-B14F-4D97-AF65-F5344CB8AC3E}">
        <p14:creationId xmlns:p14="http://schemas.microsoft.com/office/powerpoint/2010/main" val="3589635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67AFC8-D119-2332-60B8-1F6035917375}"/>
              </a:ext>
            </a:extLst>
          </p:cNvPr>
          <p:cNvSpPr>
            <a:spLocks noGrp="1"/>
          </p:cNvSpPr>
          <p:nvPr>
            <p:ph type="title"/>
          </p:nvPr>
        </p:nvSpPr>
        <p:spPr/>
        <p:txBody>
          <a:bodyPr/>
          <a:lstStyle/>
          <a:p>
            <a:r>
              <a:rPr lang="pl-PL" b="1" dirty="0"/>
              <a:t>Elementy obwodów: rezystor</a:t>
            </a:r>
            <a:endParaRPr lang="pl-PL" dirty="0"/>
          </a:p>
        </p:txBody>
      </p:sp>
      <p:sp>
        <p:nvSpPr>
          <p:cNvPr id="3" name="Symbol zastępczy zawartości 2">
            <a:extLst>
              <a:ext uri="{FF2B5EF4-FFF2-40B4-BE49-F238E27FC236}">
                <a16:creationId xmlns:a16="http://schemas.microsoft.com/office/drawing/2014/main" id="{DC04F04C-BE07-0180-E473-30CCB945A06C}"/>
              </a:ext>
            </a:extLst>
          </p:cNvPr>
          <p:cNvSpPr>
            <a:spLocks noGrp="1"/>
          </p:cNvSpPr>
          <p:nvPr>
            <p:ph idx="1"/>
          </p:nvPr>
        </p:nvSpPr>
        <p:spPr>
          <a:xfrm>
            <a:off x="838200" y="1825625"/>
            <a:ext cx="10515600" cy="1672949"/>
          </a:xfrm>
        </p:spPr>
        <p:txBody>
          <a:bodyPr/>
          <a:lstStyle/>
          <a:p>
            <a:r>
              <a:rPr lang="pl-PL" dirty="0"/>
              <a:t>Dla przebiegów napięcia zmiennego niskich częstotliwości czysta, teoretyczna rezystancja nie wprowadza przesunięcia fazowego pomiędzy przebiegiem wspomnianego napięcia a przebiegiem prądu. Ich wektory są więc w fazie.</a:t>
            </a:r>
          </a:p>
        </p:txBody>
      </p:sp>
      <p:pic>
        <p:nvPicPr>
          <p:cNvPr id="7" name="Obraz 6">
            <a:extLst>
              <a:ext uri="{FF2B5EF4-FFF2-40B4-BE49-F238E27FC236}">
                <a16:creationId xmlns:a16="http://schemas.microsoft.com/office/drawing/2014/main" id="{0E25FEE9-E1BF-A439-5345-E9A32F2790F6}"/>
              </a:ext>
            </a:extLst>
          </p:cNvPr>
          <p:cNvPicPr>
            <a:picLocks noChangeAspect="1"/>
          </p:cNvPicPr>
          <p:nvPr/>
        </p:nvPicPr>
        <p:blipFill>
          <a:blip r:embed="rId2"/>
          <a:stretch>
            <a:fillRect/>
          </a:stretch>
        </p:blipFill>
        <p:spPr>
          <a:xfrm>
            <a:off x="5006009" y="3498574"/>
            <a:ext cx="1089991" cy="2869096"/>
          </a:xfrm>
          <a:prstGeom prst="rect">
            <a:avLst/>
          </a:prstGeom>
        </p:spPr>
      </p:pic>
      <p:sp>
        <p:nvSpPr>
          <p:cNvPr id="8" name="pole tekstowe 7">
            <a:extLst>
              <a:ext uri="{FF2B5EF4-FFF2-40B4-BE49-F238E27FC236}">
                <a16:creationId xmlns:a16="http://schemas.microsoft.com/office/drawing/2014/main" id="{03F38845-D5E2-B796-8002-1F9A54BC9BAE}"/>
              </a:ext>
            </a:extLst>
          </p:cNvPr>
          <p:cNvSpPr txBox="1"/>
          <p:nvPr/>
        </p:nvSpPr>
        <p:spPr>
          <a:xfrm>
            <a:off x="42967" y="6405515"/>
            <a:ext cx="11896034" cy="369332"/>
          </a:xfrm>
          <a:prstGeom prst="rect">
            <a:avLst/>
          </a:prstGeom>
          <a:noFill/>
        </p:spPr>
        <p:txBody>
          <a:bodyPr wrap="square">
            <a:spAutoFit/>
          </a:bodyPr>
          <a:lstStyle/>
          <a:p>
            <a:r>
              <a:rPr lang="pl-PL" dirty="0"/>
              <a:t>Źródło: https://www.slideserve.com/hank/metoda-symboliczna-analizy-obwod-w-pr-du-sinusoidalnego</a:t>
            </a:r>
          </a:p>
        </p:txBody>
      </p:sp>
    </p:spTree>
    <p:extLst>
      <p:ext uri="{BB962C8B-B14F-4D97-AF65-F5344CB8AC3E}">
        <p14:creationId xmlns:p14="http://schemas.microsoft.com/office/powerpoint/2010/main" val="441963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26B358-9307-6340-CBD6-3705B3A5DFDF}"/>
              </a:ext>
            </a:extLst>
          </p:cNvPr>
          <p:cNvSpPr>
            <a:spLocks noGrp="1"/>
          </p:cNvSpPr>
          <p:nvPr>
            <p:ph type="title"/>
          </p:nvPr>
        </p:nvSpPr>
        <p:spPr/>
        <p:txBody>
          <a:bodyPr/>
          <a:lstStyle/>
          <a:p>
            <a:r>
              <a:rPr lang="pl-PL" b="1" dirty="0"/>
              <a:t>Elementy obwodów: rezystor</a:t>
            </a:r>
            <a:endParaRPr lang="pl-PL" dirty="0"/>
          </a:p>
        </p:txBody>
      </p:sp>
      <p:sp>
        <p:nvSpPr>
          <p:cNvPr id="3" name="Symbol zastępczy zawartości 2">
            <a:extLst>
              <a:ext uri="{FF2B5EF4-FFF2-40B4-BE49-F238E27FC236}">
                <a16:creationId xmlns:a16="http://schemas.microsoft.com/office/drawing/2014/main" id="{0E6B48E5-29B1-58A0-228B-482744033D4C}"/>
              </a:ext>
            </a:extLst>
          </p:cNvPr>
          <p:cNvSpPr>
            <a:spLocks noGrp="1"/>
          </p:cNvSpPr>
          <p:nvPr>
            <p:ph idx="1"/>
          </p:nvPr>
        </p:nvSpPr>
        <p:spPr/>
        <p:txBody>
          <a:bodyPr>
            <a:normAutofit fontScale="70000" lnSpcReduction="20000"/>
          </a:bodyPr>
          <a:lstStyle/>
          <a:p>
            <a:pPr algn="l">
              <a:buNone/>
            </a:pPr>
            <a:r>
              <a:rPr lang="pl-PL" b="0" i="0" dirty="0">
                <a:solidFill>
                  <a:srgbClr val="202122"/>
                </a:solidFill>
                <a:effectLst/>
                <a:latin typeface="Arial" panose="020B0604020202020204" pitchFamily="34" charset="0"/>
              </a:rPr>
              <a:t>Podstawowe parametry opisujące rezystor to:</a:t>
            </a:r>
          </a:p>
          <a:p>
            <a:pPr algn="l">
              <a:buFont typeface="Arial" panose="020B0604020202020204" pitchFamily="34" charset="0"/>
              <a:buChar char="•"/>
            </a:pPr>
            <a:r>
              <a:rPr lang="pl-PL" b="0" i="0" u="none" strike="noStrike" dirty="0">
                <a:solidFill>
                  <a:srgbClr val="BF3C2C"/>
                </a:solidFill>
                <a:effectLst/>
                <a:latin typeface="Arial" panose="020B0604020202020204" pitchFamily="34" charset="0"/>
                <a:hlinkClick r:id="rId2" tooltip="Rezystancja nominalna (strona nie istnieje)"/>
              </a:rPr>
              <a:t>rezystancja nominalna</a:t>
            </a:r>
            <a:r>
              <a:rPr lang="pl-PL" b="0" i="0" dirty="0">
                <a:solidFill>
                  <a:srgbClr val="202122"/>
                </a:solidFill>
                <a:effectLst/>
                <a:latin typeface="Arial" panose="020B0604020202020204" pitchFamily="34" charset="0"/>
              </a:rPr>
              <a:t> – rezystancja podawana przez producenta na obudowie opornika, wyrażona w </a:t>
            </a:r>
            <a:r>
              <a:rPr lang="pl-PL" b="0" i="0" u="none" strike="noStrike" dirty="0">
                <a:solidFill>
                  <a:srgbClr val="3366CC"/>
                </a:solidFill>
                <a:effectLst/>
                <a:latin typeface="Arial" panose="020B0604020202020204" pitchFamily="34" charset="0"/>
                <a:hlinkClick r:id="rId3" tooltip="Om (jednostka)"/>
              </a:rPr>
              <a:t>omach</a:t>
            </a:r>
            <a:r>
              <a:rPr lang="pl-PL" b="0" i="0" dirty="0">
                <a:solidFill>
                  <a:srgbClr val="202122"/>
                </a:solidFill>
                <a:effectLst/>
                <a:latin typeface="Arial" panose="020B0604020202020204" pitchFamily="34" charset="0"/>
              </a:rPr>
              <a:t> i przyjmująca wartości określane według </a:t>
            </a:r>
            <a:r>
              <a:rPr lang="pl-PL" b="0" i="0" u="none" strike="noStrike" dirty="0">
                <a:solidFill>
                  <a:srgbClr val="3366CC"/>
                </a:solidFill>
                <a:effectLst/>
                <a:latin typeface="Arial" panose="020B0604020202020204" pitchFamily="34" charset="0"/>
                <a:hlinkClick r:id="rId4" tooltip="Szereg wartości"/>
              </a:rPr>
              <a:t>szeregów wartości</a:t>
            </a:r>
            <a:r>
              <a:rPr lang="pl-PL" b="0" i="0" dirty="0">
                <a:solidFill>
                  <a:srgbClr val="202122"/>
                </a:solidFill>
                <a:effectLst/>
                <a:latin typeface="Arial" panose="020B0604020202020204" pitchFamily="34" charset="0"/>
              </a:rPr>
              <a:t>; rezystancja rzeczywista różni się od rezystancji nominalnej, jednak zawsze mieści się w podanej </a:t>
            </a:r>
            <a:r>
              <a:rPr lang="pl-PL" b="0" i="0" u="none" strike="noStrike" dirty="0">
                <a:solidFill>
                  <a:srgbClr val="3366CC"/>
                </a:solidFill>
                <a:effectLst/>
                <a:latin typeface="Arial" panose="020B0604020202020204" pitchFamily="34" charset="0"/>
                <a:hlinkClick r:id="rId5" tooltip="Klasa (miernictwo)"/>
              </a:rPr>
              <a:t>klasie</a:t>
            </a:r>
            <a:r>
              <a:rPr lang="pl-PL" b="0" i="0" dirty="0">
                <a:solidFill>
                  <a:srgbClr val="202122"/>
                </a:solidFill>
                <a:effectLst/>
                <a:latin typeface="Arial" panose="020B0604020202020204" pitchFamily="34" charset="0"/>
              </a:rPr>
              <a:t> tolerancji. Często używanym parametrem jest </a:t>
            </a:r>
            <a:r>
              <a:rPr lang="pl-PL" b="0" i="0" u="none" strike="noStrike" dirty="0">
                <a:solidFill>
                  <a:srgbClr val="3366CC"/>
                </a:solidFill>
                <a:effectLst/>
                <a:latin typeface="Arial" panose="020B0604020202020204" pitchFamily="34" charset="0"/>
                <a:hlinkClick r:id="rId6" tooltip="Konduktancja"/>
              </a:rPr>
              <a:t>konduktancja</a:t>
            </a:r>
            <a:r>
              <a:rPr lang="pl-PL" b="0" i="0" dirty="0">
                <a:solidFill>
                  <a:srgbClr val="202122"/>
                </a:solidFill>
                <a:effectLst/>
                <a:latin typeface="Arial" panose="020B0604020202020204" pitchFamily="34" charset="0"/>
              </a:rPr>
              <a:t> wyrażana w </a:t>
            </a:r>
            <a:r>
              <a:rPr lang="pl-PL" b="0" i="0" u="none" strike="noStrike" dirty="0">
                <a:solidFill>
                  <a:srgbClr val="3366CC"/>
                </a:solidFill>
                <a:effectLst/>
                <a:latin typeface="Arial" panose="020B0604020202020204" pitchFamily="34" charset="0"/>
                <a:hlinkClick r:id="rId7" tooltip="Simens"/>
              </a:rPr>
              <a:t>simensach</a:t>
            </a:r>
            <a:endParaRPr lang="pl-PL" b="0" i="0" dirty="0">
              <a:solidFill>
                <a:srgbClr val="202122"/>
              </a:solidFill>
              <a:effectLst/>
              <a:latin typeface="Arial" panose="020B0604020202020204" pitchFamily="34" charset="0"/>
            </a:endParaRPr>
          </a:p>
          <a:p>
            <a:pPr algn="l">
              <a:buFont typeface="Arial" panose="020B0604020202020204" pitchFamily="34" charset="0"/>
              <a:buChar char="•"/>
            </a:pPr>
            <a:r>
              <a:rPr lang="pl-PL" b="0" i="0" u="none" strike="noStrike" dirty="0">
                <a:solidFill>
                  <a:srgbClr val="3366CC"/>
                </a:solidFill>
                <a:effectLst/>
                <a:latin typeface="Arial" panose="020B0604020202020204" pitchFamily="34" charset="0"/>
                <a:hlinkClick r:id="rId8" tooltip="Tolerancja (technologia)"/>
              </a:rPr>
              <a:t>tolerancja</a:t>
            </a:r>
            <a:r>
              <a:rPr lang="pl-PL" b="0" i="0" dirty="0">
                <a:solidFill>
                  <a:srgbClr val="202122"/>
                </a:solidFill>
                <a:effectLst/>
                <a:latin typeface="Arial" panose="020B0604020202020204" pitchFamily="34" charset="0"/>
              </a:rPr>
              <a:t> – inaczej klasa dokładności; podawana w procentach możliwa odchyłka rzeczywistej wartości opornika od jego wartości nominalnej</a:t>
            </a:r>
          </a:p>
          <a:p>
            <a:pPr algn="l">
              <a:buFont typeface="Arial" panose="020B0604020202020204" pitchFamily="34" charset="0"/>
              <a:buChar char="•"/>
            </a:pPr>
            <a:r>
              <a:rPr lang="pl-PL" b="0" i="0" u="none" strike="noStrike" dirty="0">
                <a:solidFill>
                  <a:srgbClr val="3366CC"/>
                </a:solidFill>
                <a:effectLst/>
                <a:latin typeface="Arial" panose="020B0604020202020204" pitchFamily="34" charset="0"/>
                <a:hlinkClick r:id="rId9" tooltip="Moc znamionowa"/>
              </a:rPr>
              <a:t>moc znamionowa</a:t>
            </a:r>
            <a:r>
              <a:rPr lang="pl-PL" b="0" i="0" dirty="0">
                <a:solidFill>
                  <a:srgbClr val="202122"/>
                </a:solidFill>
                <a:effectLst/>
                <a:latin typeface="Arial" panose="020B0604020202020204" pitchFamily="34" charset="0"/>
              </a:rPr>
              <a:t> – moc jaką opornik może przez dłuższy czas wydzielać w postaci ciepła bez wpływu na jego parametry; przekroczenie tej wartości może prowadzić do zmian innych parametrów rezystora (np. rezystancji) lub jego uszkodzenia,</a:t>
            </a:r>
          </a:p>
          <a:p>
            <a:pPr algn="l">
              <a:buFont typeface="Arial" panose="020B0604020202020204" pitchFamily="34" charset="0"/>
              <a:buChar char="•"/>
            </a:pPr>
            <a:r>
              <a:rPr lang="pl-PL" b="0" i="0" u="none" strike="noStrike" dirty="0">
                <a:solidFill>
                  <a:srgbClr val="BF3C2C"/>
                </a:solidFill>
                <a:effectLst/>
                <a:latin typeface="Arial" panose="020B0604020202020204" pitchFamily="34" charset="0"/>
                <a:hlinkClick r:id="rId10" tooltip="Napięcie graniczne (strona nie istnieje)"/>
              </a:rPr>
              <a:t>napięcie graniczne</a:t>
            </a:r>
            <a:r>
              <a:rPr lang="pl-PL" b="0" i="0" dirty="0">
                <a:solidFill>
                  <a:srgbClr val="202122"/>
                </a:solidFill>
                <a:effectLst/>
                <a:latin typeface="Arial" panose="020B0604020202020204" pitchFamily="34" charset="0"/>
              </a:rPr>
              <a:t> – maksymalne napięcie jakie można przyłożyć do opornika bez obawy o jego zniszczenie,</a:t>
            </a:r>
          </a:p>
          <a:p>
            <a:pPr algn="l">
              <a:buFont typeface="Arial" panose="020B0604020202020204" pitchFamily="34" charset="0"/>
              <a:buChar char="•"/>
            </a:pPr>
            <a:r>
              <a:rPr lang="pl-PL" b="0" i="0" u="none" strike="noStrike" dirty="0">
                <a:solidFill>
                  <a:srgbClr val="3366CC"/>
                </a:solidFill>
                <a:effectLst/>
                <a:latin typeface="Arial" panose="020B0604020202020204" pitchFamily="34" charset="0"/>
                <a:hlinkClick r:id="rId11" tooltip="Temperaturowy współczynnik rezystancji"/>
              </a:rPr>
              <a:t>temperaturowy współczynnik rezystancji</a:t>
            </a:r>
            <a:r>
              <a:rPr lang="pl-PL" b="0" i="0" dirty="0">
                <a:solidFill>
                  <a:srgbClr val="202122"/>
                </a:solidFill>
                <a:effectLst/>
                <a:latin typeface="Arial" panose="020B0604020202020204" pitchFamily="34" charset="0"/>
              </a:rPr>
              <a:t> – współczynnik określający zmiany rezystancji pod wpływem zmian temperatury opornika.</a:t>
            </a:r>
          </a:p>
          <a:p>
            <a:endParaRPr lang="pl-PL" dirty="0"/>
          </a:p>
        </p:txBody>
      </p:sp>
      <p:sp>
        <p:nvSpPr>
          <p:cNvPr id="4" name="pole tekstowe 3">
            <a:extLst>
              <a:ext uri="{FF2B5EF4-FFF2-40B4-BE49-F238E27FC236}">
                <a16:creationId xmlns:a16="http://schemas.microsoft.com/office/drawing/2014/main" id="{C47FE0D2-A2E8-2D7D-F6B0-C2845D71D147}"/>
              </a:ext>
            </a:extLst>
          </p:cNvPr>
          <p:cNvSpPr txBox="1"/>
          <p:nvPr/>
        </p:nvSpPr>
        <p:spPr>
          <a:xfrm>
            <a:off x="42967" y="6405515"/>
            <a:ext cx="11896034" cy="369332"/>
          </a:xfrm>
          <a:prstGeom prst="rect">
            <a:avLst/>
          </a:prstGeom>
          <a:noFill/>
        </p:spPr>
        <p:txBody>
          <a:bodyPr wrap="square">
            <a:spAutoFit/>
          </a:bodyPr>
          <a:lstStyle/>
          <a:p>
            <a:r>
              <a:rPr lang="pl-PL" dirty="0"/>
              <a:t>Źródło: https://pl.wikipedia.org/wiki/Rezystor</a:t>
            </a:r>
          </a:p>
        </p:txBody>
      </p:sp>
    </p:spTree>
    <p:extLst>
      <p:ext uri="{BB962C8B-B14F-4D97-AF65-F5344CB8AC3E}">
        <p14:creationId xmlns:p14="http://schemas.microsoft.com/office/powerpoint/2010/main" val="18906189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F120571F-6353-B693-F8E3-D488E17F1DC9}"/>
              </a:ext>
            </a:extLst>
          </p:cNvPr>
          <p:cNvSpPr>
            <a:spLocks noGrp="1"/>
          </p:cNvSpPr>
          <p:nvPr>
            <p:ph type="title"/>
          </p:nvPr>
        </p:nvSpPr>
        <p:spPr>
          <a:xfrm>
            <a:off x="838200" y="365125"/>
            <a:ext cx="10515600" cy="1325563"/>
          </a:xfrm>
        </p:spPr>
        <p:txBody>
          <a:bodyPr/>
          <a:lstStyle/>
          <a:p>
            <a:r>
              <a:rPr lang="pl-PL" b="1" dirty="0"/>
              <a:t>Elementy obwodów: rezystor</a:t>
            </a:r>
            <a:endParaRPr lang="pl-PL" dirty="0"/>
          </a:p>
        </p:txBody>
      </p:sp>
      <p:pic>
        <p:nvPicPr>
          <p:cNvPr id="6" name="Obraz 5">
            <a:extLst>
              <a:ext uri="{FF2B5EF4-FFF2-40B4-BE49-F238E27FC236}">
                <a16:creationId xmlns:a16="http://schemas.microsoft.com/office/drawing/2014/main" id="{D4DD1043-029F-8EA2-4D65-13CC20AF497D}"/>
              </a:ext>
            </a:extLst>
          </p:cNvPr>
          <p:cNvPicPr>
            <a:picLocks noChangeAspect="1"/>
          </p:cNvPicPr>
          <p:nvPr/>
        </p:nvPicPr>
        <p:blipFill>
          <a:blip r:embed="rId2"/>
          <a:stretch>
            <a:fillRect/>
          </a:stretch>
        </p:blipFill>
        <p:spPr>
          <a:xfrm>
            <a:off x="257313" y="1721477"/>
            <a:ext cx="5489713" cy="4491583"/>
          </a:xfrm>
          <a:prstGeom prst="rect">
            <a:avLst/>
          </a:prstGeom>
        </p:spPr>
      </p:pic>
      <p:sp>
        <p:nvSpPr>
          <p:cNvPr id="7" name="pole tekstowe 6">
            <a:extLst>
              <a:ext uri="{FF2B5EF4-FFF2-40B4-BE49-F238E27FC236}">
                <a16:creationId xmlns:a16="http://schemas.microsoft.com/office/drawing/2014/main" id="{3F4F2964-E823-4B95-BA7A-BDA803336798}"/>
              </a:ext>
            </a:extLst>
          </p:cNvPr>
          <p:cNvSpPr txBox="1"/>
          <p:nvPr/>
        </p:nvSpPr>
        <p:spPr>
          <a:xfrm>
            <a:off x="42967" y="6405515"/>
            <a:ext cx="11896034" cy="369332"/>
          </a:xfrm>
          <a:prstGeom prst="rect">
            <a:avLst/>
          </a:prstGeom>
          <a:noFill/>
        </p:spPr>
        <p:txBody>
          <a:bodyPr wrap="square">
            <a:spAutoFit/>
          </a:bodyPr>
          <a:lstStyle/>
          <a:p>
            <a:r>
              <a:rPr lang="pl-PL" dirty="0"/>
              <a:t>Źródło: https://pl.wikipedia.org/wiki/Rezystor</a:t>
            </a:r>
          </a:p>
        </p:txBody>
      </p:sp>
      <p:pic>
        <p:nvPicPr>
          <p:cNvPr id="9" name="Obraz 8">
            <a:extLst>
              <a:ext uri="{FF2B5EF4-FFF2-40B4-BE49-F238E27FC236}">
                <a16:creationId xmlns:a16="http://schemas.microsoft.com/office/drawing/2014/main" id="{468B80C5-C98F-828D-0AE4-1B73B3ABF0D3}"/>
              </a:ext>
            </a:extLst>
          </p:cNvPr>
          <p:cNvPicPr>
            <a:picLocks noChangeAspect="1"/>
          </p:cNvPicPr>
          <p:nvPr/>
        </p:nvPicPr>
        <p:blipFill>
          <a:blip r:embed="rId3"/>
          <a:stretch>
            <a:fillRect/>
          </a:stretch>
        </p:blipFill>
        <p:spPr>
          <a:xfrm>
            <a:off x="7158382" y="1928997"/>
            <a:ext cx="4439134" cy="1951198"/>
          </a:xfrm>
          <a:prstGeom prst="rect">
            <a:avLst/>
          </a:prstGeom>
        </p:spPr>
      </p:pic>
    </p:spTree>
    <p:extLst>
      <p:ext uri="{BB962C8B-B14F-4D97-AF65-F5344CB8AC3E}">
        <p14:creationId xmlns:p14="http://schemas.microsoft.com/office/powerpoint/2010/main" val="3516031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A696AF-2F03-A20D-2590-F49D9C8F3437}"/>
              </a:ext>
            </a:extLst>
          </p:cNvPr>
          <p:cNvSpPr>
            <a:spLocks noGrp="1"/>
          </p:cNvSpPr>
          <p:nvPr>
            <p:ph type="title"/>
          </p:nvPr>
        </p:nvSpPr>
        <p:spPr/>
        <p:txBody>
          <a:bodyPr/>
          <a:lstStyle/>
          <a:p>
            <a:r>
              <a:rPr lang="pl-PL" b="1" dirty="0"/>
              <a:t>Elementy obwodów: kondensator</a:t>
            </a:r>
            <a:endParaRPr lang="pl-PL" dirty="0"/>
          </a:p>
        </p:txBody>
      </p:sp>
      <p:sp>
        <p:nvSpPr>
          <p:cNvPr id="4" name="pole tekstowe 3">
            <a:extLst>
              <a:ext uri="{FF2B5EF4-FFF2-40B4-BE49-F238E27FC236}">
                <a16:creationId xmlns:a16="http://schemas.microsoft.com/office/drawing/2014/main" id="{B64FB3C0-2E29-FB7D-8F2D-D4559F5FE376}"/>
              </a:ext>
            </a:extLst>
          </p:cNvPr>
          <p:cNvSpPr txBox="1"/>
          <p:nvPr/>
        </p:nvSpPr>
        <p:spPr>
          <a:xfrm>
            <a:off x="1135270" y="1690688"/>
            <a:ext cx="9727095" cy="646331"/>
          </a:xfrm>
          <a:prstGeom prst="rect">
            <a:avLst/>
          </a:prstGeom>
          <a:noFill/>
        </p:spPr>
        <p:txBody>
          <a:bodyPr wrap="square" rtlCol="0">
            <a:spAutoFit/>
          </a:bodyPr>
          <a:lstStyle/>
          <a:p>
            <a:pPr algn="just"/>
            <a:r>
              <a:rPr lang="pl-PL" b="1" dirty="0"/>
              <a:t>Kondensator</a:t>
            </a:r>
            <a:r>
              <a:rPr lang="pl-PL" dirty="0"/>
              <a:t> – element elektroniczny bierny zbudowany z dwóch przewodników – inaczej okładek lub elektrod – rozdzielonych dielektrykiem; przechowuje on energię w postaci pola elektrycznego.</a:t>
            </a:r>
          </a:p>
        </p:txBody>
      </p:sp>
      <p:sp>
        <p:nvSpPr>
          <p:cNvPr id="7" name="pole tekstowe 6">
            <a:extLst>
              <a:ext uri="{FF2B5EF4-FFF2-40B4-BE49-F238E27FC236}">
                <a16:creationId xmlns:a16="http://schemas.microsoft.com/office/drawing/2014/main" id="{39E40A73-82B2-CAD4-3197-D40D7AFB7875}"/>
              </a:ext>
            </a:extLst>
          </p:cNvPr>
          <p:cNvSpPr txBox="1"/>
          <p:nvPr/>
        </p:nvSpPr>
        <p:spPr>
          <a:xfrm>
            <a:off x="1135270" y="2491409"/>
            <a:ext cx="9846366" cy="1754326"/>
          </a:xfrm>
          <a:prstGeom prst="rect">
            <a:avLst/>
          </a:prstGeom>
          <a:noFill/>
        </p:spPr>
        <p:txBody>
          <a:bodyPr wrap="square" rtlCol="0">
            <a:spAutoFit/>
          </a:bodyPr>
          <a:lstStyle/>
          <a:p>
            <a:pPr algn="just"/>
            <a:r>
              <a:rPr lang="pl-PL" dirty="0"/>
              <a:t>Doprowadzenie napięcia do okładek kondensatora powoduje zgromadzenie się na nich ładunku elektrycznego. Po odłączeniu od źródła napięcia, ładunki utrzymują się na okładkach siłami przyciągania elektrostatycznego. Jeżeli kondensator, jako całość, nie jest naelektryzowany to cały ładunek zgromadzony na obu okładkach jest jednakowy co do wartości, ale przeciwnego znaku. Kondensator charakteryzuje pojemność określająca zdolność kondensatora do gromadzenia ładunku:</a:t>
            </a:r>
          </a:p>
        </p:txBody>
      </p:sp>
      <p:pic>
        <p:nvPicPr>
          <p:cNvPr id="9" name="Obraz 8">
            <a:extLst>
              <a:ext uri="{FF2B5EF4-FFF2-40B4-BE49-F238E27FC236}">
                <a16:creationId xmlns:a16="http://schemas.microsoft.com/office/drawing/2014/main" id="{3741ACCA-4DC4-1C9E-207B-826A6574D5DA}"/>
              </a:ext>
            </a:extLst>
          </p:cNvPr>
          <p:cNvPicPr>
            <a:picLocks noChangeAspect="1"/>
          </p:cNvPicPr>
          <p:nvPr/>
        </p:nvPicPr>
        <p:blipFill>
          <a:blip r:embed="rId2"/>
          <a:stretch>
            <a:fillRect/>
          </a:stretch>
        </p:blipFill>
        <p:spPr>
          <a:xfrm>
            <a:off x="4731509" y="4110037"/>
            <a:ext cx="1571625" cy="1057275"/>
          </a:xfrm>
          <a:prstGeom prst="rect">
            <a:avLst/>
          </a:prstGeom>
        </p:spPr>
      </p:pic>
      <p:sp>
        <p:nvSpPr>
          <p:cNvPr id="10" name="pole tekstowe 9">
            <a:extLst>
              <a:ext uri="{FF2B5EF4-FFF2-40B4-BE49-F238E27FC236}">
                <a16:creationId xmlns:a16="http://schemas.microsoft.com/office/drawing/2014/main" id="{DD1FA0BF-5271-4ABE-1D66-A6FA403BF044}"/>
              </a:ext>
            </a:extLst>
          </p:cNvPr>
          <p:cNvSpPr txBox="1"/>
          <p:nvPr/>
        </p:nvSpPr>
        <p:spPr>
          <a:xfrm>
            <a:off x="1391478" y="4943061"/>
            <a:ext cx="5954643" cy="1477328"/>
          </a:xfrm>
          <a:prstGeom prst="rect">
            <a:avLst/>
          </a:prstGeom>
          <a:noFill/>
        </p:spPr>
        <p:txBody>
          <a:bodyPr wrap="none" rtlCol="0">
            <a:spAutoFit/>
          </a:bodyPr>
          <a:lstStyle/>
          <a:p>
            <a:r>
              <a:rPr lang="pl-PL" dirty="0"/>
              <a:t>Gdzie: </a:t>
            </a:r>
          </a:p>
          <a:p>
            <a:endParaRPr lang="pl-PL" dirty="0"/>
          </a:p>
          <a:p>
            <a:r>
              <a:rPr lang="pl-PL" dirty="0"/>
              <a:t>C – pojemność</a:t>
            </a:r>
          </a:p>
          <a:p>
            <a:r>
              <a:rPr lang="pl-PL" dirty="0"/>
              <a:t>Q – ładunek zgromadzony w kondensatorze</a:t>
            </a:r>
          </a:p>
          <a:p>
            <a:r>
              <a:rPr lang="pl-PL" dirty="0"/>
              <a:t>U – napięcie elektryczne </a:t>
            </a:r>
            <a:r>
              <a:rPr lang="pl-PL" dirty="0" err="1"/>
              <a:t>międzyokładzinami</a:t>
            </a:r>
            <a:r>
              <a:rPr lang="pl-PL" dirty="0"/>
              <a:t> kondensatora</a:t>
            </a:r>
          </a:p>
        </p:txBody>
      </p:sp>
    </p:spTree>
    <p:extLst>
      <p:ext uri="{BB962C8B-B14F-4D97-AF65-F5344CB8AC3E}">
        <p14:creationId xmlns:p14="http://schemas.microsoft.com/office/powerpoint/2010/main" val="63903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2E680A-4682-F708-95A5-E362F38ECBED}"/>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65D318D9-66DE-2664-BD33-E662B17327E3}"/>
              </a:ext>
            </a:extLst>
          </p:cNvPr>
          <p:cNvSpPr>
            <a:spLocks noGrp="1"/>
          </p:cNvSpPr>
          <p:nvPr>
            <p:ph idx="1"/>
          </p:nvPr>
        </p:nvSpPr>
        <p:spPr>
          <a:xfrm>
            <a:off x="838200" y="1825625"/>
            <a:ext cx="10515600" cy="2468079"/>
          </a:xfrm>
        </p:spPr>
        <p:txBody>
          <a:bodyPr/>
          <a:lstStyle/>
          <a:p>
            <a:r>
              <a:rPr lang="pl-PL" b="1" dirty="0"/>
              <a:t>Co to jest prąd?</a:t>
            </a:r>
          </a:p>
          <a:p>
            <a:pPr marL="0" indent="0">
              <a:buNone/>
            </a:pPr>
            <a:endParaRPr lang="pl-PL" dirty="0"/>
          </a:p>
          <a:p>
            <a:pPr marL="0" indent="0">
              <a:buNone/>
            </a:pPr>
            <a:r>
              <a:rPr lang="pl-PL" dirty="0"/>
              <a:t>Uporządkowany ruch ładunków elektrycznych poprzez badany przekrój poprzeczny ciała przewodzącego pod wpływem pola elektrycznego nazywamy </a:t>
            </a:r>
            <a:r>
              <a:rPr lang="pl-PL" b="1" dirty="0"/>
              <a:t>prądem.</a:t>
            </a:r>
          </a:p>
          <a:p>
            <a:pPr marL="0" indent="0">
              <a:buNone/>
            </a:pPr>
            <a:endParaRPr lang="pl-PL" b="1" dirty="0"/>
          </a:p>
          <a:p>
            <a:pPr marL="0" indent="0">
              <a:buNone/>
            </a:pPr>
            <a:endParaRPr lang="pl-PL" dirty="0"/>
          </a:p>
          <a:p>
            <a:pPr marL="0" indent="0">
              <a:buNone/>
            </a:pPr>
            <a:endParaRPr lang="pl-PL" dirty="0"/>
          </a:p>
        </p:txBody>
      </p:sp>
      <p:sp>
        <p:nvSpPr>
          <p:cNvPr id="4" name="Symbol zastępczy zawartości 2">
            <a:extLst>
              <a:ext uri="{FF2B5EF4-FFF2-40B4-BE49-F238E27FC236}">
                <a16:creationId xmlns:a16="http://schemas.microsoft.com/office/drawing/2014/main" id="{1950240D-F9A7-D814-681B-2FFF491575BC}"/>
              </a:ext>
            </a:extLst>
          </p:cNvPr>
          <p:cNvSpPr txBox="1">
            <a:spLocks/>
          </p:cNvSpPr>
          <p:nvPr/>
        </p:nvSpPr>
        <p:spPr>
          <a:xfrm>
            <a:off x="102704" y="6442280"/>
            <a:ext cx="10515600" cy="45154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b="1" dirty="0"/>
              <a:t>Warto poczytać: prof. dr inż. Stanisław Bolkowski „ELEKTROTECHNIKA”</a:t>
            </a:r>
          </a:p>
          <a:p>
            <a:pPr marL="0" indent="0">
              <a:buFont typeface="Arial" panose="020B0604020202020204" pitchFamily="34" charset="0"/>
              <a:buNone/>
            </a:pPr>
            <a:endParaRPr lang="pl-PL" dirty="0"/>
          </a:p>
        </p:txBody>
      </p:sp>
      <p:pic>
        <p:nvPicPr>
          <p:cNvPr id="6" name="Obraz 5" descr="Obraz zawierający tekst, książka, Grafika, Czcionka&#10;&#10;Zawartość wygenerowana przez sztuczną inteligencję może być niepoprawna.">
            <a:extLst>
              <a:ext uri="{FF2B5EF4-FFF2-40B4-BE49-F238E27FC236}">
                <a16:creationId xmlns:a16="http://schemas.microsoft.com/office/drawing/2014/main" id="{DF9C30A3-F190-13A5-FB0C-6C62A6FD5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702570" y="4381822"/>
            <a:ext cx="2769336" cy="2077002"/>
          </a:xfrm>
          <a:prstGeom prst="rect">
            <a:avLst/>
          </a:prstGeom>
        </p:spPr>
      </p:pic>
      <p:pic>
        <p:nvPicPr>
          <p:cNvPr id="11" name="Obraz 10">
            <a:extLst>
              <a:ext uri="{FF2B5EF4-FFF2-40B4-BE49-F238E27FC236}">
                <a16:creationId xmlns:a16="http://schemas.microsoft.com/office/drawing/2014/main" id="{BA0E1216-2A56-C70A-FB9A-FB0E5AD01907}"/>
              </a:ext>
            </a:extLst>
          </p:cNvPr>
          <p:cNvPicPr>
            <a:picLocks noChangeAspect="1"/>
          </p:cNvPicPr>
          <p:nvPr/>
        </p:nvPicPr>
        <p:blipFill>
          <a:blip r:embed="rId3"/>
          <a:stretch>
            <a:fillRect/>
          </a:stretch>
        </p:blipFill>
        <p:spPr>
          <a:xfrm>
            <a:off x="4667527" y="4158836"/>
            <a:ext cx="1752600" cy="1314450"/>
          </a:xfrm>
          <a:prstGeom prst="rect">
            <a:avLst/>
          </a:prstGeom>
        </p:spPr>
      </p:pic>
      <p:pic>
        <p:nvPicPr>
          <p:cNvPr id="13" name="Obraz 12">
            <a:extLst>
              <a:ext uri="{FF2B5EF4-FFF2-40B4-BE49-F238E27FC236}">
                <a16:creationId xmlns:a16="http://schemas.microsoft.com/office/drawing/2014/main" id="{7B3915D6-6760-E136-F1BE-3E3E5608F081}"/>
              </a:ext>
            </a:extLst>
          </p:cNvPr>
          <p:cNvPicPr>
            <a:picLocks noChangeAspect="1"/>
          </p:cNvPicPr>
          <p:nvPr/>
        </p:nvPicPr>
        <p:blipFill>
          <a:blip r:embed="rId4"/>
          <a:stretch>
            <a:fillRect/>
          </a:stretch>
        </p:blipFill>
        <p:spPr>
          <a:xfrm>
            <a:off x="915498" y="5170392"/>
            <a:ext cx="2535775" cy="1115741"/>
          </a:xfrm>
          <a:prstGeom prst="rect">
            <a:avLst/>
          </a:prstGeom>
        </p:spPr>
      </p:pic>
    </p:spTree>
    <p:extLst>
      <p:ext uri="{BB962C8B-B14F-4D97-AF65-F5344CB8AC3E}">
        <p14:creationId xmlns:p14="http://schemas.microsoft.com/office/powerpoint/2010/main" val="3464758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B9B607-8E79-DF7C-4445-948804237705}"/>
              </a:ext>
            </a:extLst>
          </p:cNvPr>
          <p:cNvSpPr>
            <a:spLocks noGrp="1"/>
          </p:cNvSpPr>
          <p:nvPr>
            <p:ph type="title"/>
          </p:nvPr>
        </p:nvSpPr>
        <p:spPr/>
        <p:txBody>
          <a:bodyPr/>
          <a:lstStyle/>
          <a:p>
            <a:r>
              <a:rPr lang="pl-PL" b="1" dirty="0"/>
              <a:t>Elementy obwodów: kondensator</a:t>
            </a:r>
            <a:endParaRPr lang="pl-PL" dirty="0"/>
          </a:p>
        </p:txBody>
      </p:sp>
      <p:pic>
        <p:nvPicPr>
          <p:cNvPr id="5" name="Obraz 4">
            <a:extLst>
              <a:ext uri="{FF2B5EF4-FFF2-40B4-BE49-F238E27FC236}">
                <a16:creationId xmlns:a16="http://schemas.microsoft.com/office/drawing/2014/main" id="{0173279C-9277-1ED0-8CF4-351B3CB5CA36}"/>
              </a:ext>
            </a:extLst>
          </p:cNvPr>
          <p:cNvPicPr>
            <a:picLocks noChangeAspect="1"/>
          </p:cNvPicPr>
          <p:nvPr/>
        </p:nvPicPr>
        <p:blipFill>
          <a:blip r:embed="rId2"/>
          <a:stretch>
            <a:fillRect/>
          </a:stretch>
        </p:blipFill>
        <p:spPr>
          <a:xfrm>
            <a:off x="315596" y="1506353"/>
            <a:ext cx="3593795" cy="2551020"/>
          </a:xfrm>
          <a:prstGeom prst="rect">
            <a:avLst/>
          </a:prstGeom>
        </p:spPr>
      </p:pic>
      <p:pic>
        <p:nvPicPr>
          <p:cNvPr id="7" name="Obraz 6">
            <a:extLst>
              <a:ext uri="{FF2B5EF4-FFF2-40B4-BE49-F238E27FC236}">
                <a16:creationId xmlns:a16="http://schemas.microsoft.com/office/drawing/2014/main" id="{D6F44858-D0B7-E80B-13DA-E1ECC0705FD7}"/>
              </a:ext>
            </a:extLst>
          </p:cNvPr>
          <p:cNvPicPr>
            <a:picLocks noChangeAspect="1"/>
          </p:cNvPicPr>
          <p:nvPr/>
        </p:nvPicPr>
        <p:blipFill>
          <a:blip r:embed="rId3"/>
          <a:stretch>
            <a:fillRect/>
          </a:stretch>
        </p:blipFill>
        <p:spPr>
          <a:xfrm>
            <a:off x="5224462" y="1422159"/>
            <a:ext cx="1743075" cy="2886075"/>
          </a:xfrm>
          <a:prstGeom prst="rect">
            <a:avLst/>
          </a:prstGeom>
        </p:spPr>
      </p:pic>
      <p:sp>
        <p:nvSpPr>
          <p:cNvPr id="9" name="pole tekstowe 8">
            <a:extLst>
              <a:ext uri="{FF2B5EF4-FFF2-40B4-BE49-F238E27FC236}">
                <a16:creationId xmlns:a16="http://schemas.microsoft.com/office/drawing/2014/main" id="{0B856EC0-892F-1DC1-CF3C-8E9D21EF9CAE}"/>
              </a:ext>
            </a:extLst>
          </p:cNvPr>
          <p:cNvSpPr txBox="1"/>
          <p:nvPr/>
        </p:nvSpPr>
        <p:spPr>
          <a:xfrm>
            <a:off x="671444" y="4635357"/>
            <a:ext cx="6096000" cy="646331"/>
          </a:xfrm>
          <a:prstGeom prst="rect">
            <a:avLst/>
          </a:prstGeom>
          <a:noFill/>
        </p:spPr>
        <p:txBody>
          <a:bodyPr wrap="square">
            <a:spAutoFit/>
          </a:bodyPr>
          <a:lstStyle/>
          <a:p>
            <a:r>
              <a:rPr lang="pl-PL" sz="1800" dirty="0"/>
              <a:t>Jednostka: 1 Farad </a:t>
            </a:r>
            <a:r>
              <a:rPr lang="pl-PL" sz="1800" dirty="0">
                <a:latin typeface="Arial" panose="020B0604020202020204" pitchFamily="34" charset="0"/>
                <a:cs typeface="Arial" panose="020B0604020202020204" pitchFamily="34" charset="0"/>
              </a:rPr>
              <a:t>[F]</a:t>
            </a:r>
          </a:p>
          <a:p>
            <a:r>
              <a:rPr lang="pl-PL" sz="1800" dirty="0"/>
              <a:t>Oznaczenie: C</a:t>
            </a:r>
          </a:p>
        </p:txBody>
      </p:sp>
      <p:pic>
        <p:nvPicPr>
          <p:cNvPr id="11" name="Obraz 10">
            <a:extLst>
              <a:ext uri="{FF2B5EF4-FFF2-40B4-BE49-F238E27FC236}">
                <a16:creationId xmlns:a16="http://schemas.microsoft.com/office/drawing/2014/main" id="{33180AF0-4AF5-8D41-5CDF-BA5B54F87CB3}"/>
              </a:ext>
            </a:extLst>
          </p:cNvPr>
          <p:cNvPicPr>
            <a:picLocks noChangeAspect="1"/>
          </p:cNvPicPr>
          <p:nvPr/>
        </p:nvPicPr>
        <p:blipFill>
          <a:blip r:embed="rId4"/>
          <a:stretch>
            <a:fillRect/>
          </a:stretch>
        </p:blipFill>
        <p:spPr>
          <a:xfrm>
            <a:off x="7358802" y="1302470"/>
            <a:ext cx="4709511" cy="3393982"/>
          </a:xfrm>
          <a:prstGeom prst="rect">
            <a:avLst/>
          </a:prstGeom>
        </p:spPr>
      </p:pic>
      <p:pic>
        <p:nvPicPr>
          <p:cNvPr id="13" name="Obraz 12">
            <a:extLst>
              <a:ext uri="{FF2B5EF4-FFF2-40B4-BE49-F238E27FC236}">
                <a16:creationId xmlns:a16="http://schemas.microsoft.com/office/drawing/2014/main" id="{D45D3714-7B84-1930-CDC4-3F396013EE17}"/>
              </a:ext>
            </a:extLst>
          </p:cNvPr>
          <p:cNvPicPr>
            <a:picLocks noChangeAspect="1"/>
          </p:cNvPicPr>
          <p:nvPr/>
        </p:nvPicPr>
        <p:blipFill>
          <a:blip r:embed="rId5"/>
          <a:stretch>
            <a:fillRect/>
          </a:stretch>
        </p:blipFill>
        <p:spPr>
          <a:xfrm>
            <a:off x="4316230" y="4388671"/>
            <a:ext cx="2846940" cy="2377530"/>
          </a:xfrm>
          <a:prstGeom prst="rect">
            <a:avLst/>
          </a:prstGeom>
        </p:spPr>
      </p:pic>
    </p:spTree>
    <p:extLst>
      <p:ext uri="{BB962C8B-B14F-4D97-AF65-F5344CB8AC3E}">
        <p14:creationId xmlns:p14="http://schemas.microsoft.com/office/powerpoint/2010/main" val="317761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2F338BD-82A0-ADAA-D18B-42D9AFE04677}"/>
              </a:ext>
            </a:extLst>
          </p:cNvPr>
          <p:cNvSpPr>
            <a:spLocks noGrp="1"/>
          </p:cNvSpPr>
          <p:nvPr>
            <p:ph type="title"/>
          </p:nvPr>
        </p:nvSpPr>
        <p:spPr/>
        <p:txBody>
          <a:bodyPr/>
          <a:lstStyle/>
          <a:p>
            <a:r>
              <a:rPr lang="pl-PL" b="1" dirty="0"/>
              <a:t>Elementy obwodów: kondensator</a:t>
            </a:r>
            <a:endParaRPr lang="pl-PL" dirty="0"/>
          </a:p>
        </p:txBody>
      </p:sp>
      <p:pic>
        <p:nvPicPr>
          <p:cNvPr id="5" name="Obraz 4">
            <a:extLst>
              <a:ext uri="{FF2B5EF4-FFF2-40B4-BE49-F238E27FC236}">
                <a16:creationId xmlns:a16="http://schemas.microsoft.com/office/drawing/2014/main" id="{35DD30F3-C48E-E904-4875-C3F0708BC808}"/>
              </a:ext>
            </a:extLst>
          </p:cNvPr>
          <p:cNvPicPr>
            <a:picLocks noChangeAspect="1"/>
          </p:cNvPicPr>
          <p:nvPr/>
        </p:nvPicPr>
        <p:blipFill>
          <a:blip r:embed="rId2"/>
          <a:stretch>
            <a:fillRect/>
          </a:stretch>
        </p:blipFill>
        <p:spPr>
          <a:xfrm>
            <a:off x="564734" y="1510126"/>
            <a:ext cx="4886325" cy="1276350"/>
          </a:xfrm>
          <a:prstGeom prst="rect">
            <a:avLst/>
          </a:prstGeom>
        </p:spPr>
      </p:pic>
      <p:pic>
        <p:nvPicPr>
          <p:cNvPr id="7" name="Obraz 6">
            <a:extLst>
              <a:ext uri="{FF2B5EF4-FFF2-40B4-BE49-F238E27FC236}">
                <a16:creationId xmlns:a16="http://schemas.microsoft.com/office/drawing/2014/main" id="{CE0C6196-0EE3-6028-EC0D-60880561BDE2}"/>
              </a:ext>
            </a:extLst>
          </p:cNvPr>
          <p:cNvPicPr>
            <a:picLocks noChangeAspect="1"/>
          </p:cNvPicPr>
          <p:nvPr/>
        </p:nvPicPr>
        <p:blipFill>
          <a:blip r:embed="rId3"/>
          <a:stretch>
            <a:fillRect/>
          </a:stretch>
        </p:blipFill>
        <p:spPr>
          <a:xfrm>
            <a:off x="634033" y="2947987"/>
            <a:ext cx="3714750" cy="962025"/>
          </a:xfrm>
          <a:prstGeom prst="rect">
            <a:avLst/>
          </a:prstGeom>
        </p:spPr>
      </p:pic>
      <p:pic>
        <p:nvPicPr>
          <p:cNvPr id="9" name="Obraz 8">
            <a:extLst>
              <a:ext uri="{FF2B5EF4-FFF2-40B4-BE49-F238E27FC236}">
                <a16:creationId xmlns:a16="http://schemas.microsoft.com/office/drawing/2014/main" id="{1EDCCD08-AD48-4385-E791-AE52B22D42FE}"/>
              </a:ext>
            </a:extLst>
          </p:cNvPr>
          <p:cNvPicPr>
            <a:picLocks noChangeAspect="1"/>
          </p:cNvPicPr>
          <p:nvPr/>
        </p:nvPicPr>
        <p:blipFill>
          <a:blip r:embed="rId4"/>
          <a:stretch>
            <a:fillRect/>
          </a:stretch>
        </p:blipFill>
        <p:spPr>
          <a:xfrm>
            <a:off x="333926" y="3998913"/>
            <a:ext cx="5657850" cy="1228725"/>
          </a:xfrm>
          <a:prstGeom prst="rect">
            <a:avLst/>
          </a:prstGeom>
        </p:spPr>
      </p:pic>
      <p:pic>
        <p:nvPicPr>
          <p:cNvPr id="11" name="Obraz 10">
            <a:extLst>
              <a:ext uri="{FF2B5EF4-FFF2-40B4-BE49-F238E27FC236}">
                <a16:creationId xmlns:a16="http://schemas.microsoft.com/office/drawing/2014/main" id="{82870ECD-B482-4679-B5AB-710CA1AB6FF3}"/>
              </a:ext>
            </a:extLst>
          </p:cNvPr>
          <p:cNvPicPr>
            <a:picLocks noChangeAspect="1"/>
          </p:cNvPicPr>
          <p:nvPr/>
        </p:nvPicPr>
        <p:blipFill>
          <a:blip r:embed="rId5"/>
          <a:stretch>
            <a:fillRect/>
          </a:stretch>
        </p:blipFill>
        <p:spPr>
          <a:xfrm>
            <a:off x="465827" y="5443675"/>
            <a:ext cx="3724275" cy="1200150"/>
          </a:xfrm>
          <a:prstGeom prst="rect">
            <a:avLst/>
          </a:prstGeom>
        </p:spPr>
      </p:pic>
      <p:sp>
        <p:nvSpPr>
          <p:cNvPr id="12" name="pole tekstowe 11">
            <a:extLst>
              <a:ext uri="{FF2B5EF4-FFF2-40B4-BE49-F238E27FC236}">
                <a16:creationId xmlns:a16="http://schemas.microsoft.com/office/drawing/2014/main" id="{A5DD8CE5-F76B-F142-96B5-83AB11FB1416}"/>
              </a:ext>
            </a:extLst>
          </p:cNvPr>
          <p:cNvSpPr txBox="1"/>
          <p:nvPr/>
        </p:nvSpPr>
        <p:spPr>
          <a:xfrm>
            <a:off x="6528179" y="2049670"/>
            <a:ext cx="5345373" cy="1477328"/>
          </a:xfrm>
          <a:prstGeom prst="rect">
            <a:avLst/>
          </a:prstGeom>
          <a:noFill/>
        </p:spPr>
        <p:txBody>
          <a:bodyPr wrap="square" rtlCol="0">
            <a:spAutoFit/>
          </a:bodyPr>
          <a:lstStyle/>
          <a:p>
            <a:r>
              <a:rPr lang="pl-PL" dirty="0"/>
              <a:t>Dla napięcia stałego kondensator jest przerwą w obwodzie.</a:t>
            </a:r>
          </a:p>
          <a:p>
            <a:endParaRPr lang="pl-PL" dirty="0"/>
          </a:p>
          <a:p>
            <a:r>
              <a:rPr lang="pl-PL" dirty="0"/>
              <a:t>Dla napięć przemiennych napięcie i prąd kondensatora opisujemy wzorem:</a:t>
            </a:r>
          </a:p>
        </p:txBody>
      </p:sp>
      <p:pic>
        <p:nvPicPr>
          <p:cNvPr id="14" name="Obraz 13">
            <a:extLst>
              <a:ext uri="{FF2B5EF4-FFF2-40B4-BE49-F238E27FC236}">
                <a16:creationId xmlns:a16="http://schemas.microsoft.com/office/drawing/2014/main" id="{9FFFAB4E-887F-2289-4321-374D855BDD34}"/>
              </a:ext>
            </a:extLst>
          </p:cNvPr>
          <p:cNvPicPr>
            <a:picLocks noChangeAspect="1"/>
          </p:cNvPicPr>
          <p:nvPr/>
        </p:nvPicPr>
        <p:blipFill>
          <a:blip r:embed="rId6"/>
          <a:stretch>
            <a:fillRect/>
          </a:stretch>
        </p:blipFill>
        <p:spPr>
          <a:xfrm>
            <a:off x="6424684" y="4122192"/>
            <a:ext cx="5029200" cy="1752600"/>
          </a:xfrm>
          <a:prstGeom prst="rect">
            <a:avLst/>
          </a:prstGeom>
        </p:spPr>
      </p:pic>
    </p:spTree>
    <p:extLst>
      <p:ext uri="{BB962C8B-B14F-4D97-AF65-F5344CB8AC3E}">
        <p14:creationId xmlns:p14="http://schemas.microsoft.com/office/powerpoint/2010/main" val="28674269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A2D910-4C8D-B36A-C799-F772B3A4E6AD}"/>
              </a:ext>
            </a:extLst>
          </p:cNvPr>
          <p:cNvSpPr>
            <a:spLocks noGrp="1"/>
          </p:cNvSpPr>
          <p:nvPr>
            <p:ph type="title"/>
          </p:nvPr>
        </p:nvSpPr>
        <p:spPr/>
        <p:txBody>
          <a:bodyPr/>
          <a:lstStyle/>
          <a:p>
            <a:r>
              <a:rPr lang="pl-PL" b="1" dirty="0"/>
              <a:t>Elementy obwodów: kondensator</a:t>
            </a:r>
            <a:endParaRPr lang="pl-PL" dirty="0"/>
          </a:p>
        </p:txBody>
      </p:sp>
      <p:sp>
        <p:nvSpPr>
          <p:cNvPr id="4" name="pole tekstowe 3">
            <a:extLst>
              <a:ext uri="{FF2B5EF4-FFF2-40B4-BE49-F238E27FC236}">
                <a16:creationId xmlns:a16="http://schemas.microsoft.com/office/drawing/2014/main" id="{35866924-E839-8DC3-69AF-EB3AE19AA523}"/>
              </a:ext>
            </a:extLst>
          </p:cNvPr>
          <p:cNvSpPr txBox="1"/>
          <p:nvPr/>
        </p:nvSpPr>
        <p:spPr>
          <a:xfrm>
            <a:off x="428487" y="1577010"/>
            <a:ext cx="11887200" cy="1200329"/>
          </a:xfrm>
          <a:prstGeom prst="rect">
            <a:avLst/>
          </a:prstGeom>
          <a:noFill/>
        </p:spPr>
        <p:txBody>
          <a:bodyPr wrap="square" rtlCol="0">
            <a:spAutoFit/>
          </a:bodyPr>
          <a:lstStyle/>
          <a:p>
            <a:pPr algn="just"/>
            <a:r>
              <a:rPr lang="pl-PL" dirty="0"/>
              <a:t>Wielkość, wiążąca prąd i napięcie na kondensatorze, nazywa się reaktancją, która jest tym mniejsza, im większa jest pojemność kondensatora i częstotliwość prądu. Kondensator charakteryzuje się tym, że (dla sygnałów sinusoidalnych) napięcie jest opóźnione w fazie względem prądu o kąt  π /2 ,  Z tego względu impedancja kondensatora jest liczbą zespoloną i opisana jest wzorem:</a:t>
            </a:r>
          </a:p>
        </p:txBody>
      </p:sp>
      <p:pic>
        <p:nvPicPr>
          <p:cNvPr id="6" name="Obraz 5">
            <a:extLst>
              <a:ext uri="{FF2B5EF4-FFF2-40B4-BE49-F238E27FC236}">
                <a16:creationId xmlns:a16="http://schemas.microsoft.com/office/drawing/2014/main" id="{EE2C9202-72ED-D23E-9B33-DF17EEE5E601}"/>
              </a:ext>
            </a:extLst>
          </p:cNvPr>
          <p:cNvPicPr>
            <a:picLocks noChangeAspect="1"/>
          </p:cNvPicPr>
          <p:nvPr/>
        </p:nvPicPr>
        <p:blipFill>
          <a:blip r:embed="rId2"/>
          <a:stretch>
            <a:fillRect/>
          </a:stretch>
        </p:blipFill>
        <p:spPr>
          <a:xfrm>
            <a:off x="3771900" y="2857500"/>
            <a:ext cx="4648200" cy="1143000"/>
          </a:xfrm>
          <a:prstGeom prst="rect">
            <a:avLst/>
          </a:prstGeom>
        </p:spPr>
      </p:pic>
      <p:sp>
        <p:nvSpPr>
          <p:cNvPr id="7" name="pole tekstowe 6">
            <a:extLst>
              <a:ext uri="{FF2B5EF4-FFF2-40B4-BE49-F238E27FC236}">
                <a16:creationId xmlns:a16="http://schemas.microsoft.com/office/drawing/2014/main" id="{B91F3DC2-422C-16B2-CA03-40F98DFF99A3}"/>
              </a:ext>
            </a:extLst>
          </p:cNvPr>
          <p:cNvSpPr txBox="1"/>
          <p:nvPr/>
        </p:nvSpPr>
        <p:spPr>
          <a:xfrm>
            <a:off x="932070" y="3931478"/>
            <a:ext cx="9492973" cy="1477328"/>
          </a:xfrm>
          <a:prstGeom prst="rect">
            <a:avLst/>
          </a:prstGeom>
          <a:noFill/>
        </p:spPr>
        <p:txBody>
          <a:bodyPr wrap="square" rtlCol="0">
            <a:spAutoFit/>
          </a:bodyPr>
          <a:lstStyle/>
          <a:p>
            <a:r>
              <a:rPr lang="pl-PL" dirty="0"/>
              <a:t>Gdzie:</a:t>
            </a:r>
          </a:p>
          <a:p>
            <a:r>
              <a:rPr lang="pl-PL" dirty="0"/>
              <a:t>Z – impedancja </a:t>
            </a:r>
          </a:p>
          <a:p>
            <a:r>
              <a:rPr lang="pl-PL" dirty="0"/>
              <a:t>j – część </a:t>
            </a:r>
            <a:r>
              <a:rPr lang="pl-PL" dirty="0" err="1"/>
              <a:t>imaginalis</a:t>
            </a:r>
            <a:r>
              <a:rPr lang="pl-PL" dirty="0"/>
              <a:t> liczby </a:t>
            </a:r>
            <a:r>
              <a:rPr lang="pl-PL" dirty="0" err="1"/>
              <a:t>zesolonej</a:t>
            </a:r>
            <a:endParaRPr lang="pl-PL" dirty="0"/>
          </a:p>
          <a:p>
            <a:pPr marL="285750" indent="-285750">
              <a:buFont typeface="Symbol" panose="05050102010706020507" pitchFamily="18" charset="2"/>
              <a:buChar char="w"/>
            </a:pPr>
            <a:r>
              <a:rPr lang="pl-PL" dirty="0">
                <a:latin typeface="Symbol" panose="05050102010706020507" pitchFamily="18" charset="2"/>
              </a:rPr>
              <a:t>- </a:t>
            </a:r>
            <a:r>
              <a:rPr lang="pl-PL" dirty="0">
                <a:latin typeface="Arial" panose="020B0604020202020204" pitchFamily="34" charset="0"/>
                <a:cs typeface="Arial" panose="020B0604020202020204" pitchFamily="34" charset="0"/>
              </a:rPr>
              <a:t>pulsacja równa :</a:t>
            </a:r>
          </a:p>
          <a:p>
            <a:r>
              <a:rPr lang="pl-PL" dirty="0">
                <a:latin typeface="Arial" panose="020B0604020202020204" pitchFamily="34" charset="0"/>
                <a:cs typeface="Arial" panose="020B0604020202020204" pitchFamily="34" charset="0"/>
              </a:rPr>
              <a:t>C - pojemność</a:t>
            </a:r>
            <a:endParaRPr lang="pl-PL" dirty="0">
              <a:latin typeface="Symbol" panose="05050102010706020507" pitchFamily="18" charset="2"/>
            </a:endParaRPr>
          </a:p>
        </p:txBody>
      </p:sp>
      <p:pic>
        <p:nvPicPr>
          <p:cNvPr id="9" name="Obraz 8">
            <a:extLst>
              <a:ext uri="{FF2B5EF4-FFF2-40B4-BE49-F238E27FC236}">
                <a16:creationId xmlns:a16="http://schemas.microsoft.com/office/drawing/2014/main" id="{3AF76A83-B0D0-C12A-B3F0-917FC4B23D34}"/>
              </a:ext>
            </a:extLst>
          </p:cNvPr>
          <p:cNvPicPr>
            <a:picLocks noChangeAspect="1"/>
          </p:cNvPicPr>
          <p:nvPr/>
        </p:nvPicPr>
        <p:blipFill>
          <a:blip r:embed="rId3"/>
          <a:stretch>
            <a:fillRect/>
          </a:stretch>
        </p:blipFill>
        <p:spPr>
          <a:xfrm>
            <a:off x="3136210" y="4846868"/>
            <a:ext cx="428625" cy="322860"/>
          </a:xfrm>
          <a:prstGeom prst="rect">
            <a:avLst/>
          </a:prstGeom>
        </p:spPr>
      </p:pic>
      <p:pic>
        <p:nvPicPr>
          <p:cNvPr id="11" name="Obraz 10">
            <a:extLst>
              <a:ext uri="{FF2B5EF4-FFF2-40B4-BE49-F238E27FC236}">
                <a16:creationId xmlns:a16="http://schemas.microsoft.com/office/drawing/2014/main" id="{98292A15-03F3-FF48-D470-21EFB95F9FDB}"/>
              </a:ext>
            </a:extLst>
          </p:cNvPr>
          <p:cNvPicPr>
            <a:picLocks noChangeAspect="1"/>
          </p:cNvPicPr>
          <p:nvPr/>
        </p:nvPicPr>
        <p:blipFill>
          <a:blip r:embed="rId4"/>
          <a:stretch>
            <a:fillRect/>
          </a:stretch>
        </p:blipFill>
        <p:spPr>
          <a:xfrm>
            <a:off x="3529703" y="5322031"/>
            <a:ext cx="5574541" cy="1319655"/>
          </a:xfrm>
          <a:prstGeom prst="rect">
            <a:avLst/>
          </a:prstGeom>
        </p:spPr>
      </p:pic>
    </p:spTree>
    <p:extLst>
      <p:ext uri="{BB962C8B-B14F-4D97-AF65-F5344CB8AC3E}">
        <p14:creationId xmlns:p14="http://schemas.microsoft.com/office/powerpoint/2010/main" val="13054395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8979CE-7192-6C89-6A07-CAD23306D2DE}"/>
              </a:ext>
            </a:extLst>
          </p:cNvPr>
          <p:cNvSpPr>
            <a:spLocks noGrp="1"/>
          </p:cNvSpPr>
          <p:nvPr>
            <p:ph type="title"/>
          </p:nvPr>
        </p:nvSpPr>
        <p:spPr/>
        <p:txBody>
          <a:bodyPr/>
          <a:lstStyle/>
          <a:p>
            <a:r>
              <a:rPr lang="pl-PL" b="1" dirty="0"/>
              <a:t>Elementy obwodów: kondensator</a:t>
            </a:r>
            <a:endParaRPr lang="pl-PL" dirty="0"/>
          </a:p>
        </p:txBody>
      </p:sp>
      <p:pic>
        <p:nvPicPr>
          <p:cNvPr id="5" name="Obraz 4">
            <a:extLst>
              <a:ext uri="{FF2B5EF4-FFF2-40B4-BE49-F238E27FC236}">
                <a16:creationId xmlns:a16="http://schemas.microsoft.com/office/drawing/2014/main" id="{435B1CBC-C690-F464-A254-ECACB740A104}"/>
              </a:ext>
            </a:extLst>
          </p:cNvPr>
          <p:cNvPicPr>
            <a:picLocks noChangeAspect="1"/>
          </p:cNvPicPr>
          <p:nvPr/>
        </p:nvPicPr>
        <p:blipFill>
          <a:blip r:embed="rId2"/>
          <a:stretch>
            <a:fillRect/>
          </a:stretch>
        </p:blipFill>
        <p:spPr>
          <a:xfrm>
            <a:off x="838200" y="2279498"/>
            <a:ext cx="10151165" cy="4027536"/>
          </a:xfrm>
          <a:prstGeom prst="rect">
            <a:avLst/>
          </a:prstGeom>
        </p:spPr>
      </p:pic>
    </p:spTree>
    <p:extLst>
      <p:ext uri="{BB962C8B-B14F-4D97-AF65-F5344CB8AC3E}">
        <p14:creationId xmlns:p14="http://schemas.microsoft.com/office/powerpoint/2010/main" val="29147819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A0B437-717C-4780-236F-6FF1B68C4A44}"/>
              </a:ext>
            </a:extLst>
          </p:cNvPr>
          <p:cNvSpPr>
            <a:spLocks noGrp="1"/>
          </p:cNvSpPr>
          <p:nvPr>
            <p:ph type="title"/>
          </p:nvPr>
        </p:nvSpPr>
        <p:spPr/>
        <p:txBody>
          <a:bodyPr/>
          <a:lstStyle/>
          <a:p>
            <a:r>
              <a:rPr lang="pl-PL" b="1" dirty="0"/>
              <a:t>Elementy obwodów: kondensator</a:t>
            </a:r>
            <a:endParaRPr lang="pl-PL" dirty="0"/>
          </a:p>
        </p:txBody>
      </p:sp>
      <p:sp>
        <p:nvSpPr>
          <p:cNvPr id="3" name="Symbol zastępczy zawartości 2">
            <a:extLst>
              <a:ext uri="{FF2B5EF4-FFF2-40B4-BE49-F238E27FC236}">
                <a16:creationId xmlns:a16="http://schemas.microsoft.com/office/drawing/2014/main" id="{CB73525B-93E9-0072-C250-8CDCF867A30B}"/>
              </a:ext>
            </a:extLst>
          </p:cNvPr>
          <p:cNvSpPr>
            <a:spLocks noGrp="1"/>
          </p:cNvSpPr>
          <p:nvPr>
            <p:ph idx="1"/>
          </p:nvPr>
        </p:nvSpPr>
        <p:spPr/>
        <p:txBody>
          <a:bodyPr/>
          <a:lstStyle/>
          <a:p>
            <a:r>
              <a:rPr lang="pl-PL" dirty="0"/>
              <a:t>Połączenie równoległe kondensatorów zwiększa pojemność zastępczą obwodu zgodnie z </a:t>
            </a:r>
            <a:r>
              <a:rPr lang="pl-PL" dirty="0" err="1"/>
              <a:t>zaleznością</a:t>
            </a:r>
            <a:r>
              <a:rPr lang="pl-PL" dirty="0"/>
              <a:t>:</a:t>
            </a:r>
          </a:p>
        </p:txBody>
      </p:sp>
      <p:pic>
        <p:nvPicPr>
          <p:cNvPr id="5" name="Obraz 4">
            <a:extLst>
              <a:ext uri="{FF2B5EF4-FFF2-40B4-BE49-F238E27FC236}">
                <a16:creationId xmlns:a16="http://schemas.microsoft.com/office/drawing/2014/main" id="{CA62EC4F-9DC0-0F86-6AEE-656CF9647574}"/>
              </a:ext>
            </a:extLst>
          </p:cNvPr>
          <p:cNvPicPr>
            <a:picLocks noChangeAspect="1"/>
          </p:cNvPicPr>
          <p:nvPr/>
        </p:nvPicPr>
        <p:blipFill>
          <a:blip r:embed="rId2"/>
          <a:stretch>
            <a:fillRect/>
          </a:stretch>
        </p:blipFill>
        <p:spPr>
          <a:xfrm>
            <a:off x="2727187" y="2931836"/>
            <a:ext cx="6172200" cy="1285875"/>
          </a:xfrm>
          <a:prstGeom prst="rect">
            <a:avLst/>
          </a:prstGeom>
        </p:spPr>
      </p:pic>
      <p:pic>
        <p:nvPicPr>
          <p:cNvPr id="7" name="Obraz 6">
            <a:extLst>
              <a:ext uri="{FF2B5EF4-FFF2-40B4-BE49-F238E27FC236}">
                <a16:creationId xmlns:a16="http://schemas.microsoft.com/office/drawing/2014/main" id="{1346E9E8-6AC7-A51C-8A9D-6D4B59FC8B42}"/>
              </a:ext>
            </a:extLst>
          </p:cNvPr>
          <p:cNvPicPr>
            <a:picLocks noChangeAspect="1"/>
          </p:cNvPicPr>
          <p:nvPr/>
        </p:nvPicPr>
        <p:blipFill>
          <a:blip r:embed="rId3"/>
          <a:stretch>
            <a:fillRect/>
          </a:stretch>
        </p:blipFill>
        <p:spPr>
          <a:xfrm>
            <a:off x="3520868" y="4280934"/>
            <a:ext cx="4505325" cy="2085975"/>
          </a:xfrm>
          <a:prstGeom prst="rect">
            <a:avLst/>
          </a:prstGeom>
        </p:spPr>
      </p:pic>
    </p:spTree>
    <p:extLst>
      <p:ext uri="{BB962C8B-B14F-4D97-AF65-F5344CB8AC3E}">
        <p14:creationId xmlns:p14="http://schemas.microsoft.com/office/powerpoint/2010/main" val="10657213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5CE0C1-605C-18FF-63D7-378CA9E4BF6A}"/>
              </a:ext>
            </a:extLst>
          </p:cNvPr>
          <p:cNvSpPr>
            <a:spLocks noGrp="1"/>
          </p:cNvSpPr>
          <p:nvPr>
            <p:ph type="title"/>
          </p:nvPr>
        </p:nvSpPr>
        <p:spPr/>
        <p:txBody>
          <a:bodyPr/>
          <a:lstStyle/>
          <a:p>
            <a:r>
              <a:rPr lang="pl-PL" b="1" dirty="0"/>
              <a:t>Elementy obwodów: kondensator</a:t>
            </a:r>
            <a:endParaRPr lang="pl-PL" dirty="0"/>
          </a:p>
        </p:txBody>
      </p:sp>
      <p:sp>
        <p:nvSpPr>
          <p:cNvPr id="3" name="Symbol zastępczy zawartości 2">
            <a:extLst>
              <a:ext uri="{FF2B5EF4-FFF2-40B4-BE49-F238E27FC236}">
                <a16:creationId xmlns:a16="http://schemas.microsoft.com/office/drawing/2014/main" id="{7C41387E-75AD-F8A1-8E66-31A080C300CE}"/>
              </a:ext>
            </a:extLst>
          </p:cNvPr>
          <p:cNvSpPr>
            <a:spLocks noGrp="1"/>
          </p:cNvSpPr>
          <p:nvPr>
            <p:ph idx="1"/>
          </p:nvPr>
        </p:nvSpPr>
        <p:spPr/>
        <p:txBody>
          <a:bodyPr/>
          <a:lstStyle/>
          <a:p>
            <a:r>
              <a:rPr lang="pl-PL" dirty="0"/>
              <a:t>Połączenie szeregowe kondensatorów umożliwia opisanie pojemności zastępczej zgodnie ze wzorem:</a:t>
            </a:r>
          </a:p>
          <a:p>
            <a:endParaRPr lang="pl-PL" dirty="0"/>
          </a:p>
        </p:txBody>
      </p:sp>
      <p:pic>
        <p:nvPicPr>
          <p:cNvPr id="5" name="Obraz 4">
            <a:extLst>
              <a:ext uri="{FF2B5EF4-FFF2-40B4-BE49-F238E27FC236}">
                <a16:creationId xmlns:a16="http://schemas.microsoft.com/office/drawing/2014/main" id="{8D55A953-DFD6-5D2B-38E6-E58D96D78488}"/>
              </a:ext>
            </a:extLst>
          </p:cNvPr>
          <p:cNvPicPr>
            <a:picLocks noChangeAspect="1"/>
          </p:cNvPicPr>
          <p:nvPr/>
        </p:nvPicPr>
        <p:blipFill>
          <a:blip r:embed="rId2"/>
          <a:stretch>
            <a:fillRect/>
          </a:stretch>
        </p:blipFill>
        <p:spPr>
          <a:xfrm>
            <a:off x="2981325" y="2767012"/>
            <a:ext cx="6229350" cy="1323975"/>
          </a:xfrm>
          <a:prstGeom prst="rect">
            <a:avLst/>
          </a:prstGeom>
        </p:spPr>
      </p:pic>
      <p:pic>
        <p:nvPicPr>
          <p:cNvPr id="9" name="Obraz 8">
            <a:extLst>
              <a:ext uri="{FF2B5EF4-FFF2-40B4-BE49-F238E27FC236}">
                <a16:creationId xmlns:a16="http://schemas.microsoft.com/office/drawing/2014/main" id="{1E732BF7-3882-329E-E959-A4FBD3B66801}"/>
              </a:ext>
            </a:extLst>
          </p:cNvPr>
          <p:cNvPicPr>
            <a:picLocks noChangeAspect="1"/>
          </p:cNvPicPr>
          <p:nvPr/>
        </p:nvPicPr>
        <p:blipFill>
          <a:blip r:embed="rId3"/>
          <a:stretch>
            <a:fillRect/>
          </a:stretch>
        </p:blipFill>
        <p:spPr>
          <a:xfrm>
            <a:off x="3395800" y="4225924"/>
            <a:ext cx="4543425" cy="990600"/>
          </a:xfrm>
          <a:prstGeom prst="rect">
            <a:avLst/>
          </a:prstGeom>
        </p:spPr>
      </p:pic>
      <p:pic>
        <p:nvPicPr>
          <p:cNvPr id="11" name="Obraz 10">
            <a:extLst>
              <a:ext uri="{FF2B5EF4-FFF2-40B4-BE49-F238E27FC236}">
                <a16:creationId xmlns:a16="http://schemas.microsoft.com/office/drawing/2014/main" id="{BF705A10-27C5-9A29-F2FF-97810C719E07}"/>
              </a:ext>
            </a:extLst>
          </p:cNvPr>
          <p:cNvPicPr>
            <a:picLocks noChangeAspect="1"/>
          </p:cNvPicPr>
          <p:nvPr/>
        </p:nvPicPr>
        <p:blipFill>
          <a:blip r:embed="rId4"/>
          <a:stretch>
            <a:fillRect/>
          </a:stretch>
        </p:blipFill>
        <p:spPr>
          <a:xfrm>
            <a:off x="1303337" y="5191470"/>
            <a:ext cx="9382125" cy="1609725"/>
          </a:xfrm>
          <a:prstGeom prst="rect">
            <a:avLst/>
          </a:prstGeom>
        </p:spPr>
      </p:pic>
    </p:spTree>
    <p:extLst>
      <p:ext uri="{BB962C8B-B14F-4D97-AF65-F5344CB8AC3E}">
        <p14:creationId xmlns:p14="http://schemas.microsoft.com/office/powerpoint/2010/main" val="3984866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7B87C3-AA63-6547-A651-1B86CF4A6D27}"/>
              </a:ext>
            </a:extLst>
          </p:cNvPr>
          <p:cNvSpPr>
            <a:spLocks noGrp="1"/>
          </p:cNvSpPr>
          <p:nvPr>
            <p:ph type="title"/>
          </p:nvPr>
        </p:nvSpPr>
        <p:spPr/>
        <p:txBody>
          <a:bodyPr/>
          <a:lstStyle/>
          <a:p>
            <a:r>
              <a:rPr lang="pl-PL" b="1" dirty="0"/>
              <a:t>Elementy obwodów: kondensator</a:t>
            </a:r>
            <a:endParaRPr lang="pl-PL" dirty="0"/>
          </a:p>
        </p:txBody>
      </p:sp>
      <p:pic>
        <p:nvPicPr>
          <p:cNvPr id="5" name="Obraz 4">
            <a:extLst>
              <a:ext uri="{FF2B5EF4-FFF2-40B4-BE49-F238E27FC236}">
                <a16:creationId xmlns:a16="http://schemas.microsoft.com/office/drawing/2014/main" id="{3C1CCFA9-FA1F-AF4E-9D39-6FCA76A84288}"/>
              </a:ext>
            </a:extLst>
          </p:cNvPr>
          <p:cNvPicPr>
            <a:picLocks noChangeAspect="1"/>
          </p:cNvPicPr>
          <p:nvPr/>
        </p:nvPicPr>
        <p:blipFill>
          <a:blip r:embed="rId2"/>
          <a:stretch>
            <a:fillRect/>
          </a:stretch>
        </p:blipFill>
        <p:spPr>
          <a:xfrm>
            <a:off x="661672" y="1404730"/>
            <a:ext cx="2562253" cy="5387009"/>
          </a:xfrm>
          <a:prstGeom prst="rect">
            <a:avLst/>
          </a:prstGeom>
        </p:spPr>
      </p:pic>
      <p:sp>
        <p:nvSpPr>
          <p:cNvPr id="7" name="pole tekstowe 6">
            <a:extLst>
              <a:ext uri="{FF2B5EF4-FFF2-40B4-BE49-F238E27FC236}">
                <a16:creationId xmlns:a16="http://schemas.microsoft.com/office/drawing/2014/main" id="{A29C0081-C71D-048A-5039-8CD5E2390BAF}"/>
              </a:ext>
            </a:extLst>
          </p:cNvPr>
          <p:cNvSpPr txBox="1"/>
          <p:nvPr/>
        </p:nvSpPr>
        <p:spPr>
          <a:xfrm>
            <a:off x="4717774" y="1950880"/>
            <a:ext cx="6096000" cy="923330"/>
          </a:xfrm>
          <a:prstGeom prst="rect">
            <a:avLst/>
          </a:prstGeom>
          <a:noFill/>
        </p:spPr>
        <p:txBody>
          <a:bodyPr wrap="square">
            <a:spAutoFit/>
          </a:bodyPr>
          <a:lstStyle/>
          <a:p>
            <a:r>
              <a:rPr lang="pl-PL" dirty="0"/>
              <a:t>Dla przebiegów napięcia zmiennego niskich częstotliwości pojemność powoduje opóźnienie napięcia w fazie względem prądu o kąt  π /2.</a:t>
            </a:r>
          </a:p>
        </p:txBody>
      </p:sp>
      <p:pic>
        <p:nvPicPr>
          <p:cNvPr id="1026" name="Picture 2" descr="Kalkulator przesunięcia fazowego: Kompleksowy przewodnik">
            <a:extLst>
              <a:ext uri="{FF2B5EF4-FFF2-40B4-BE49-F238E27FC236}">
                <a16:creationId xmlns:a16="http://schemas.microsoft.com/office/drawing/2014/main" id="{8448F454-8867-2C3F-CE66-73C279F43B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774" y="3249743"/>
            <a:ext cx="6441109" cy="3162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3290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2CE9AD-D834-369A-821C-154F9790384F}"/>
              </a:ext>
            </a:extLst>
          </p:cNvPr>
          <p:cNvSpPr>
            <a:spLocks noGrp="1"/>
          </p:cNvSpPr>
          <p:nvPr>
            <p:ph type="title"/>
          </p:nvPr>
        </p:nvSpPr>
        <p:spPr/>
        <p:txBody>
          <a:bodyPr/>
          <a:lstStyle/>
          <a:p>
            <a:r>
              <a:rPr lang="pl-PL" b="1" dirty="0"/>
              <a:t>Elementy obwodów: cewka</a:t>
            </a:r>
            <a:endParaRPr lang="pl-PL" dirty="0"/>
          </a:p>
        </p:txBody>
      </p:sp>
      <p:sp>
        <p:nvSpPr>
          <p:cNvPr id="3" name="Symbol zastępczy zawartości 2">
            <a:extLst>
              <a:ext uri="{FF2B5EF4-FFF2-40B4-BE49-F238E27FC236}">
                <a16:creationId xmlns:a16="http://schemas.microsoft.com/office/drawing/2014/main" id="{371B44AC-D26F-7439-C9A9-F87C91E182D9}"/>
              </a:ext>
            </a:extLst>
          </p:cNvPr>
          <p:cNvSpPr>
            <a:spLocks noGrp="1"/>
          </p:cNvSpPr>
          <p:nvPr>
            <p:ph idx="1"/>
          </p:nvPr>
        </p:nvSpPr>
        <p:spPr/>
        <p:txBody>
          <a:bodyPr>
            <a:normAutofit fontScale="32500" lnSpcReduction="20000"/>
          </a:bodyPr>
          <a:lstStyle/>
          <a:p>
            <a:pPr marL="0" indent="0">
              <a:buNone/>
            </a:pPr>
            <a:r>
              <a:rPr lang="pl-PL" sz="6000" b="1" dirty="0"/>
              <a:t>Cewka</a:t>
            </a:r>
            <a:r>
              <a:rPr lang="pl-PL" sz="6000" dirty="0"/>
              <a:t> – część obwodu elektrycznego, zaliczana do elementów biernych. Posiada uzwojenie, czyli zwoje przewodnika nawinięte np. na powierzchnie:</a:t>
            </a:r>
          </a:p>
          <a:p>
            <a:endParaRPr lang="pl-PL" sz="6000" dirty="0"/>
          </a:p>
          <a:p>
            <a:r>
              <a:rPr lang="pl-PL" sz="6000" dirty="0"/>
              <a:t>walca (cewka cylindryczna),</a:t>
            </a:r>
          </a:p>
          <a:p>
            <a:r>
              <a:rPr lang="pl-PL" sz="6000" dirty="0"/>
              <a:t>pierścienia (cewka toroidalna),</a:t>
            </a:r>
          </a:p>
          <a:p>
            <a:r>
              <a:rPr lang="pl-PL" sz="6000" dirty="0"/>
              <a:t>płaską (cewka spiralna lub płaska).</a:t>
            </a:r>
          </a:p>
          <a:p>
            <a:r>
              <a:rPr lang="pl-PL" sz="6000" dirty="0"/>
              <a:t>Cewki ze zwojami ułożonymi w linię śrubową (helisę) nazywa się zwojnicami. </a:t>
            </a:r>
          </a:p>
          <a:p>
            <a:pPr marL="0" indent="0">
              <a:buNone/>
            </a:pPr>
            <a:endParaRPr lang="pl-PL" sz="6000" dirty="0"/>
          </a:p>
          <a:p>
            <a:pPr marL="0" indent="0">
              <a:buNone/>
            </a:pPr>
            <a:r>
              <a:rPr lang="pl-PL" sz="6000" dirty="0"/>
              <a:t>Oprócz tego wyróżnia się cewki:</a:t>
            </a:r>
          </a:p>
          <a:p>
            <a:endParaRPr lang="pl-PL" sz="6000" dirty="0"/>
          </a:p>
          <a:p>
            <a:r>
              <a:rPr lang="pl-PL" sz="6000" dirty="0"/>
              <a:t>powietrzne, inaczej solenoidy – pozbawione wypełnienia;</a:t>
            </a:r>
          </a:p>
          <a:p>
            <a:r>
              <a:rPr lang="pl-PL" sz="6000" dirty="0"/>
              <a:t>rdzeniowe, inaczej </a:t>
            </a:r>
            <a:r>
              <a:rPr lang="pl-PL" sz="6000" dirty="0" err="1"/>
              <a:t>magnetowodowe</a:t>
            </a:r>
            <a:r>
              <a:rPr lang="pl-PL" sz="6000" dirty="0"/>
              <a:t> – wewnątrz lub na zewnątrz ich zwojów znajduje się rdzeń magnetyczny wykonany zazwyczaj z materiału ferromagnetycznego.</a:t>
            </a:r>
          </a:p>
          <a:p>
            <a:pPr marL="0" indent="0">
              <a:buNone/>
            </a:pPr>
            <a:endParaRPr lang="pl-PL" sz="6000" dirty="0"/>
          </a:p>
        </p:txBody>
      </p:sp>
    </p:spTree>
    <p:extLst>
      <p:ext uri="{BB962C8B-B14F-4D97-AF65-F5344CB8AC3E}">
        <p14:creationId xmlns:p14="http://schemas.microsoft.com/office/powerpoint/2010/main" val="3281353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3075F0-6FEB-DB43-79D4-67F8B536DA13}"/>
              </a:ext>
            </a:extLst>
          </p:cNvPr>
          <p:cNvSpPr>
            <a:spLocks noGrp="1"/>
          </p:cNvSpPr>
          <p:nvPr>
            <p:ph type="title"/>
          </p:nvPr>
        </p:nvSpPr>
        <p:spPr/>
        <p:txBody>
          <a:bodyPr/>
          <a:lstStyle/>
          <a:p>
            <a:r>
              <a:rPr lang="pl-PL" b="1" dirty="0"/>
              <a:t>Elementy obwodów: cewka</a:t>
            </a:r>
            <a:endParaRPr lang="pl-PL" dirty="0"/>
          </a:p>
        </p:txBody>
      </p:sp>
      <p:sp>
        <p:nvSpPr>
          <p:cNvPr id="3" name="Symbol zastępczy zawartości 2">
            <a:extLst>
              <a:ext uri="{FF2B5EF4-FFF2-40B4-BE49-F238E27FC236}">
                <a16:creationId xmlns:a16="http://schemas.microsoft.com/office/drawing/2014/main" id="{1760086E-7436-BD66-008A-8CB22BB08AE5}"/>
              </a:ext>
            </a:extLst>
          </p:cNvPr>
          <p:cNvSpPr>
            <a:spLocks noGrp="1"/>
          </p:cNvSpPr>
          <p:nvPr>
            <p:ph idx="1"/>
          </p:nvPr>
        </p:nvSpPr>
        <p:spPr/>
        <p:txBody>
          <a:bodyPr>
            <a:normAutofit fontScale="92500" lnSpcReduction="20000"/>
          </a:bodyPr>
          <a:lstStyle/>
          <a:p>
            <a:pPr marL="0" indent="0">
              <a:buNone/>
            </a:pPr>
            <a:r>
              <a:rPr lang="pl-PL" dirty="0"/>
              <a:t>Cewki mają różne zastosowania; wytwarzane przez nie pole magnetyczne:</a:t>
            </a:r>
          </a:p>
          <a:p>
            <a:endParaRPr lang="pl-PL" dirty="0"/>
          </a:p>
          <a:p>
            <a:r>
              <a:rPr lang="pl-PL" dirty="0"/>
              <a:t>jest podstawą działania elektromagnesów; cewki służące temu celowi są nazywane wzbudzającymi;</a:t>
            </a:r>
          </a:p>
          <a:p>
            <a:r>
              <a:rPr lang="pl-PL" dirty="0"/>
              <a:t>zgodnie z prawem Faradaya może też wpłynąć na prąd elektryczny płynący w obwodzie. Przez to cewka może być elementem transformatora lub zwiększać indukcyjność obwodu; wtedy jest nazywana cewką indukcyjną lub induktorem. Może ona pełnić rolę dławika.</a:t>
            </a:r>
          </a:p>
          <a:p>
            <a:r>
              <a:rPr lang="pl-PL" dirty="0"/>
              <a:t>Termin bywa też używany mniej ściśle; przykładowo cewka Tesli to w istocie układ obwodów zawierający kilka cewek.</a:t>
            </a:r>
          </a:p>
        </p:txBody>
      </p:sp>
    </p:spTree>
    <p:extLst>
      <p:ext uri="{BB962C8B-B14F-4D97-AF65-F5344CB8AC3E}">
        <p14:creationId xmlns:p14="http://schemas.microsoft.com/office/powerpoint/2010/main" val="3955191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20FF69-F6BF-3069-0B7A-D2FBABB76D87}"/>
              </a:ext>
            </a:extLst>
          </p:cNvPr>
          <p:cNvSpPr>
            <a:spLocks noGrp="1"/>
          </p:cNvSpPr>
          <p:nvPr>
            <p:ph type="title"/>
          </p:nvPr>
        </p:nvSpPr>
        <p:spPr/>
        <p:txBody>
          <a:bodyPr/>
          <a:lstStyle/>
          <a:p>
            <a:r>
              <a:rPr lang="pl-PL" b="1" dirty="0"/>
              <a:t>Elementy obwodów: cewka</a:t>
            </a:r>
            <a:endParaRPr lang="pl-PL" dirty="0"/>
          </a:p>
        </p:txBody>
      </p:sp>
      <p:pic>
        <p:nvPicPr>
          <p:cNvPr id="2050" name="Picture 2" descr="Ilustracja">
            <a:extLst>
              <a:ext uri="{FF2B5EF4-FFF2-40B4-BE49-F238E27FC236}">
                <a16:creationId xmlns:a16="http://schemas.microsoft.com/office/drawing/2014/main" id="{E1804F37-1B4F-F9FE-6641-6FC8ECEF96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44510" y="1422400"/>
            <a:ext cx="5409642" cy="5161550"/>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7CD2F196-FD41-F0EB-0817-893071A8FD3C}"/>
              </a:ext>
            </a:extLst>
          </p:cNvPr>
          <p:cNvPicPr>
            <a:picLocks noChangeAspect="1"/>
          </p:cNvPicPr>
          <p:nvPr/>
        </p:nvPicPr>
        <p:blipFill>
          <a:blip r:embed="rId3"/>
          <a:stretch>
            <a:fillRect/>
          </a:stretch>
        </p:blipFill>
        <p:spPr>
          <a:xfrm>
            <a:off x="3905042" y="2812050"/>
            <a:ext cx="2314575" cy="1171575"/>
          </a:xfrm>
          <a:prstGeom prst="rect">
            <a:avLst/>
          </a:prstGeom>
        </p:spPr>
      </p:pic>
      <p:pic>
        <p:nvPicPr>
          <p:cNvPr id="7" name="Obraz 6">
            <a:extLst>
              <a:ext uri="{FF2B5EF4-FFF2-40B4-BE49-F238E27FC236}">
                <a16:creationId xmlns:a16="http://schemas.microsoft.com/office/drawing/2014/main" id="{A7F86DE7-7B96-6123-FEAF-4AA2611F1F46}"/>
              </a:ext>
            </a:extLst>
          </p:cNvPr>
          <p:cNvPicPr>
            <a:picLocks noChangeAspect="1"/>
          </p:cNvPicPr>
          <p:nvPr/>
        </p:nvPicPr>
        <p:blipFill>
          <a:blip r:embed="rId4"/>
          <a:stretch>
            <a:fillRect/>
          </a:stretch>
        </p:blipFill>
        <p:spPr>
          <a:xfrm>
            <a:off x="349957" y="3983625"/>
            <a:ext cx="5810250" cy="2600325"/>
          </a:xfrm>
          <a:prstGeom prst="rect">
            <a:avLst/>
          </a:prstGeom>
        </p:spPr>
      </p:pic>
      <p:pic>
        <p:nvPicPr>
          <p:cNvPr id="9" name="Obraz 8">
            <a:extLst>
              <a:ext uri="{FF2B5EF4-FFF2-40B4-BE49-F238E27FC236}">
                <a16:creationId xmlns:a16="http://schemas.microsoft.com/office/drawing/2014/main" id="{CC69D358-4262-0F5C-D481-5D5A3DFD6F09}"/>
              </a:ext>
            </a:extLst>
          </p:cNvPr>
          <p:cNvPicPr>
            <a:picLocks noChangeAspect="1"/>
          </p:cNvPicPr>
          <p:nvPr/>
        </p:nvPicPr>
        <p:blipFill>
          <a:blip r:embed="rId5"/>
          <a:stretch>
            <a:fillRect/>
          </a:stretch>
        </p:blipFill>
        <p:spPr>
          <a:xfrm>
            <a:off x="349957" y="1422400"/>
            <a:ext cx="3658195" cy="2400852"/>
          </a:xfrm>
          <a:prstGeom prst="rect">
            <a:avLst/>
          </a:prstGeom>
        </p:spPr>
      </p:pic>
    </p:spTree>
    <p:extLst>
      <p:ext uri="{BB962C8B-B14F-4D97-AF65-F5344CB8AC3E}">
        <p14:creationId xmlns:p14="http://schemas.microsoft.com/office/powerpoint/2010/main" val="30097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82FB89-6EBF-B729-24B2-3EBABEA84E94}"/>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D2759F6F-17CD-224D-C230-9D21BF271183}"/>
              </a:ext>
            </a:extLst>
          </p:cNvPr>
          <p:cNvSpPr>
            <a:spLocks noGrp="1"/>
          </p:cNvSpPr>
          <p:nvPr>
            <p:ph idx="1"/>
          </p:nvPr>
        </p:nvSpPr>
        <p:spPr>
          <a:xfrm>
            <a:off x="838200" y="1542911"/>
            <a:ext cx="10515600" cy="4351338"/>
          </a:xfrm>
        </p:spPr>
        <p:txBody>
          <a:bodyPr>
            <a:normAutofit fontScale="92500" lnSpcReduction="20000"/>
          </a:bodyPr>
          <a:lstStyle/>
          <a:p>
            <a:r>
              <a:rPr lang="pl-PL" b="1" dirty="0"/>
              <a:t>Co to jest pole elektryczne?</a:t>
            </a:r>
          </a:p>
          <a:p>
            <a:r>
              <a:rPr lang="pl-PL" b="1" dirty="0"/>
              <a:t>Pole elektryczne</a:t>
            </a:r>
            <a:r>
              <a:rPr lang="pl-PL" dirty="0"/>
              <a:t> to przestrzeń wokół ładunku elektrycznego, w której działa </a:t>
            </a:r>
            <a:r>
              <a:rPr lang="pl-PL" b="1" dirty="0"/>
              <a:t>siła elektrostatyczna</a:t>
            </a:r>
            <a:r>
              <a:rPr lang="pl-PL" dirty="0"/>
              <a:t> na inne ładunki.</a:t>
            </a:r>
            <a:endParaRPr lang="pl-PL" b="1" dirty="0"/>
          </a:p>
          <a:p>
            <a:r>
              <a:rPr lang="pl-PL" dirty="0"/>
              <a:t>Jako </a:t>
            </a:r>
            <a:r>
              <a:rPr lang="pl-PL" b="1" dirty="0"/>
              <a:t>przestrzeń </a:t>
            </a:r>
            <a:r>
              <a:rPr lang="pl-PL" dirty="0"/>
              <a:t>stanowi zbiór punktów przestrzeni. Można więc wyróżnić dwa poszczególne punkty przestrzeni i określić ich </a:t>
            </a:r>
            <a:r>
              <a:rPr lang="pl-PL" b="1" dirty="0"/>
              <a:t>potencjał. Różnica potencjałów nazywana jest napięciem.</a:t>
            </a:r>
          </a:p>
          <a:p>
            <a:r>
              <a:rPr lang="pl-PL" b="1" dirty="0"/>
              <a:t>Co to jest przewodnik elektryczny? </a:t>
            </a:r>
          </a:p>
          <a:p>
            <a:r>
              <a:rPr lang="pl-PL" b="1" dirty="0"/>
              <a:t>Przewodnik elektryczny</a:t>
            </a:r>
            <a:r>
              <a:rPr lang="pl-PL" dirty="0"/>
              <a:t> to materiał, który </a:t>
            </a:r>
            <a:r>
              <a:rPr lang="pl-PL" b="1" dirty="0"/>
              <a:t>łatwo przewodzi prąd elektryczny</a:t>
            </a:r>
            <a:r>
              <a:rPr lang="pl-PL" dirty="0"/>
              <a:t>, czyli umożliwia swobodny ruch ładunków elektrycznych (najczęściej elektronów). W przewodnikach znajdują się </a:t>
            </a:r>
            <a:r>
              <a:rPr lang="pl-PL" b="1" dirty="0"/>
              <a:t>swobodne elektrony</a:t>
            </a:r>
            <a:r>
              <a:rPr lang="pl-PL" dirty="0"/>
              <a:t>, które mogą się łatwo przemieszczać pod wpływem pola elektrycznego. To właśnie ich ruch tworzy prąd elektryczny.</a:t>
            </a:r>
          </a:p>
          <a:p>
            <a:endParaRPr lang="pl-PL" b="1" dirty="0"/>
          </a:p>
        </p:txBody>
      </p:sp>
    </p:spTree>
    <p:extLst>
      <p:ext uri="{BB962C8B-B14F-4D97-AF65-F5344CB8AC3E}">
        <p14:creationId xmlns:p14="http://schemas.microsoft.com/office/powerpoint/2010/main" val="3538333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28E16E6-BE95-5E35-449C-D7673ADAB413}"/>
              </a:ext>
            </a:extLst>
          </p:cNvPr>
          <p:cNvSpPr>
            <a:spLocks noGrp="1"/>
          </p:cNvSpPr>
          <p:nvPr>
            <p:ph type="title"/>
          </p:nvPr>
        </p:nvSpPr>
        <p:spPr/>
        <p:txBody>
          <a:bodyPr/>
          <a:lstStyle/>
          <a:p>
            <a:r>
              <a:rPr lang="pl-PL" b="1" dirty="0"/>
              <a:t>Elementy obwodów: cewka</a:t>
            </a:r>
            <a:endParaRPr lang="pl-PL" dirty="0"/>
          </a:p>
        </p:txBody>
      </p:sp>
      <p:sp>
        <p:nvSpPr>
          <p:cNvPr id="3" name="Symbol zastępczy zawartości 2">
            <a:extLst>
              <a:ext uri="{FF2B5EF4-FFF2-40B4-BE49-F238E27FC236}">
                <a16:creationId xmlns:a16="http://schemas.microsoft.com/office/drawing/2014/main" id="{A342B75C-2103-CC55-5316-E5BFB03A6D41}"/>
              </a:ext>
            </a:extLst>
          </p:cNvPr>
          <p:cNvSpPr>
            <a:spLocks noGrp="1"/>
          </p:cNvSpPr>
          <p:nvPr>
            <p:ph idx="1"/>
          </p:nvPr>
        </p:nvSpPr>
        <p:spPr>
          <a:xfrm>
            <a:off x="838200" y="1812373"/>
            <a:ext cx="10515600" cy="4351338"/>
          </a:xfrm>
        </p:spPr>
        <p:txBody>
          <a:bodyPr/>
          <a:lstStyle/>
          <a:p>
            <a:r>
              <a:rPr lang="pl-PL" dirty="0"/>
              <a:t>Podstawowym parametrem cewki jest jej </a:t>
            </a:r>
            <a:r>
              <a:rPr lang="pl-PL" b="1" dirty="0"/>
              <a:t>indukcyjność </a:t>
            </a:r>
            <a:r>
              <a:rPr lang="pl-PL" dirty="0"/>
              <a:t>oznaczana literą L. </a:t>
            </a:r>
          </a:p>
          <a:p>
            <a:r>
              <a:rPr lang="pl-PL" dirty="0"/>
              <a:t>Dla połączenia szeregowego cewek indukcyjność zastępcza wynosi sumę poszczególnych indukcyjności cewek, co wyraża wzór:</a:t>
            </a:r>
          </a:p>
          <a:p>
            <a:pPr marL="0" indent="0">
              <a:buNone/>
            </a:pPr>
            <a:endParaRPr lang="pl-PL" dirty="0"/>
          </a:p>
        </p:txBody>
      </p:sp>
      <p:pic>
        <p:nvPicPr>
          <p:cNvPr id="7" name="Obraz 6">
            <a:extLst>
              <a:ext uri="{FF2B5EF4-FFF2-40B4-BE49-F238E27FC236}">
                <a16:creationId xmlns:a16="http://schemas.microsoft.com/office/drawing/2014/main" id="{F81E56E9-44C5-6571-7600-D20B7C3742EC}"/>
              </a:ext>
            </a:extLst>
          </p:cNvPr>
          <p:cNvPicPr>
            <a:picLocks noChangeAspect="1"/>
          </p:cNvPicPr>
          <p:nvPr/>
        </p:nvPicPr>
        <p:blipFill>
          <a:blip r:embed="rId2"/>
          <a:stretch>
            <a:fillRect/>
          </a:stretch>
        </p:blipFill>
        <p:spPr>
          <a:xfrm>
            <a:off x="2936805" y="3874120"/>
            <a:ext cx="5629275" cy="1247775"/>
          </a:xfrm>
          <a:prstGeom prst="rect">
            <a:avLst/>
          </a:prstGeom>
        </p:spPr>
      </p:pic>
      <p:pic>
        <p:nvPicPr>
          <p:cNvPr id="9" name="Obraz 8">
            <a:extLst>
              <a:ext uri="{FF2B5EF4-FFF2-40B4-BE49-F238E27FC236}">
                <a16:creationId xmlns:a16="http://schemas.microsoft.com/office/drawing/2014/main" id="{7C296999-8105-60A5-677F-E246604FE852}"/>
              </a:ext>
            </a:extLst>
          </p:cNvPr>
          <p:cNvPicPr>
            <a:picLocks noChangeAspect="1"/>
          </p:cNvPicPr>
          <p:nvPr/>
        </p:nvPicPr>
        <p:blipFill>
          <a:blip r:embed="rId3"/>
          <a:stretch>
            <a:fillRect/>
          </a:stretch>
        </p:blipFill>
        <p:spPr>
          <a:xfrm>
            <a:off x="3694042" y="5239786"/>
            <a:ext cx="4114800" cy="923925"/>
          </a:xfrm>
          <a:prstGeom prst="rect">
            <a:avLst/>
          </a:prstGeom>
        </p:spPr>
      </p:pic>
    </p:spTree>
    <p:extLst>
      <p:ext uri="{BB962C8B-B14F-4D97-AF65-F5344CB8AC3E}">
        <p14:creationId xmlns:p14="http://schemas.microsoft.com/office/powerpoint/2010/main" val="24732955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7C2D44-A8CC-511C-8FA1-F54EC0B593AF}"/>
              </a:ext>
            </a:extLst>
          </p:cNvPr>
          <p:cNvSpPr>
            <a:spLocks noGrp="1"/>
          </p:cNvSpPr>
          <p:nvPr>
            <p:ph type="title"/>
          </p:nvPr>
        </p:nvSpPr>
        <p:spPr/>
        <p:txBody>
          <a:bodyPr/>
          <a:lstStyle/>
          <a:p>
            <a:r>
              <a:rPr lang="pl-PL" b="1" dirty="0"/>
              <a:t>Elementy obwodów: cewka</a:t>
            </a:r>
            <a:endParaRPr lang="pl-PL" dirty="0"/>
          </a:p>
        </p:txBody>
      </p:sp>
      <p:sp>
        <p:nvSpPr>
          <p:cNvPr id="3" name="Symbol zastępczy zawartości 2">
            <a:extLst>
              <a:ext uri="{FF2B5EF4-FFF2-40B4-BE49-F238E27FC236}">
                <a16:creationId xmlns:a16="http://schemas.microsoft.com/office/drawing/2014/main" id="{BA6BF00D-A2EC-F620-663C-77DFA8920BA5}"/>
              </a:ext>
            </a:extLst>
          </p:cNvPr>
          <p:cNvSpPr>
            <a:spLocks noGrp="1"/>
          </p:cNvSpPr>
          <p:nvPr>
            <p:ph idx="1"/>
          </p:nvPr>
        </p:nvSpPr>
        <p:spPr/>
        <p:txBody>
          <a:bodyPr/>
          <a:lstStyle/>
          <a:p>
            <a:r>
              <a:rPr lang="pl-PL" dirty="0"/>
              <a:t>Dla połączenia równoległego indukcyjność zastępcza opisujemy wzorem:</a:t>
            </a:r>
          </a:p>
        </p:txBody>
      </p:sp>
      <p:pic>
        <p:nvPicPr>
          <p:cNvPr id="5" name="Obraz 4">
            <a:extLst>
              <a:ext uri="{FF2B5EF4-FFF2-40B4-BE49-F238E27FC236}">
                <a16:creationId xmlns:a16="http://schemas.microsoft.com/office/drawing/2014/main" id="{0ABEBB3D-7314-C7E2-01DF-131586E23BDF}"/>
              </a:ext>
            </a:extLst>
          </p:cNvPr>
          <p:cNvPicPr>
            <a:picLocks noChangeAspect="1"/>
          </p:cNvPicPr>
          <p:nvPr/>
        </p:nvPicPr>
        <p:blipFill>
          <a:blip r:embed="rId3"/>
          <a:stretch>
            <a:fillRect/>
          </a:stretch>
        </p:blipFill>
        <p:spPr>
          <a:xfrm>
            <a:off x="2995612" y="2743200"/>
            <a:ext cx="6200775" cy="1371600"/>
          </a:xfrm>
          <a:prstGeom prst="rect">
            <a:avLst/>
          </a:prstGeom>
        </p:spPr>
      </p:pic>
      <p:pic>
        <p:nvPicPr>
          <p:cNvPr id="7" name="Obraz 6">
            <a:extLst>
              <a:ext uri="{FF2B5EF4-FFF2-40B4-BE49-F238E27FC236}">
                <a16:creationId xmlns:a16="http://schemas.microsoft.com/office/drawing/2014/main" id="{341D9621-7831-8727-9C48-F29CFC6887D6}"/>
              </a:ext>
            </a:extLst>
          </p:cNvPr>
          <p:cNvPicPr>
            <a:picLocks noChangeAspect="1"/>
          </p:cNvPicPr>
          <p:nvPr/>
        </p:nvPicPr>
        <p:blipFill>
          <a:blip r:embed="rId4"/>
          <a:stretch>
            <a:fillRect/>
          </a:stretch>
        </p:blipFill>
        <p:spPr>
          <a:xfrm>
            <a:off x="4035011" y="4249737"/>
            <a:ext cx="3848100" cy="1704975"/>
          </a:xfrm>
          <a:prstGeom prst="rect">
            <a:avLst/>
          </a:prstGeom>
        </p:spPr>
      </p:pic>
    </p:spTree>
    <p:extLst>
      <p:ext uri="{BB962C8B-B14F-4D97-AF65-F5344CB8AC3E}">
        <p14:creationId xmlns:p14="http://schemas.microsoft.com/office/powerpoint/2010/main" val="39977439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4C63DC-C362-CF92-04DB-4D6AF5263F72}"/>
              </a:ext>
            </a:extLst>
          </p:cNvPr>
          <p:cNvSpPr>
            <a:spLocks noGrp="1"/>
          </p:cNvSpPr>
          <p:nvPr>
            <p:ph type="title"/>
          </p:nvPr>
        </p:nvSpPr>
        <p:spPr/>
        <p:txBody>
          <a:bodyPr/>
          <a:lstStyle/>
          <a:p>
            <a:r>
              <a:rPr lang="pl-PL" b="1" dirty="0"/>
              <a:t>Elementy obwodów: cewka</a:t>
            </a:r>
            <a:endParaRPr lang="pl-PL" dirty="0"/>
          </a:p>
        </p:txBody>
      </p:sp>
      <p:sp>
        <p:nvSpPr>
          <p:cNvPr id="3" name="Symbol zastępczy zawartości 2">
            <a:extLst>
              <a:ext uri="{FF2B5EF4-FFF2-40B4-BE49-F238E27FC236}">
                <a16:creationId xmlns:a16="http://schemas.microsoft.com/office/drawing/2014/main" id="{DF857F9D-36F8-A0E6-7040-6C30BB01D87E}"/>
              </a:ext>
            </a:extLst>
          </p:cNvPr>
          <p:cNvSpPr>
            <a:spLocks noGrp="1"/>
          </p:cNvSpPr>
          <p:nvPr>
            <p:ph idx="1"/>
          </p:nvPr>
        </p:nvSpPr>
        <p:spPr/>
        <p:txBody>
          <a:bodyPr/>
          <a:lstStyle/>
          <a:p>
            <a:r>
              <a:rPr lang="pl-PL" dirty="0"/>
              <a:t>Reaktancja indukcyjnościowa wyrażana jest wzorem:</a:t>
            </a:r>
          </a:p>
          <a:p>
            <a:endParaRPr lang="pl-PL" dirty="0"/>
          </a:p>
        </p:txBody>
      </p:sp>
      <p:pic>
        <p:nvPicPr>
          <p:cNvPr id="5" name="Obraz 4">
            <a:extLst>
              <a:ext uri="{FF2B5EF4-FFF2-40B4-BE49-F238E27FC236}">
                <a16:creationId xmlns:a16="http://schemas.microsoft.com/office/drawing/2014/main" id="{CD5F5CBD-FAE9-36DB-6BEE-4F63CD18D8D3}"/>
              </a:ext>
            </a:extLst>
          </p:cNvPr>
          <p:cNvPicPr>
            <a:picLocks noChangeAspect="1"/>
          </p:cNvPicPr>
          <p:nvPr/>
        </p:nvPicPr>
        <p:blipFill>
          <a:blip r:embed="rId2"/>
          <a:stretch>
            <a:fillRect/>
          </a:stretch>
        </p:blipFill>
        <p:spPr>
          <a:xfrm>
            <a:off x="4476542" y="2627382"/>
            <a:ext cx="1781175" cy="666750"/>
          </a:xfrm>
          <a:prstGeom prst="rect">
            <a:avLst/>
          </a:prstGeom>
        </p:spPr>
      </p:pic>
      <p:sp>
        <p:nvSpPr>
          <p:cNvPr id="6" name="pole tekstowe 5">
            <a:extLst>
              <a:ext uri="{FF2B5EF4-FFF2-40B4-BE49-F238E27FC236}">
                <a16:creationId xmlns:a16="http://schemas.microsoft.com/office/drawing/2014/main" id="{42F4AB04-15C0-5937-C76F-3A5638402A0B}"/>
              </a:ext>
            </a:extLst>
          </p:cNvPr>
          <p:cNvSpPr txBox="1"/>
          <p:nvPr/>
        </p:nvSpPr>
        <p:spPr>
          <a:xfrm>
            <a:off x="905564" y="3429000"/>
            <a:ext cx="11145079" cy="646331"/>
          </a:xfrm>
          <a:prstGeom prst="rect">
            <a:avLst/>
          </a:prstGeom>
          <a:noFill/>
        </p:spPr>
        <p:txBody>
          <a:bodyPr wrap="square" rtlCol="0">
            <a:spAutoFit/>
          </a:bodyPr>
          <a:lstStyle/>
          <a:p>
            <a:r>
              <a:rPr lang="pl-PL" dirty="0"/>
              <a:t>Rzeczywiste cewki wykazują też rezystancję R. Jednym z istotnych parametrów cewki rzeczywistej jest dobroć cewki określona wzorem:</a:t>
            </a:r>
          </a:p>
        </p:txBody>
      </p:sp>
      <p:pic>
        <p:nvPicPr>
          <p:cNvPr id="8" name="Obraz 7">
            <a:extLst>
              <a:ext uri="{FF2B5EF4-FFF2-40B4-BE49-F238E27FC236}">
                <a16:creationId xmlns:a16="http://schemas.microsoft.com/office/drawing/2014/main" id="{C41911AB-DA9C-B433-502E-3B1166F08A8B}"/>
              </a:ext>
            </a:extLst>
          </p:cNvPr>
          <p:cNvPicPr>
            <a:picLocks noChangeAspect="1"/>
          </p:cNvPicPr>
          <p:nvPr/>
        </p:nvPicPr>
        <p:blipFill>
          <a:blip r:embed="rId3"/>
          <a:stretch>
            <a:fillRect/>
          </a:stretch>
        </p:blipFill>
        <p:spPr>
          <a:xfrm>
            <a:off x="4442584" y="4210199"/>
            <a:ext cx="1743075" cy="1000125"/>
          </a:xfrm>
          <a:prstGeom prst="rect">
            <a:avLst/>
          </a:prstGeom>
        </p:spPr>
      </p:pic>
    </p:spTree>
    <p:extLst>
      <p:ext uri="{BB962C8B-B14F-4D97-AF65-F5344CB8AC3E}">
        <p14:creationId xmlns:p14="http://schemas.microsoft.com/office/powerpoint/2010/main" val="1303720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F370D9-9994-ED39-A7BE-9EE162533DF0}"/>
              </a:ext>
            </a:extLst>
          </p:cNvPr>
          <p:cNvSpPr>
            <a:spLocks noGrp="1"/>
          </p:cNvSpPr>
          <p:nvPr>
            <p:ph type="title"/>
          </p:nvPr>
        </p:nvSpPr>
        <p:spPr/>
        <p:txBody>
          <a:bodyPr/>
          <a:lstStyle/>
          <a:p>
            <a:r>
              <a:rPr lang="pl-PL" b="1" dirty="0"/>
              <a:t>Elementy obwodów: cewka</a:t>
            </a:r>
            <a:endParaRPr lang="pl-PL" dirty="0"/>
          </a:p>
        </p:txBody>
      </p:sp>
      <p:pic>
        <p:nvPicPr>
          <p:cNvPr id="5" name="Obraz 4">
            <a:extLst>
              <a:ext uri="{FF2B5EF4-FFF2-40B4-BE49-F238E27FC236}">
                <a16:creationId xmlns:a16="http://schemas.microsoft.com/office/drawing/2014/main" id="{AADBEBCE-F247-8AC5-F7BE-1F74F3CD064B}"/>
              </a:ext>
            </a:extLst>
          </p:cNvPr>
          <p:cNvPicPr>
            <a:picLocks noChangeAspect="1"/>
          </p:cNvPicPr>
          <p:nvPr/>
        </p:nvPicPr>
        <p:blipFill>
          <a:blip r:embed="rId2"/>
          <a:stretch>
            <a:fillRect/>
          </a:stretch>
        </p:blipFill>
        <p:spPr>
          <a:xfrm>
            <a:off x="613972" y="1656521"/>
            <a:ext cx="2468206" cy="5095461"/>
          </a:xfrm>
          <a:prstGeom prst="rect">
            <a:avLst/>
          </a:prstGeom>
        </p:spPr>
      </p:pic>
      <p:sp>
        <p:nvSpPr>
          <p:cNvPr id="6" name="pole tekstowe 5">
            <a:extLst>
              <a:ext uri="{FF2B5EF4-FFF2-40B4-BE49-F238E27FC236}">
                <a16:creationId xmlns:a16="http://schemas.microsoft.com/office/drawing/2014/main" id="{D08DFF4C-6662-EC55-6421-58E1270A1D15}"/>
              </a:ext>
            </a:extLst>
          </p:cNvPr>
          <p:cNvSpPr txBox="1"/>
          <p:nvPr/>
        </p:nvSpPr>
        <p:spPr>
          <a:xfrm>
            <a:off x="4837043" y="1819965"/>
            <a:ext cx="6281531" cy="2031325"/>
          </a:xfrm>
          <a:prstGeom prst="rect">
            <a:avLst/>
          </a:prstGeom>
          <a:noFill/>
        </p:spPr>
        <p:txBody>
          <a:bodyPr wrap="square" rtlCol="0">
            <a:spAutoFit/>
          </a:bodyPr>
          <a:lstStyle/>
          <a:p>
            <a:pPr algn="just"/>
            <a:r>
              <a:rPr lang="pl-PL" dirty="0"/>
              <a:t>Indukująca się w cewce siła elektromotoryczna (napięcie) zależy od jej indukcyjności oraz od zmiany w czasie płynącego przez nią prądu. W obwodach prądu zmiennego sinusoidalnego, w stanie ustalonym napięcie na cewce wyprzedza o 90° prąd płynący w cewce (napięcie i prąd są przesunięte w fazie o </a:t>
            </a:r>
          </a:p>
          <a:p>
            <a:pPr algn="just"/>
            <a:r>
              <a:rPr lang="pl-PL" dirty="0"/>
              <a:t>π/2).</a:t>
            </a:r>
          </a:p>
        </p:txBody>
      </p:sp>
      <p:pic>
        <p:nvPicPr>
          <p:cNvPr id="7" name="Picture 2" descr="Kalkulator przesunięcia fazowego: Kompleksowy przewodnik">
            <a:extLst>
              <a:ext uri="{FF2B5EF4-FFF2-40B4-BE49-F238E27FC236}">
                <a16:creationId xmlns:a16="http://schemas.microsoft.com/office/drawing/2014/main" id="{DD9CFBEB-47F9-67FF-BC6A-D9F3333F0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156" y="4102858"/>
            <a:ext cx="4991653" cy="2450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075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890BD5-767E-A66A-74F6-064091F56719}"/>
              </a:ext>
            </a:extLst>
          </p:cNvPr>
          <p:cNvSpPr>
            <a:spLocks noGrp="1"/>
          </p:cNvSpPr>
          <p:nvPr>
            <p:ph type="title"/>
          </p:nvPr>
        </p:nvSpPr>
        <p:spPr/>
        <p:txBody>
          <a:bodyPr>
            <a:normAutofit fontScale="90000"/>
          </a:bodyPr>
          <a:lstStyle/>
          <a:p>
            <a:r>
              <a:rPr lang="pl-PL" b="1" dirty="0"/>
              <a:t>Elementy obwodów: pojęcie oczka obwodu oraz węzła obwodu stosowane w analizie obwodowej</a:t>
            </a:r>
            <a:endParaRPr lang="pl-PL" dirty="0"/>
          </a:p>
        </p:txBody>
      </p:sp>
      <p:pic>
        <p:nvPicPr>
          <p:cNvPr id="4" name="Obraz 3">
            <a:extLst>
              <a:ext uri="{FF2B5EF4-FFF2-40B4-BE49-F238E27FC236}">
                <a16:creationId xmlns:a16="http://schemas.microsoft.com/office/drawing/2014/main" id="{18FEF559-9864-A2A8-8A84-AE4B33087DD0}"/>
              </a:ext>
            </a:extLst>
          </p:cNvPr>
          <p:cNvPicPr>
            <a:picLocks noChangeAspect="1"/>
          </p:cNvPicPr>
          <p:nvPr/>
        </p:nvPicPr>
        <p:blipFill>
          <a:blip r:embed="rId2"/>
          <a:stretch>
            <a:fillRect/>
          </a:stretch>
        </p:blipFill>
        <p:spPr>
          <a:xfrm>
            <a:off x="838200" y="2933150"/>
            <a:ext cx="2740816" cy="2485196"/>
          </a:xfrm>
          <a:prstGeom prst="rect">
            <a:avLst/>
          </a:prstGeom>
        </p:spPr>
      </p:pic>
      <p:sp>
        <p:nvSpPr>
          <p:cNvPr id="5" name="pole tekstowe 4">
            <a:extLst>
              <a:ext uri="{FF2B5EF4-FFF2-40B4-BE49-F238E27FC236}">
                <a16:creationId xmlns:a16="http://schemas.microsoft.com/office/drawing/2014/main" id="{96B1EBFB-8889-3505-74AE-484B2F15875A}"/>
              </a:ext>
            </a:extLst>
          </p:cNvPr>
          <p:cNvSpPr txBox="1"/>
          <p:nvPr/>
        </p:nvSpPr>
        <p:spPr>
          <a:xfrm>
            <a:off x="1069009" y="5932557"/>
            <a:ext cx="1631344" cy="369332"/>
          </a:xfrm>
          <a:prstGeom prst="rect">
            <a:avLst/>
          </a:prstGeom>
          <a:noFill/>
        </p:spPr>
        <p:txBody>
          <a:bodyPr wrap="none" rtlCol="0">
            <a:spAutoFit/>
          </a:bodyPr>
          <a:lstStyle/>
          <a:p>
            <a:r>
              <a:rPr lang="pl-PL" dirty="0"/>
              <a:t>Węzeł obwodu</a:t>
            </a:r>
          </a:p>
        </p:txBody>
      </p:sp>
      <p:pic>
        <p:nvPicPr>
          <p:cNvPr id="7" name="Obraz 6">
            <a:extLst>
              <a:ext uri="{FF2B5EF4-FFF2-40B4-BE49-F238E27FC236}">
                <a16:creationId xmlns:a16="http://schemas.microsoft.com/office/drawing/2014/main" id="{A6C311CA-44EB-654C-8E57-8630FC7EBD45}"/>
              </a:ext>
            </a:extLst>
          </p:cNvPr>
          <p:cNvPicPr>
            <a:picLocks noChangeAspect="1"/>
          </p:cNvPicPr>
          <p:nvPr/>
        </p:nvPicPr>
        <p:blipFill>
          <a:blip r:embed="rId3"/>
          <a:stretch>
            <a:fillRect/>
          </a:stretch>
        </p:blipFill>
        <p:spPr>
          <a:xfrm>
            <a:off x="6928610" y="2624805"/>
            <a:ext cx="3592354" cy="3101885"/>
          </a:xfrm>
          <a:prstGeom prst="rect">
            <a:avLst/>
          </a:prstGeom>
        </p:spPr>
      </p:pic>
      <p:sp>
        <p:nvSpPr>
          <p:cNvPr id="9" name="pole tekstowe 8">
            <a:extLst>
              <a:ext uri="{FF2B5EF4-FFF2-40B4-BE49-F238E27FC236}">
                <a16:creationId xmlns:a16="http://schemas.microsoft.com/office/drawing/2014/main" id="{AA1FDD5A-C28D-3E35-EF7D-20B33DFDCED5}"/>
              </a:ext>
            </a:extLst>
          </p:cNvPr>
          <p:cNvSpPr txBox="1"/>
          <p:nvPr/>
        </p:nvSpPr>
        <p:spPr>
          <a:xfrm>
            <a:off x="7191513" y="5932557"/>
            <a:ext cx="6096000" cy="369332"/>
          </a:xfrm>
          <a:prstGeom prst="rect">
            <a:avLst/>
          </a:prstGeom>
          <a:noFill/>
        </p:spPr>
        <p:txBody>
          <a:bodyPr wrap="square">
            <a:spAutoFit/>
          </a:bodyPr>
          <a:lstStyle/>
          <a:p>
            <a:r>
              <a:rPr lang="pl-PL" dirty="0"/>
              <a:t>Oczko obwodu elektrycznego</a:t>
            </a:r>
          </a:p>
        </p:txBody>
      </p:sp>
    </p:spTree>
    <p:extLst>
      <p:ext uri="{BB962C8B-B14F-4D97-AF65-F5344CB8AC3E}">
        <p14:creationId xmlns:p14="http://schemas.microsoft.com/office/powerpoint/2010/main" val="37331068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86E8F2-E753-EA9B-5125-7B8F7C17539E}"/>
              </a:ext>
            </a:extLst>
          </p:cNvPr>
          <p:cNvSpPr>
            <a:spLocks noGrp="1"/>
          </p:cNvSpPr>
          <p:nvPr>
            <p:ph type="title"/>
          </p:nvPr>
        </p:nvSpPr>
        <p:spPr/>
        <p:txBody>
          <a:bodyPr/>
          <a:lstStyle/>
          <a:p>
            <a:r>
              <a:rPr lang="pl-PL" b="1" dirty="0"/>
              <a:t>Prawa Kirchhoffa – 1 prawo Kirchhoffa</a:t>
            </a:r>
            <a:endParaRPr lang="pl-PL" dirty="0"/>
          </a:p>
        </p:txBody>
      </p:sp>
      <p:sp>
        <p:nvSpPr>
          <p:cNvPr id="3" name="Symbol zastępczy zawartości 2">
            <a:extLst>
              <a:ext uri="{FF2B5EF4-FFF2-40B4-BE49-F238E27FC236}">
                <a16:creationId xmlns:a16="http://schemas.microsoft.com/office/drawing/2014/main" id="{008F2B5E-95E2-C570-E598-B39EA803597D}"/>
              </a:ext>
            </a:extLst>
          </p:cNvPr>
          <p:cNvSpPr>
            <a:spLocks noGrp="1"/>
          </p:cNvSpPr>
          <p:nvPr>
            <p:ph idx="1"/>
          </p:nvPr>
        </p:nvSpPr>
        <p:spPr/>
        <p:txBody>
          <a:bodyPr/>
          <a:lstStyle/>
          <a:p>
            <a:r>
              <a:rPr lang="pl-PL" b="1" i="0" dirty="0">
                <a:solidFill>
                  <a:srgbClr val="202122"/>
                </a:solidFill>
                <a:effectLst/>
                <a:latin typeface="Arial" panose="020B0604020202020204" pitchFamily="34" charset="0"/>
              </a:rPr>
              <a:t>Dla węzła obwodu elektrycznego suma algebraiczna natężeń prądów wpływających (+) i wypływających (−) jest równa zeru</a:t>
            </a:r>
            <a:r>
              <a:rPr lang="pl-PL" b="0" i="0" dirty="0">
                <a:solidFill>
                  <a:srgbClr val="202122"/>
                </a:solidFill>
                <a:effectLst/>
                <a:latin typeface="Arial" panose="020B0604020202020204" pitchFamily="34" charset="0"/>
              </a:rPr>
              <a:t> (znak prądu wynika z przyjętej konwencji).</a:t>
            </a:r>
          </a:p>
          <a:p>
            <a:r>
              <a:rPr lang="pl-PL" dirty="0">
                <a:solidFill>
                  <a:srgbClr val="202122"/>
                </a:solidFill>
                <a:latin typeface="Arial" panose="020B0604020202020204" pitchFamily="34" charset="0"/>
              </a:rPr>
              <a:t>Można więc powiedzieć, że </a:t>
            </a:r>
            <a:r>
              <a:rPr lang="pl-PL" b="1" dirty="0">
                <a:solidFill>
                  <a:srgbClr val="202122"/>
                </a:solidFill>
                <a:latin typeface="Arial" panose="020B0604020202020204" pitchFamily="34" charset="0"/>
              </a:rPr>
              <a:t>s</a:t>
            </a:r>
            <a:r>
              <a:rPr lang="pl-PL" b="1" i="0" dirty="0">
                <a:solidFill>
                  <a:srgbClr val="202122"/>
                </a:solidFill>
                <a:effectLst/>
                <a:latin typeface="Arial" panose="020B0604020202020204" pitchFamily="34" charset="0"/>
              </a:rPr>
              <a:t>uma natężeń prądów wpływających do węzła jest równa sumie natężeń prądów wypływających z tego węzła.</a:t>
            </a:r>
            <a:endParaRPr lang="pl-PL" dirty="0"/>
          </a:p>
        </p:txBody>
      </p:sp>
      <p:pic>
        <p:nvPicPr>
          <p:cNvPr id="5" name="Obraz 4">
            <a:extLst>
              <a:ext uri="{FF2B5EF4-FFF2-40B4-BE49-F238E27FC236}">
                <a16:creationId xmlns:a16="http://schemas.microsoft.com/office/drawing/2014/main" id="{0F1FB230-0D91-5977-61EA-D3F5421F8F24}"/>
              </a:ext>
            </a:extLst>
          </p:cNvPr>
          <p:cNvPicPr>
            <a:picLocks noChangeAspect="1"/>
          </p:cNvPicPr>
          <p:nvPr/>
        </p:nvPicPr>
        <p:blipFill>
          <a:blip r:embed="rId2"/>
          <a:stretch>
            <a:fillRect/>
          </a:stretch>
        </p:blipFill>
        <p:spPr>
          <a:xfrm>
            <a:off x="9094719" y="4214193"/>
            <a:ext cx="2740816" cy="2485196"/>
          </a:xfrm>
          <a:prstGeom prst="rect">
            <a:avLst/>
          </a:prstGeom>
        </p:spPr>
      </p:pic>
      <p:pic>
        <p:nvPicPr>
          <p:cNvPr id="7" name="Obraz 6">
            <a:extLst>
              <a:ext uri="{FF2B5EF4-FFF2-40B4-BE49-F238E27FC236}">
                <a16:creationId xmlns:a16="http://schemas.microsoft.com/office/drawing/2014/main" id="{8682F38D-DB64-2346-6FE3-59D0AD24F3A6}"/>
              </a:ext>
            </a:extLst>
          </p:cNvPr>
          <p:cNvPicPr>
            <a:picLocks noChangeAspect="1"/>
          </p:cNvPicPr>
          <p:nvPr/>
        </p:nvPicPr>
        <p:blipFill>
          <a:blip r:embed="rId3"/>
          <a:stretch>
            <a:fillRect/>
          </a:stretch>
        </p:blipFill>
        <p:spPr>
          <a:xfrm>
            <a:off x="2350880" y="5926483"/>
            <a:ext cx="4610100" cy="685800"/>
          </a:xfrm>
          <a:prstGeom prst="rect">
            <a:avLst/>
          </a:prstGeom>
        </p:spPr>
      </p:pic>
      <p:pic>
        <p:nvPicPr>
          <p:cNvPr id="9" name="Obraz 8">
            <a:extLst>
              <a:ext uri="{FF2B5EF4-FFF2-40B4-BE49-F238E27FC236}">
                <a16:creationId xmlns:a16="http://schemas.microsoft.com/office/drawing/2014/main" id="{75B06997-A852-56F3-6433-8DD1E5CCB805}"/>
              </a:ext>
            </a:extLst>
          </p:cNvPr>
          <p:cNvPicPr>
            <a:picLocks noChangeAspect="1"/>
          </p:cNvPicPr>
          <p:nvPr/>
        </p:nvPicPr>
        <p:blipFill>
          <a:blip r:embed="rId4"/>
          <a:stretch>
            <a:fillRect/>
          </a:stretch>
        </p:blipFill>
        <p:spPr>
          <a:xfrm>
            <a:off x="4398755" y="4442239"/>
            <a:ext cx="2562225" cy="1162050"/>
          </a:xfrm>
          <a:prstGeom prst="rect">
            <a:avLst/>
          </a:prstGeom>
        </p:spPr>
      </p:pic>
    </p:spTree>
    <p:extLst>
      <p:ext uri="{BB962C8B-B14F-4D97-AF65-F5344CB8AC3E}">
        <p14:creationId xmlns:p14="http://schemas.microsoft.com/office/powerpoint/2010/main" val="17479524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423243-3AEE-456A-B53E-38A21AA055EE}"/>
              </a:ext>
            </a:extLst>
          </p:cNvPr>
          <p:cNvSpPr>
            <a:spLocks noGrp="1"/>
          </p:cNvSpPr>
          <p:nvPr>
            <p:ph type="title"/>
          </p:nvPr>
        </p:nvSpPr>
        <p:spPr/>
        <p:txBody>
          <a:bodyPr/>
          <a:lstStyle/>
          <a:p>
            <a:r>
              <a:rPr lang="pl-PL" b="1" dirty="0"/>
              <a:t>Prawa Kirchhoffa – 1 prawo Kirchhoffa</a:t>
            </a:r>
            <a:endParaRPr lang="pl-PL" dirty="0"/>
          </a:p>
        </p:txBody>
      </p:sp>
      <p:pic>
        <p:nvPicPr>
          <p:cNvPr id="5" name="Obraz 4">
            <a:extLst>
              <a:ext uri="{FF2B5EF4-FFF2-40B4-BE49-F238E27FC236}">
                <a16:creationId xmlns:a16="http://schemas.microsoft.com/office/drawing/2014/main" id="{C4B7AA7B-CDC2-32E3-0999-AAFEBBD561E6}"/>
              </a:ext>
            </a:extLst>
          </p:cNvPr>
          <p:cNvPicPr>
            <a:picLocks noChangeAspect="1"/>
          </p:cNvPicPr>
          <p:nvPr/>
        </p:nvPicPr>
        <p:blipFill>
          <a:blip r:embed="rId2"/>
          <a:stretch>
            <a:fillRect/>
          </a:stretch>
        </p:blipFill>
        <p:spPr>
          <a:xfrm>
            <a:off x="518767" y="1823968"/>
            <a:ext cx="10553700" cy="4791075"/>
          </a:xfrm>
          <a:prstGeom prst="rect">
            <a:avLst/>
          </a:prstGeom>
        </p:spPr>
      </p:pic>
      <p:cxnSp>
        <p:nvCxnSpPr>
          <p:cNvPr id="7" name="Łącznik prosty ze strzałką 6">
            <a:extLst>
              <a:ext uri="{FF2B5EF4-FFF2-40B4-BE49-F238E27FC236}">
                <a16:creationId xmlns:a16="http://schemas.microsoft.com/office/drawing/2014/main" id="{44FD2386-0419-0191-5222-0848B48DB1A7}"/>
              </a:ext>
            </a:extLst>
          </p:cNvPr>
          <p:cNvCxnSpPr/>
          <p:nvPr/>
        </p:nvCxnSpPr>
        <p:spPr>
          <a:xfrm flipH="1">
            <a:off x="7496313" y="2146852"/>
            <a:ext cx="1152939" cy="7553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Łącznik prosty ze strzałką 8">
            <a:extLst>
              <a:ext uri="{FF2B5EF4-FFF2-40B4-BE49-F238E27FC236}">
                <a16:creationId xmlns:a16="http://schemas.microsoft.com/office/drawing/2014/main" id="{A186B666-394A-7F79-51C3-866F1D71C79C}"/>
              </a:ext>
            </a:extLst>
          </p:cNvPr>
          <p:cNvCxnSpPr/>
          <p:nvPr/>
        </p:nvCxnSpPr>
        <p:spPr>
          <a:xfrm flipH="1">
            <a:off x="2173357" y="2146852"/>
            <a:ext cx="6440556" cy="530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pole tekstowe 9">
            <a:extLst>
              <a:ext uri="{FF2B5EF4-FFF2-40B4-BE49-F238E27FC236}">
                <a16:creationId xmlns:a16="http://schemas.microsoft.com/office/drawing/2014/main" id="{63000BEA-18B6-74F9-4160-25AF2951A5CA}"/>
              </a:ext>
            </a:extLst>
          </p:cNvPr>
          <p:cNvSpPr txBox="1"/>
          <p:nvPr/>
        </p:nvSpPr>
        <p:spPr>
          <a:xfrm>
            <a:off x="8587408" y="1830529"/>
            <a:ext cx="2862470" cy="369332"/>
          </a:xfrm>
          <a:prstGeom prst="rect">
            <a:avLst/>
          </a:prstGeom>
          <a:noFill/>
        </p:spPr>
        <p:txBody>
          <a:bodyPr wrap="square" rtlCol="0">
            <a:spAutoFit/>
          </a:bodyPr>
          <a:lstStyle/>
          <a:p>
            <a:r>
              <a:rPr lang="pl-PL" dirty="0"/>
              <a:t>Suma prądów F11 – F20</a:t>
            </a:r>
          </a:p>
        </p:txBody>
      </p:sp>
    </p:spTree>
    <p:extLst>
      <p:ext uri="{BB962C8B-B14F-4D97-AF65-F5344CB8AC3E}">
        <p14:creationId xmlns:p14="http://schemas.microsoft.com/office/powerpoint/2010/main" val="4191163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EB915D-E89F-60B6-5590-9EB9040ADD1B}"/>
              </a:ext>
            </a:extLst>
          </p:cNvPr>
          <p:cNvSpPr>
            <a:spLocks noGrp="1"/>
          </p:cNvSpPr>
          <p:nvPr>
            <p:ph type="title"/>
          </p:nvPr>
        </p:nvSpPr>
        <p:spPr/>
        <p:txBody>
          <a:bodyPr/>
          <a:lstStyle/>
          <a:p>
            <a:r>
              <a:rPr lang="pl-PL" b="1" dirty="0"/>
              <a:t>Prawa Kirchhoffa – 2 prawo Kirchhoffa</a:t>
            </a:r>
            <a:endParaRPr lang="pl-PL" dirty="0"/>
          </a:p>
        </p:txBody>
      </p:sp>
      <p:sp>
        <p:nvSpPr>
          <p:cNvPr id="3" name="Symbol zastępczy zawartości 2">
            <a:extLst>
              <a:ext uri="{FF2B5EF4-FFF2-40B4-BE49-F238E27FC236}">
                <a16:creationId xmlns:a16="http://schemas.microsoft.com/office/drawing/2014/main" id="{F3F462DC-C230-09CA-4657-50C8AF4EE21A}"/>
              </a:ext>
            </a:extLst>
          </p:cNvPr>
          <p:cNvSpPr>
            <a:spLocks noGrp="1"/>
          </p:cNvSpPr>
          <p:nvPr>
            <p:ph idx="1"/>
          </p:nvPr>
        </p:nvSpPr>
        <p:spPr>
          <a:xfrm>
            <a:off x="838200" y="1825625"/>
            <a:ext cx="10515600" cy="946150"/>
          </a:xfrm>
        </p:spPr>
        <p:txBody>
          <a:bodyPr/>
          <a:lstStyle/>
          <a:p>
            <a:r>
              <a:rPr lang="pl-PL" dirty="0"/>
              <a:t>W zamkniętym obwodzie suma spadków napięć równa jest sumie sił elektromotorycznych występujących w tym obwodzie.</a:t>
            </a:r>
          </a:p>
          <a:p>
            <a:endParaRPr lang="pl-PL" dirty="0"/>
          </a:p>
        </p:txBody>
      </p:sp>
      <p:pic>
        <p:nvPicPr>
          <p:cNvPr id="5" name="Obraz 4">
            <a:extLst>
              <a:ext uri="{FF2B5EF4-FFF2-40B4-BE49-F238E27FC236}">
                <a16:creationId xmlns:a16="http://schemas.microsoft.com/office/drawing/2014/main" id="{649AE8DE-A8E8-F12A-6BCA-B449969F51FF}"/>
              </a:ext>
            </a:extLst>
          </p:cNvPr>
          <p:cNvPicPr>
            <a:picLocks noChangeAspect="1"/>
          </p:cNvPicPr>
          <p:nvPr/>
        </p:nvPicPr>
        <p:blipFill>
          <a:blip r:embed="rId2"/>
          <a:stretch>
            <a:fillRect/>
          </a:stretch>
        </p:blipFill>
        <p:spPr>
          <a:xfrm>
            <a:off x="4691062" y="2862262"/>
            <a:ext cx="2809875" cy="1133475"/>
          </a:xfrm>
          <a:prstGeom prst="rect">
            <a:avLst/>
          </a:prstGeom>
        </p:spPr>
      </p:pic>
      <p:sp>
        <p:nvSpPr>
          <p:cNvPr id="6" name="pole tekstowe 5">
            <a:extLst>
              <a:ext uri="{FF2B5EF4-FFF2-40B4-BE49-F238E27FC236}">
                <a16:creationId xmlns:a16="http://schemas.microsoft.com/office/drawing/2014/main" id="{FCCFB136-E473-3FE8-A280-B7C9B1B760CA}"/>
              </a:ext>
            </a:extLst>
          </p:cNvPr>
          <p:cNvSpPr txBox="1"/>
          <p:nvPr/>
        </p:nvSpPr>
        <p:spPr>
          <a:xfrm>
            <a:off x="1295400" y="3857625"/>
            <a:ext cx="8350363" cy="1015663"/>
          </a:xfrm>
          <a:prstGeom prst="rect">
            <a:avLst/>
          </a:prstGeom>
          <a:noFill/>
        </p:spPr>
        <p:txBody>
          <a:bodyPr wrap="none" rtlCol="0">
            <a:spAutoFit/>
          </a:bodyPr>
          <a:lstStyle/>
          <a:p>
            <a:r>
              <a:rPr lang="pl-PL" dirty="0"/>
              <a:t>Gdzie:</a:t>
            </a:r>
          </a:p>
          <a:p>
            <a:r>
              <a:rPr lang="pl-PL" dirty="0" err="1"/>
              <a:t>Ui</a:t>
            </a:r>
            <a:r>
              <a:rPr lang="pl-PL" dirty="0"/>
              <a:t> – spadek napięcia na kolejnym elemencie oczka obwodu</a:t>
            </a:r>
          </a:p>
          <a:p>
            <a:r>
              <a:rPr lang="pl-PL" sz="2400" dirty="0" err="1">
                <a:latin typeface="Symbol" panose="05050102010706020507" pitchFamily="18" charset="2"/>
              </a:rPr>
              <a:t>e</a:t>
            </a:r>
            <a:r>
              <a:rPr lang="pl-PL" sz="800" dirty="0" err="1">
                <a:latin typeface="Arial" panose="020B0604020202020204" pitchFamily="34" charset="0"/>
                <a:cs typeface="Arial" panose="020B0604020202020204" pitchFamily="34" charset="0"/>
              </a:rPr>
              <a:t>k</a:t>
            </a:r>
            <a:r>
              <a:rPr lang="pl-PL" sz="800" dirty="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 siła elektromotoryczna kolejnego ze źródeł napięcia występującego w oczku</a:t>
            </a:r>
            <a:endParaRPr lang="pl-PL" dirty="0">
              <a:latin typeface="Symbol" panose="05050102010706020507" pitchFamily="18" charset="2"/>
            </a:endParaRPr>
          </a:p>
        </p:txBody>
      </p:sp>
    </p:spTree>
    <p:extLst>
      <p:ext uri="{BB962C8B-B14F-4D97-AF65-F5344CB8AC3E}">
        <p14:creationId xmlns:p14="http://schemas.microsoft.com/office/powerpoint/2010/main" val="37319212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3A2584-6D4B-9B55-F5B0-C126DDB0766D}"/>
              </a:ext>
            </a:extLst>
          </p:cNvPr>
          <p:cNvSpPr>
            <a:spLocks noGrp="1"/>
          </p:cNvSpPr>
          <p:nvPr>
            <p:ph type="title"/>
          </p:nvPr>
        </p:nvSpPr>
        <p:spPr/>
        <p:txBody>
          <a:bodyPr/>
          <a:lstStyle/>
          <a:p>
            <a:r>
              <a:rPr lang="pl-PL" b="1" dirty="0"/>
              <a:t>Prawa Kirchhoffa – 2 prawo Kirchhoffa</a:t>
            </a:r>
            <a:endParaRPr lang="pl-PL" dirty="0"/>
          </a:p>
        </p:txBody>
      </p:sp>
      <p:pic>
        <p:nvPicPr>
          <p:cNvPr id="7" name="Obraz 6">
            <a:extLst>
              <a:ext uri="{FF2B5EF4-FFF2-40B4-BE49-F238E27FC236}">
                <a16:creationId xmlns:a16="http://schemas.microsoft.com/office/drawing/2014/main" id="{2C0ABE29-F45D-A762-6C75-B0410FCE4AE2}"/>
              </a:ext>
            </a:extLst>
          </p:cNvPr>
          <p:cNvPicPr>
            <a:picLocks noChangeAspect="1"/>
          </p:cNvPicPr>
          <p:nvPr/>
        </p:nvPicPr>
        <p:blipFill>
          <a:blip r:embed="rId2"/>
          <a:stretch>
            <a:fillRect/>
          </a:stretch>
        </p:blipFill>
        <p:spPr>
          <a:xfrm>
            <a:off x="3525216" y="1256058"/>
            <a:ext cx="4629150" cy="4133850"/>
          </a:xfrm>
          <a:prstGeom prst="rect">
            <a:avLst/>
          </a:prstGeom>
        </p:spPr>
      </p:pic>
      <p:sp>
        <p:nvSpPr>
          <p:cNvPr id="10" name="pole tekstowe 9">
            <a:extLst>
              <a:ext uri="{FF2B5EF4-FFF2-40B4-BE49-F238E27FC236}">
                <a16:creationId xmlns:a16="http://schemas.microsoft.com/office/drawing/2014/main" id="{0031BFBF-0BD5-9817-7492-5BB40D1CBAAA}"/>
              </a:ext>
            </a:extLst>
          </p:cNvPr>
          <p:cNvSpPr txBox="1"/>
          <p:nvPr/>
        </p:nvSpPr>
        <p:spPr>
          <a:xfrm>
            <a:off x="3983419" y="5669376"/>
            <a:ext cx="3079689" cy="646331"/>
          </a:xfrm>
          <a:prstGeom prst="rect">
            <a:avLst/>
          </a:prstGeom>
          <a:noFill/>
        </p:spPr>
        <p:txBody>
          <a:bodyPr wrap="none" rtlCol="0">
            <a:spAutoFit/>
          </a:bodyPr>
          <a:lstStyle/>
          <a:p>
            <a:r>
              <a:rPr lang="pl-PL" sz="3600" dirty="0">
                <a:latin typeface="Symbol" panose="05050102010706020507" pitchFamily="18" charset="2"/>
                <a:cs typeface="Arial" panose="020B0604020202020204" pitchFamily="34" charset="0"/>
              </a:rPr>
              <a:t>e</a:t>
            </a:r>
            <a:r>
              <a:rPr lang="pl-PL" sz="800" dirty="0">
                <a:latin typeface="Arial" panose="020B0604020202020204" pitchFamily="34" charset="0"/>
                <a:cs typeface="Arial" panose="020B0604020202020204" pitchFamily="34" charset="0"/>
              </a:rPr>
              <a:t>1 </a:t>
            </a:r>
            <a:r>
              <a:rPr lang="pl-PL" dirty="0">
                <a:latin typeface="Arial" panose="020B0604020202020204" pitchFamily="34" charset="0"/>
                <a:cs typeface="Arial" panose="020B0604020202020204" pitchFamily="34" charset="0"/>
              </a:rPr>
              <a:t>= U1+U2 = i2*R2 + i1*R1</a:t>
            </a:r>
            <a:r>
              <a:rPr lang="pl-PL" sz="800" dirty="0">
                <a:latin typeface="Arial" panose="020B0604020202020204" pitchFamily="34" charset="0"/>
                <a:cs typeface="Arial" panose="020B0604020202020204" pitchFamily="34" charset="0"/>
              </a:rPr>
              <a:t> </a:t>
            </a:r>
            <a:endParaRPr lang="pl-PL" sz="3600" dirty="0">
              <a:latin typeface="Symbol" panose="05050102010706020507" pitchFamily="18" charset="2"/>
            </a:endParaRPr>
          </a:p>
        </p:txBody>
      </p:sp>
      <p:cxnSp>
        <p:nvCxnSpPr>
          <p:cNvPr id="12" name="Łącznik prosty ze strzałką 11">
            <a:extLst>
              <a:ext uri="{FF2B5EF4-FFF2-40B4-BE49-F238E27FC236}">
                <a16:creationId xmlns:a16="http://schemas.microsoft.com/office/drawing/2014/main" id="{DF066BE5-CE61-835D-FE35-925D3D376AB1}"/>
              </a:ext>
            </a:extLst>
          </p:cNvPr>
          <p:cNvCxnSpPr/>
          <p:nvPr/>
        </p:nvCxnSpPr>
        <p:spPr>
          <a:xfrm>
            <a:off x="5141843" y="2911061"/>
            <a:ext cx="122803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Łącznik prosty ze strzałką 13">
            <a:extLst>
              <a:ext uri="{FF2B5EF4-FFF2-40B4-BE49-F238E27FC236}">
                <a16:creationId xmlns:a16="http://schemas.microsoft.com/office/drawing/2014/main" id="{4566832C-84F7-3FB0-5975-DA8C20D76687}"/>
              </a:ext>
            </a:extLst>
          </p:cNvPr>
          <p:cNvCxnSpPr/>
          <p:nvPr/>
        </p:nvCxnSpPr>
        <p:spPr>
          <a:xfrm flipH="1">
            <a:off x="4991652" y="1965739"/>
            <a:ext cx="1378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pole tekstowe 14">
            <a:extLst>
              <a:ext uri="{FF2B5EF4-FFF2-40B4-BE49-F238E27FC236}">
                <a16:creationId xmlns:a16="http://schemas.microsoft.com/office/drawing/2014/main" id="{6B67E57B-AFAD-E272-34DA-400271F984C9}"/>
              </a:ext>
            </a:extLst>
          </p:cNvPr>
          <p:cNvSpPr txBox="1"/>
          <p:nvPr/>
        </p:nvSpPr>
        <p:spPr>
          <a:xfrm>
            <a:off x="5490817" y="2491758"/>
            <a:ext cx="465192" cy="369332"/>
          </a:xfrm>
          <a:prstGeom prst="rect">
            <a:avLst/>
          </a:prstGeom>
          <a:noFill/>
        </p:spPr>
        <p:txBody>
          <a:bodyPr wrap="none" rtlCol="0">
            <a:spAutoFit/>
          </a:bodyPr>
          <a:lstStyle/>
          <a:p>
            <a:r>
              <a:rPr lang="pl-PL" dirty="0"/>
              <a:t>U2</a:t>
            </a:r>
          </a:p>
        </p:txBody>
      </p:sp>
      <p:sp>
        <p:nvSpPr>
          <p:cNvPr id="16" name="pole tekstowe 15">
            <a:extLst>
              <a:ext uri="{FF2B5EF4-FFF2-40B4-BE49-F238E27FC236}">
                <a16:creationId xmlns:a16="http://schemas.microsoft.com/office/drawing/2014/main" id="{26247040-BE24-AE39-2F39-86A8AFF81503}"/>
              </a:ext>
            </a:extLst>
          </p:cNvPr>
          <p:cNvSpPr txBox="1"/>
          <p:nvPr/>
        </p:nvSpPr>
        <p:spPr>
          <a:xfrm>
            <a:off x="5523264" y="1978682"/>
            <a:ext cx="465192" cy="369332"/>
          </a:xfrm>
          <a:prstGeom prst="rect">
            <a:avLst/>
          </a:prstGeom>
          <a:noFill/>
        </p:spPr>
        <p:txBody>
          <a:bodyPr wrap="none" rtlCol="0">
            <a:spAutoFit/>
          </a:bodyPr>
          <a:lstStyle/>
          <a:p>
            <a:r>
              <a:rPr lang="pl-PL" dirty="0"/>
              <a:t>U1</a:t>
            </a:r>
          </a:p>
        </p:txBody>
      </p:sp>
    </p:spTree>
    <p:extLst>
      <p:ext uri="{BB962C8B-B14F-4D97-AF65-F5344CB8AC3E}">
        <p14:creationId xmlns:p14="http://schemas.microsoft.com/office/powerpoint/2010/main" val="702167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BC70FE-E49A-A6FB-D4E3-244C4E458878}"/>
              </a:ext>
            </a:extLst>
          </p:cNvPr>
          <p:cNvSpPr>
            <a:spLocks noGrp="1"/>
          </p:cNvSpPr>
          <p:nvPr>
            <p:ph type="title"/>
          </p:nvPr>
        </p:nvSpPr>
        <p:spPr/>
        <p:txBody>
          <a:bodyPr/>
          <a:lstStyle/>
          <a:p>
            <a:r>
              <a:rPr lang="pl-PL" b="1" dirty="0"/>
              <a:t>Prawa Kirchhoffa – zastosowanie w obliczeniach obwodów</a:t>
            </a:r>
            <a:endParaRPr lang="pl-PL" dirty="0"/>
          </a:p>
        </p:txBody>
      </p:sp>
      <p:pic>
        <p:nvPicPr>
          <p:cNvPr id="4" name="Obraz 3">
            <a:extLst>
              <a:ext uri="{FF2B5EF4-FFF2-40B4-BE49-F238E27FC236}">
                <a16:creationId xmlns:a16="http://schemas.microsoft.com/office/drawing/2014/main" id="{4E87D1FB-C675-06E0-5E5E-7DCA291DFDE2}"/>
              </a:ext>
            </a:extLst>
          </p:cNvPr>
          <p:cNvPicPr>
            <a:picLocks noChangeAspect="1"/>
          </p:cNvPicPr>
          <p:nvPr/>
        </p:nvPicPr>
        <p:blipFill>
          <a:blip r:embed="rId2"/>
          <a:stretch>
            <a:fillRect/>
          </a:stretch>
        </p:blipFill>
        <p:spPr>
          <a:xfrm>
            <a:off x="7372764" y="1490180"/>
            <a:ext cx="4629150" cy="4133850"/>
          </a:xfrm>
          <a:prstGeom prst="rect">
            <a:avLst/>
          </a:prstGeom>
        </p:spPr>
      </p:pic>
      <p:sp>
        <p:nvSpPr>
          <p:cNvPr id="5" name="pole tekstowe 4">
            <a:extLst>
              <a:ext uri="{FF2B5EF4-FFF2-40B4-BE49-F238E27FC236}">
                <a16:creationId xmlns:a16="http://schemas.microsoft.com/office/drawing/2014/main" id="{0D41D367-8393-F95B-4220-CE4375621A6F}"/>
              </a:ext>
            </a:extLst>
          </p:cNvPr>
          <p:cNvSpPr txBox="1"/>
          <p:nvPr/>
        </p:nvSpPr>
        <p:spPr>
          <a:xfrm>
            <a:off x="625060" y="3155160"/>
            <a:ext cx="3268869" cy="369332"/>
          </a:xfrm>
          <a:prstGeom prst="rect">
            <a:avLst/>
          </a:prstGeom>
          <a:noFill/>
        </p:spPr>
        <p:txBody>
          <a:bodyPr wrap="square" rtlCol="0">
            <a:spAutoFit/>
          </a:bodyPr>
          <a:lstStyle/>
          <a:p>
            <a:r>
              <a:rPr lang="pl-PL" dirty="0"/>
              <a:t>II prawo Kirchhoffa</a:t>
            </a:r>
          </a:p>
        </p:txBody>
      </p:sp>
      <p:pic>
        <p:nvPicPr>
          <p:cNvPr id="7" name="Obraz 6">
            <a:extLst>
              <a:ext uri="{FF2B5EF4-FFF2-40B4-BE49-F238E27FC236}">
                <a16:creationId xmlns:a16="http://schemas.microsoft.com/office/drawing/2014/main" id="{34FD879F-168A-42EE-CAC6-40D99C97AB67}"/>
              </a:ext>
            </a:extLst>
          </p:cNvPr>
          <p:cNvPicPr>
            <a:picLocks noChangeAspect="1"/>
          </p:cNvPicPr>
          <p:nvPr/>
        </p:nvPicPr>
        <p:blipFill>
          <a:blip r:embed="rId3"/>
          <a:stretch>
            <a:fillRect/>
          </a:stretch>
        </p:blipFill>
        <p:spPr>
          <a:xfrm>
            <a:off x="472661" y="2377661"/>
            <a:ext cx="2705100" cy="609600"/>
          </a:xfrm>
          <a:prstGeom prst="rect">
            <a:avLst/>
          </a:prstGeom>
        </p:spPr>
      </p:pic>
      <p:sp>
        <p:nvSpPr>
          <p:cNvPr id="8" name="pole tekstowe 7">
            <a:extLst>
              <a:ext uri="{FF2B5EF4-FFF2-40B4-BE49-F238E27FC236}">
                <a16:creationId xmlns:a16="http://schemas.microsoft.com/office/drawing/2014/main" id="{6590BDFD-00A5-77D0-A50E-47BA7A817D8D}"/>
              </a:ext>
            </a:extLst>
          </p:cNvPr>
          <p:cNvSpPr txBox="1"/>
          <p:nvPr/>
        </p:nvSpPr>
        <p:spPr>
          <a:xfrm>
            <a:off x="625061" y="2091635"/>
            <a:ext cx="3268869" cy="369332"/>
          </a:xfrm>
          <a:prstGeom prst="rect">
            <a:avLst/>
          </a:prstGeom>
          <a:noFill/>
        </p:spPr>
        <p:txBody>
          <a:bodyPr wrap="square" rtlCol="0">
            <a:spAutoFit/>
          </a:bodyPr>
          <a:lstStyle/>
          <a:p>
            <a:r>
              <a:rPr lang="pl-PL" dirty="0"/>
              <a:t>I prawo Kirchhoffa</a:t>
            </a:r>
          </a:p>
        </p:txBody>
      </p:sp>
      <p:pic>
        <p:nvPicPr>
          <p:cNvPr id="10" name="Obraz 9">
            <a:extLst>
              <a:ext uri="{FF2B5EF4-FFF2-40B4-BE49-F238E27FC236}">
                <a16:creationId xmlns:a16="http://schemas.microsoft.com/office/drawing/2014/main" id="{312CFC78-0CAE-DA8D-90E0-C0259610A7C7}"/>
              </a:ext>
            </a:extLst>
          </p:cNvPr>
          <p:cNvPicPr>
            <a:picLocks noChangeAspect="1"/>
          </p:cNvPicPr>
          <p:nvPr/>
        </p:nvPicPr>
        <p:blipFill>
          <a:blip r:embed="rId4"/>
          <a:stretch>
            <a:fillRect/>
          </a:stretch>
        </p:blipFill>
        <p:spPr>
          <a:xfrm>
            <a:off x="472661" y="3557105"/>
            <a:ext cx="4981575" cy="1123950"/>
          </a:xfrm>
          <a:prstGeom prst="rect">
            <a:avLst/>
          </a:prstGeom>
        </p:spPr>
      </p:pic>
      <p:sp>
        <p:nvSpPr>
          <p:cNvPr id="11" name="pole tekstowe 10">
            <a:extLst>
              <a:ext uri="{FF2B5EF4-FFF2-40B4-BE49-F238E27FC236}">
                <a16:creationId xmlns:a16="http://schemas.microsoft.com/office/drawing/2014/main" id="{6F86C1D6-D3E1-56AF-692E-737D38D923FD}"/>
              </a:ext>
            </a:extLst>
          </p:cNvPr>
          <p:cNvSpPr txBox="1"/>
          <p:nvPr/>
        </p:nvSpPr>
        <p:spPr>
          <a:xfrm>
            <a:off x="625059" y="4853678"/>
            <a:ext cx="3268869" cy="369332"/>
          </a:xfrm>
          <a:prstGeom prst="rect">
            <a:avLst/>
          </a:prstGeom>
          <a:noFill/>
        </p:spPr>
        <p:txBody>
          <a:bodyPr wrap="square" rtlCol="0">
            <a:spAutoFit/>
          </a:bodyPr>
          <a:lstStyle/>
          <a:p>
            <a:r>
              <a:rPr lang="pl-PL" dirty="0"/>
              <a:t>Tworzy to układ równań:</a:t>
            </a:r>
          </a:p>
        </p:txBody>
      </p:sp>
      <p:pic>
        <p:nvPicPr>
          <p:cNvPr id="14" name="Obraz 13">
            <a:extLst>
              <a:ext uri="{FF2B5EF4-FFF2-40B4-BE49-F238E27FC236}">
                <a16:creationId xmlns:a16="http://schemas.microsoft.com/office/drawing/2014/main" id="{3AC0E633-0B4B-2D83-3A5D-11268040CE9A}"/>
              </a:ext>
            </a:extLst>
          </p:cNvPr>
          <p:cNvPicPr>
            <a:picLocks noChangeAspect="1"/>
          </p:cNvPicPr>
          <p:nvPr/>
        </p:nvPicPr>
        <p:blipFill>
          <a:blip r:embed="rId5"/>
          <a:stretch>
            <a:fillRect/>
          </a:stretch>
        </p:blipFill>
        <p:spPr>
          <a:xfrm>
            <a:off x="472661" y="5250899"/>
            <a:ext cx="5049078" cy="1531066"/>
          </a:xfrm>
          <a:prstGeom prst="rect">
            <a:avLst/>
          </a:prstGeom>
        </p:spPr>
      </p:pic>
      <p:sp>
        <p:nvSpPr>
          <p:cNvPr id="15" name="pole tekstowe 14">
            <a:extLst>
              <a:ext uri="{FF2B5EF4-FFF2-40B4-BE49-F238E27FC236}">
                <a16:creationId xmlns:a16="http://schemas.microsoft.com/office/drawing/2014/main" id="{0F937A1D-7F77-048A-AEC8-8DC6339F76E0}"/>
              </a:ext>
            </a:extLst>
          </p:cNvPr>
          <p:cNvSpPr txBox="1"/>
          <p:nvPr/>
        </p:nvSpPr>
        <p:spPr>
          <a:xfrm>
            <a:off x="6096000" y="5972313"/>
            <a:ext cx="5935215" cy="646331"/>
          </a:xfrm>
          <a:prstGeom prst="rect">
            <a:avLst/>
          </a:prstGeom>
          <a:noFill/>
        </p:spPr>
        <p:txBody>
          <a:bodyPr wrap="none" rtlCol="0">
            <a:spAutoFit/>
          </a:bodyPr>
          <a:lstStyle/>
          <a:p>
            <a:r>
              <a:rPr lang="pl-PL" dirty="0"/>
              <a:t>Skorzystaliśmy z praw Kirchhoffa, ale także z prawa Ohma,</a:t>
            </a:r>
          </a:p>
          <a:p>
            <a:r>
              <a:rPr lang="pl-PL" dirty="0"/>
              <a:t>Wprowadźmy je zatem do naszych rozważań w pełni</a:t>
            </a:r>
          </a:p>
        </p:txBody>
      </p:sp>
    </p:spTree>
    <p:extLst>
      <p:ext uri="{BB962C8B-B14F-4D97-AF65-F5344CB8AC3E}">
        <p14:creationId xmlns:p14="http://schemas.microsoft.com/office/powerpoint/2010/main" val="387745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3E1ACC0-ED10-7A21-5F0D-997553D68906}"/>
              </a:ext>
            </a:extLst>
          </p:cNvPr>
          <p:cNvSpPr>
            <a:spLocks noGrp="1"/>
          </p:cNvSpPr>
          <p:nvPr>
            <p:ph type="title"/>
          </p:nvPr>
        </p:nvSpPr>
        <p:spPr/>
        <p:txBody>
          <a:bodyPr/>
          <a:lstStyle/>
          <a:p>
            <a:r>
              <a:rPr lang="pl-PL" b="1"/>
              <a:t>Podstawowe pojęcia fizyczne: prąd</a:t>
            </a:r>
            <a:endParaRPr lang="pl-PL"/>
          </a:p>
        </p:txBody>
      </p:sp>
      <p:sp>
        <p:nvSpPr>
          <p:cNvPr id="3" name="Symbol zastępczy zawartości 2">
            <a:extLst>
              <a:ext uri="{FF2B5EF4-FFF2-40B4-BE49-F238E27FC236}">
                <a16:creationId xmlns:a16="http://schemas.microsoft.com/office/drawing/2014/main" id="{2325E9AF-A029-338A-B1CE-83FC211F57D0}"/>
              </a:ext>
            </a:extLst>
          </p:cNvPr>
          <p:cNvSpPr>
            <a:spLocks noGrp="1"/>
          </p:cNvSpPr>
          <p:nvPr>
            <p:ph idx="1"/>
          </p:nvPr>
        </p:nvSpPr>
        <p:spPr/>
        <p:txBody>
          <a:bodyPr>
            <a:normAutofit fontScale="77500" lnSpcReduction="20000"/>
          </a:bodyPr>
          <a:lstStyle/>
          <a:p>
            <a:r>
              <a:rPr lang="pl-PL" b="1" dirty="0"/>
              <a:t>Warunki istnienia prądu:</a:t>
            </a:r>
          </a:p>
          <a:p>
            <a:pPr marL="0" indent="0">
              <a:buNone/>
            </a:pPr>
            <a:endParaRPr lang="pl-PL" b="1" dirty="0"/>
          </a:p>
          <a:p>
            <a:pPr lvl="1"/>
            <a:r>
              <a:rPr lang="pl-PL" dirty="0"/>
              <a:t>Źródło napięcia (np. bateria, zasilacz)</a:t>
            </a:r>
          </a:p>
          <a:p>
            <a:pPr lvl="1"/>
            <a:r>
              <a:rPr lang="pl-PL" dirty="0"/>
              <a:t>Zamknięty obwód elektryczny</a:t>
            </a:r>
          </a:p>
          <a:p>
            <a:pPr lvl="1"/>
            <a:r>
              <a:rPr lang="pl-PL" dirty="0"/>
              <a:t>Przewodnik umożliwiający ruch ładunków</a:t>
            </a:r>
          </a:p>
          <a:p>
            <a:pPr marL="457200" lvl="1" indent="0">
              <a:buNone/>
            </a:pPr>
            <a:endParaRPr lang="pl-PL" dirty="0"/>
          </a:p>
          <a:p>
            <a:r>
              <a:rPr lang="pl-PL" b="1" dirty="0"/>
              <a:t>Izolator elektryczny</a:t>
            </a:r>
            <a:r>
              <a:rPr lang="pl-PL" dirty="0"/>
              <a:t> to materiał, który </a:t>
            </a:r>
            <a:r>
              <a:rPr lang="pl-PL" b="1" dirty="0"/>
              <a:t>nie przewodzi prądu elektrycznego</a:t>
            </a:r>
            <a:r>
              <a:rPr lang="pl-PL" dirty="0"/>
              <a:t>, ponieważ </a:t>
            </a:r>
            <a:r>
              <a:rPr lang="pl-PL" b="1" dirty="0"/>
              <a:t>nie zawiera swobodnych elektronów</a:t>
            </a:r>
            <a:r>
              <a:rPr lang="pl-PL" dirty="0"/>
              <a:t>, które mogłyby się poruszać pod wpływem pola elektrycznego.</a:t>
            </a:r>
          </a:p>
          <a:p>
            <a:r>
              <a:rPr lang="pl-PL" b="1" dirty="0"/>
              <a:t>Źródło napięcia </a:t>
            </a:r>
            <a:r>
              <a:rPr lang="pl-PL" dirty="0"/>
              <a:t>w ujęciu fizycznym to </a:t>
            </a:r>
            <a:r>
              <a:rPr lang="pl-PL" b="1" dirty="0"/>
              <a:t>urządzenie, które wykonuje pracę nad ładunkami elektrycznymi</a:t>
            </a:r>
            <a:r>
              <a:rPr lang="pl-PL" dirty="0"/>
              <a:t>, przemieszczając je z punktu o niższym potencjale do punktu o wyższym potencjale, </a:t>
            </a:r>
            <a:r>
              <a:rPr lang="pl-PL" b="1" dirty="0"/>
              <a:t>wbrew naturalnemu kierunkowi ruchu ładunków</a:t>
            </a:r>
            <a:r>
              <a:rPr lang="pl-PL" dirty="0"/>
              <a:t>.</a:t>
            </a:r>
          </a:p>
          <a:p>
            <a:r>
              <a:rPr lang="pl-PL" b="1" dirty="0"/>
              <a:t>Obwód elektryczny</a:t>
            </a:r>
            <a:r>
              <a:rPr lang="pl-PL" dirty="0"/>
              <a:t> to zamknięta droga (układ), po której może płynąć </a:t>
            </a:r>
            <a:r>
              <a:rPr lang="pl-PL" b="1" dirty="0"/>
              <a:t>prąd elektryczny</a:t>
            </a:r>
            <a:r>
              <a:rPr lang="pl-PL" dirty="0"/>
              <a:t>. Składa się z elementów przewodzących (np. przewodów), źródła napięcia oraz odbiorników energii elektrycznej (np. żarówki, rezystora, silnika).</a:t>
            </a:r>
          </a:p>
          <a:p>
            <a:endParaRPr lang="pl-PL" dirty="0"/>
          </a:p>
        </p:txBody>
      </p:sp>
    </p:spTree>
    <p:extLst>
      <p:ext uri="{BB962C8B-B14F-4D97-AF65-F5344CB8AC3E}">
        <p14:creationId xmlns:p14="http://schemas.microsoft.com/office/powerpoint/2010/main" val="23787249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0A68F0-7787-30E7-9132-7C4467202230}"/>
              </a:ext>
            </a:extLst>
          </p:cNvPr>
          <p:cNvSpPr>
            <a:spLocks noGrp="1"/>
          </p:cNvSpPr>
          <p:nvPr>
            <p:ph type="title"/>
          </p:nvPr>
        </p:nvSpPr>
        <p:spPr/>
        <p:txBody>
          <a:bodyPr/>
          <a:lstStyle/>
          <a:p>
            <a:r>
              <a:rPr lang="pl-PL" b="1" dirty="0"/>
              <a:t>Prawo Ohma</a:t>
            </a:r>
          </a:p>
        </p:txBody>
      </p:sp>
      <p:sp>
        <p:nvSpPr>
          <p:cNvPr id="3" name="Symbol zastępczy zawartości 2">
            <a:extLst>
              <a:ext uri="{FF2B5EF4-FFF2-40B4-BE49-F238E27FC236}">
                <a16:creationId xmlns:a16="http://schemas.microsoft.com/office/drawing/2014/main" id="{9A8DAE3C-E10D-FE26-F9EA-72D7F6718247}"/>
              </a:ext>
            </a:extLst>
          </p:cNvPr>
          <p:cNvSpPr>
            <a:spLocks noGrp="1"/>
          </p:cNvSpPr>
          <p:nvPr>
            <p:ph idx="1"/>
          </p:nvPr>
        </p:nvSpPr>
        <p:spPr>
          <a:xfrm>
            <a:off x="838200" y="1825625"/>
            <a:ext cx="10515600" cy="1325563"/>
          </a:xfrm>
        </p:spPr>
        <p:txBody>
          <a:bodyPr/>
          <a:lstStyle/>
          <a:p>
            <a:r>
              <a:rPr lang="pl-PL" b="1" dirty="0"/>
              <a:t>Prawo Ohma </a:t>
            </a:r>
            <a:r>
              <a:rPr lang="pl-PL" dirty="0"/>
              <a:t>– prawo fizyki głoszące proporcjonalność natężenia prądu płynącego przez przewodnik do napięcia panującego między końcami przewodnika.</a:t>
            </a:r>
          </a:p>
        </p:txBody>
      </p:sp>
      <p:pic>
        <p:nvPicPr>
          <p:cNvPr id="5" name="Obraz 4">
            <a:extLst>
              <a:ext uri="{FF2B5EF4-FFF2-40B4-BE49-F238E27FC236}">
                <a16:creationId xmlns:a16="http://schemas.microsoft.com/office/drawing/2014/main" id="{B9E7425B-0021-0587-F087-15EAC3CA2C9A}"/>
              </a:ext>
            </a:extLst>
          </p:cNvPr>
          <p:cNvPicPr>
            <a:picLocks noChangeAspect="1"/>
          </p:cNvPicPr>
          <p:nvPr/>
        </p:nvPicPr>
        <p:blipFill>
          <a:blip r:embed="rId2"/>
          <a:stretch>
            <a:fillRect/>
          </a:stretch>
        </p:blipFill>
        <p:spPr>
          <a:xfrm>
            <a:off x="913296" y="3198191"/>
            <a:ext cx="2678472" cy="3189010"/>
          </a:xfrm>
          <a:prstGeom prst="rect">
            <a:avLst/>
          </a:prstGeom>
        </p:spPr>
      </p:pic>
      <p:pic>
        <p:nvPicPr>
          <p:cNvPr id="7" name="Obraz 6">
            <a:extLst>
              <a:ext uri="{FF2B5EF4-FFF2-40B4-BE49-F238E27FC236}">
                <a16:creationId xmlns:a16="http://schemas.microsoft.com/office/drawing/2014/main" id="{7F2C6236-8751-BFD6-1AD8-85365216E7FE}"/>
              </a:ext>
            </a:extLst>
          </p:cNvPr>
          <p:cNvPicPr>
            <a:picLocks noChangeAspect="1"/>
          </p:cNvPicPr>
          <p:nvPr/>
        </p:nvPicPr>
        <p:blipFill>
          <a:blip r:embed="rId3"/>
          <a:stretch>
            <a:fillRect/>
          </a:stretch>
        </p:blipFill>
        <p:spPr>
          <a:xfrm>
            <a:off x="5310187" y="3286125"/>
            <a:ext cx="1571625" cy="600075"/>
          </a:xfrm>
          <a:prstGeom prst="rect">
            <a:avLst/>
          </a:prstGeom>
        </p:spPr>
      </p:pic>
      <p:sp>
        <p:nvSpPr>
          <p:cNvPr id="8" name="pole tekstowe 7">
            <a:extLst>
              <a:ext uri="{FF2B5EF4-FFF2-40B4-BE49-F238E27FC236}">
                <a16:creationId xmlns:a16="http://schemas.microsoft.com/office/drawing/2014/main" id="{68E38413-1E26-709F-C106-004FEE44AD7E}"/>
              </a:ext>
            </a:extLst>
          </p:cNvPr>
          <p:cNvSpPr txBox="1"/>
          <p:nvPr/>
        </p:nvSpPr>
        <p:spPr>
          <a:xfrm>
            <a:off x="5278783" y="4293704"/>
            <a:ext cx="2675604" cy="369332"/>
          </a:xfrm>
          <a:prstGeom prst="rect">
            <a:avLst/>
          </a:prstGeom>
          <a:noFill/>
        </p:spPr>
        <p:txBody>
          <a:bodyPr wrap="none" rtlCol="0">
            <a:spAutoFit/>
          </a:bodyPr>
          <a:lstStyle/>
          <a:p>
            <a:r>
              <a:rPr lang="pl-PL" dirty="0"/>
              <a:t>Dla prądu przemiennego:</a:t>
            </a:r>
          </a:p>
        </p:txBody>
      </p:sp>
      <p:pic>
        <p:nvPicPr>
          <p:cNvPr id="10" name="Obraz 9">
            <a:extLst>
              <a:ext uri="{FF2B5EF4-FFF2-40B4-BE49-F238E27FC236}">
                <a16:creationId xmlns:a16="http://schemas.microsoft.com/office/drawing/2014/main" id="{EC956C7E-CBEC-7DDF-774A-7424EBC7D2DA}"/>
              </a:ext>
            </a:extLst>
          </p:cNvPr>
          <p:cNvPicPr>
            <a:picLocks noChangeAspect="1"/>
          </p:cNvPicPr>
          <p:nvPr/>
        </p:nvPicPr>
        <p:blipFill>
          <a:blip r:embed="rId4"/>
          <a:stretch>
            <a:fillRect/>
          </a:stretch>
        </p:blipFill>
        <p:spPr>
          <a:xfrm>
            <a:off x="4863985" y="4828623"/>
            <a:ext cx="3505200" cy="628650"/>
          </a:xfrm>
          <a:prstGeom prst="rect">
            <a:avLst/>
          </a:prstGeom>
        </p:spPr>
      </p:pic>
    </p:spTree>
    <p:extLst>
      <p:ext uri="{BB962C8B-B14F-4D97-AF65-F5344CB8AC3E}">
        <p14:creationId xmlns:p14="http://schemas.microsoft.com/office/powerpoint/2010/main" val="32581907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2FE8CD-3AAC-25BB-75AB-4C0ADD57951B}"/>
              </a:ext>
            </a:extLst>
          </p:cNvPr>
          <p:cNvSpPr>
            <a:spLocks noGrp="1"/>
          </p:cNvSpPr>
          <p:nvPr>
            <p:ph type="title"/>
          </p:nvPr>
        </p:nvSpPr>
        <p:spPr/>
        <p:txBody>
          <a:bodyPr/>
          <a:lstStyle/>
          <a:p>
            <a:r>
              <a:rPr lang="pl-PL" b="1" dirty="0"/>
              <a:t>Symbole i schematy elektryczne – w analizie obwodowej schemat obwodu</a:t>
            </a:r>
          </a:p>
        </p:txBody>
      </p:sp>
      <p:pic>
        <p:nvPicPr>
          <p:cNvPr id="5" name="Obraz 4">
            <a:extLst>
              <a:ext uri="{FF2B5EF4-FFF2-40B4-BE49-F238E27FC236}">
                <a16:creationId xmlns:a16="http://schemas.microsoft.com/office/drawing/2014/main" id="{00867B9E-B68A-2CF6-C48C-76FF6F25EA40}"/>
              </a:ext>
            </a:extLst>
          </p:cNvPr>
          <p:cNvPicPr>
            <a:picLocks noChangeAspect="1"/>
          </p:cNvPicPr>
          <p:nvPr/>
        </p:nvPicPr>
        <p:blipFill>
          <a:blip r:embed="rId2"/>
          <a:stretch>
            <a:fillRect/>
          </a:stretch>
        </p:blipFill>
        <p:spPr>
          <a:xfrm>
            <a:off x="242695" y="1541670"/>
            <a:ext cx="3101613" cy="5121965"/>
          </a:xfrm>
          <a:prstGeom prst="rect">
            <a:avLst/>
          </a:prstGeom>
        </p:spPr>
      </p:pic>
      <p:pic>
        <p:nvPicPr>
          <p:cNvPr id="6" name="Obraz 5" descr="Obraz zawierający tekst, książka, Grafika, Czcionka&#10;&#10;Zawartość wygenerowana przez sztuczną inteligencję może być niepoprawna.">
            <a:extLst>
              <a:ext uri="{FF2B5EF4-FFF2-40B4-BE49-F238E27FC236}">
                <a16:creationId xmlns:a16="http://schemas.microsoft.com/office/drawing/2014/main" id="{C8CC3601-7324-8024-B40F-CC2CC44BA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104006" y="4679397"/>
            <a:ext cx="2308087" cy="1731065"/>
          </a:xfrm>
          <a:prstGeom prst="rect">
            <a:avLst/>
          </a:prstGeom>
        </p:spPr>
      </p:pic>
      <p:pic>
        <p:nvPicPr>
          <p:cNvPr id="10" name="Obraz 9">
            <a:extLst>
              <a:ext uri="{FF2B5EF4-FFF2-40B4-BE49-F238E27FC236}">
                <a16:creationId xmlns:a16="http://schemas.microsoft.com/office/drawing/2014/main" id="{F4A7F372-D7D0-050E-1D96-55F057B9B6B5}"/>
              </a:ext>
            </a:extLst>
          </p:cNvPr>
          <p:cNvPicPr>
            <a:picLocks noChangeAspect="1"/>
          </p:cNvPicPr>
          <p:nvPr/>
        </p:nvPicPr>
        <p:blipFill>
          <a:blip r:embed="rId4"/>
          <a:stretch>
            <a:fillRect/>
          </a:stretch>
        </p:blipFill>
        <p:spPr>
          <a:xfrm>
            <a:off x="5936974" y="2563859"/>
            <a:ext cx="5416826" cy="3226604"/>
          </a:xfrm>
          <a:prstGeom prst="rect">
            <a:avLst/>
          </a:prstGeom>
        </p:spPr>
      </p:pic>
      <p:sp>
        <p:nvSpPr>
          <p:cNvPr id="12" name="pole tekstowe 11">
            <a:extLst>
              <a:ext uri="{FF2B5EF4-FFF2-40B4-BE49-F238E27FC236}">
                <a16:creationId xmlns:a16="http://schemas.microsoft.com/office/drawing/2014/main" id="{2DBC9885-B80B-96BC-3869-66E57A759DC3}"/>
              </a:ext>
            </a:extLst>
          </p:cNvPr>
          <p:cNvSpPr txBox="1"/>
          <p:nvPr/>
        </p:nvSpPr>
        <p:spPr>
          <a:xfrm>
            <a:off x="8030818" y="6492875"/>
            <a:ext cx="6096000" cy="215444"/>
          </a:xfrm>
          <a:prstGeom prst="rect">
            <a:avLst/>
          </a:prstGeom>
          <a:noFill/>
        </p:spPr>
        <p:txBody>
          <a:bodyPr wrap="square">
            <a:spAutoFit/>
          </a:bodyPr>
          <a:lstStyle/>
          <a:p>
            <a:r>
              <a:rPr lang="pl-PL" sz="800" dirty="0"/>
              <a:t>Źródło: https://kursy.ilimi.pl/product/prad-przemienny-teoria-obwodow/</a:t>
            </a:r>
          </a:p>
        </p:txBody>
      </p:sp>
    </p:spTree>
    <p:extLst>
      <p:ext uri="{BB962C8B-B14F-4D97-AF65-F5344CB8AC3E}">
        <p14:creationId xmlns:p14="http://schemas.microsoft.com/office/powerpoint/2010/main" val="2421036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1DC9-FDDA-517D-A78E-604A8A4ECC54}"/>
              </a:ext>
            </a:extLst>
          </p:cNvPr>
          <p:cNvSpPr>
            <a:spLocks noGrp="1"/>
          </p:cNvSpPr>
          <p:nvPr>
            <p:ph type="title"/>
          </p:nvPr>
        </p:nvSpPr>
        <p:spPr/>
        <p:txBody>
          <a:bodyPr>
            <a:normAutofit fontScale="90000"/>
          </a:bodyPr>
          <a:lstStyle/>
          <a:p>
            <a:r>
              <a:rPr lang="pl-PL" b="1" dirty="0"/>
              <a:t>Symbole i schematy elektryczne – schemat rozmieszczenia punktów instalacji elektrycznej</a:t>
            </a:r>
            <a:endParaRPr lang="pl-PL" dirty="0"/>
          </a:p>
        </p:txBody>
      </p:sp>
      <p:pic>
        <p:nvPicPr>
          <p:cNvPr id="5" name="Obraz 4">
            <a:extLst>
              <a:ext uri="{FF2B5EF4-FFF2-40B4-BE49-F238E27FC236}">
                <a16:creationId xmlns:a16="http://schemas.microsoft.com/office/drawing/2014/main" id="{DE1D8EDA-B6D3-030A-9DCA-E570F8BAEF60}"/>
              </a:ext>
            </a:extLst>
          </p:cNvPr>
          <p:cNvPicPr>
            <a:picLocks noChangeAspect="1"/>
          </p:cNvPicPr>
          <p:nvPr/>
        </p:nvPicPr>
        <p:blipFill>
          <a:blip r:embed="rId2"/>
          <a:stretch>
            <a:fillRect/>
          </a:stretch>
        </p:blipFill>
        <p:spPr>
          <a:xfrm>
            <a:off x="238539" y="2198367"/>
            <a:ext cx="5900029" cy="4478520"/>
          </a:xfrm>
          <a:prstGeom prst="rect">
            <a:avLst/>
          </a:prstGeom>
        </p:spPr>
      </p:pic>
      <p:pic>
        <p:nvPicPr>
          <p:cNvPr id="9" name="Obraz 8">
            <a:extLst>
              <a:ext uri="{FF2B5EF4-FFF2-40B4-BE49-F238E27FC236}">
                <a16:creationId xmlns:a16="http://schemas.microsoft.com/office/drawing/2014/main" id="{F3B754E9-28F3-141C-D8BE-ECAEF09E26A2}"/>
              </a:ext>
            </a:extLst>
          </p:cNvPr>
          <p:cNvPicPr>
            <a:picLocks noChangeAspect="1"/>
          </p:cNvPicPr>
          <p:nvPr/>
        </p:nvPicPr>
        <p:blipFill>
          <a:blip r:embed="rId3"/>
          <a:stretch>
            <a:fillRect/>
          </a:stretch>
        </p:blipFill>
        <p:spPr>
          <a:xfrm>
            <a:off x="6272695" y="2050562"/>
            <a:ext cx="5230508" cy="3960242"/>
          </a:xfrm>
          <a:prstGeom prst="rect">
            <a:avLst/>
          </a:prstGeom>
        </p:spPr>
      </p:pic>
      <p:sp>
        <p:nvSpPr>
          <p:cNvPr id="11" name="pole tekstowe 10">
            <a:extLst>
              <a:ext uri="{FF2B5EF4-FFF2-40B4-BE49-F238E27FC236}">
                <a16:creationId xmlns:a16="http://schemas.microsoft.com/office/drawing/2014/main" id="{1B7A1167-A84C-026D-784C-C4E2818ACB06}"/>
              </a:ext>
            </a:extLst>
          </p:cNvPr>
          <p:cNvSpPr txBox="1"/>
          <p:nvPr/>
        </p:nvSpPr>
        <p:spPr>
          <a:xfrm>
            <a:off x="6272695" y="6370678"/>
            <a:ext cx="6096000" cy="338554"/>
          </a:xfrm>
          <a:prstGeom prst="rect">
            <a:avLst/>
          </a:prstGeom>
          <a:noFill/>
        </p:spPr>
        <p:txBody>
          <a:bodyPr wrap="square">
            <a:spAutoFit/>
          </a:bodyPr>
          <a:lstStyle/>
          <a:p>
            <a:r>
              <a:rPr lang="pl-PL" sz="800" dirty="0"/>
              <a:t>Źródło: </a:t>
            </a:r>
            <a:r>
              <a:rPr lang="pl-PL" sz="800" dirty="0">
                <a:hlinkClick r:id="rId4"/>
              </a:rPr>
              <a:t>https://agel-elektryka.pl/elektryk-krakow/instalacje-elektryczne-wykonanie-okablowania.html</a:t>
            </a:r>
            <a:endParaRPr lang="pl-PL" sz="800" dirty="0"/>
          </a:p>
          <a:p>
            <a:r>
              <a:rPr lang="pl-PL" sz="800" dirty="0"/>
              <a:t>https://portalelektryka.pl/akademia-elektryka/symbole-ktore-musisz-znac-zaczynajac-przygode-z-elektryka-3646.html</a:t>
            </a:r>
          </a:p>
        </p:txBody>
      </p:sp>
    </p:spTree>
    <p:extLst>
      <p:ext uri="{BB962C8B-B14F-4D97-AF65-F5344CB8AC3E}">
        <p14:creationId xmlns:p14="http://schemas.microsoft.com/office/powerpoint/2010/main" val="35194666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F0CCD5-83D8-BE80-A0A9-E65B9FB4B133}"/>
              </a:ext>
            </a:extLst>
          </p:cNvPr>
          <p:cNvSpPr>
            <a:spLocks noGrp="1"/>
          </p:cNvSpPr>
          <p:nvPr>
            <p:ph type="title"/>
          </p:nvPr>
        </p:nvSpPr>
        <p:spPr/>
        <p:txBody>
          <a:bodyPr/>
          <a:lstStyle/>
          <a:p>
            <a:r>
              <a:rPr lang="pl-PL" b="1" dirty="0"/>
              <a:t>Symbole i schematy elektryczne – schemat jednokreskowy</a:t>
            </a:r>
            <a:endParaRPr lang="pl-PL" dirty="0"/>
          </a:p>
        </p:txBody>
      </p:sp>
      <p:pic>
        <p:nvPicPr>
          <p:cNvPr id="5" name="Obraz 4">
            <a:extLst>
              <a:ext uri="{FF2B5EF4-FFF2-40B4-BE49-F238E27FC236}">
                <a16:creationId xmlns:a16="http://schemas.microsoft.com/office/drawing/2014/main" id="{E9846537-339C-B229-5B12-1DA6A0C9009B}"/>
              </a:ext>
            </a:extLst>
          </p:cNvPr>
          <p:cNvPicPr>
            <a:picLocks noChangeAspect="1"/>
          </p:cNvPicPr>
          <p:nvPr/>
        </p:nvPicPr>
        <p:blipFill>
          <a:blip r:embed="rId2"/>
          <a:stretch>
            <a:fillRect/>
          </a:stretch>
        </p:blipFill>
        <p:spPr>
          <a:xfrm>
            <a:off x="171218" y="1951907"/>
            <a:ext cx="5924782" cy="4846952"/>
          </a:xfrm>
          <a:prstGeom prst="rect">
            <a:avLst/>
          </a:prstGeom>
        </p:spPr>
      </p:pic>
      <p:sp>
        <p:nvSpPr>
          <p:cNvPr id="6" name="Uśmiechnięta buźka 5">
            <a:extLst>
              <a:ext uri="{FF2B5EF4-FFF2-40B4-BE49-F238E27FC236}">
                <a16:creationId xmlns:a16="http://schemas.microsoft.com/office/drawing/2014/main" id="{74847459-B61C-CD2C-0A1E-14D01B363BFC}"/>
              </a:ext>
            </a:extLst>
          </p:cNvPr>
          <p:cNvSpPr/>
          <p:nvPr/>
        </p:nvSpPr>
        <p:spPr>
          <a:xfrm>
            <a:off x="2151797" y="2151797"/>
            <a:ext cx="509516" cy="545910"/>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Obraz 7">
            <a:extLst>
              <a:ext uri="{FF2B5EF4-FFF2-40B4-BE49-F238E27FC236}">
                <a16:creationId xmlns:a16="http://schemas.microsoft.com/office/drawing/2014/main" id="{E19B8A0C-3642-1E05-9690-AA7255ACC481}"/>
              </a:ext>
            </a:extLst>
          </p:cNvPr>
          <p:cNvPicPr>
            <a:picLocks noChangeAspect="1"/>
          </p:cNvPicPr>
          <p:nvPr/>
        </p:nvPicPr>
        <p:blipFill>
          <a:blip r:embed="rId3"/>
          <a:stretch>
            <a:fillRect/>
          </a:stretch>
        </p:blipFill>
        <p:spPr>
          <a:xfrm>
            <a:off x="6096000" y="2997958"/>
            <a:ext cx="5786862" cy="3028595"/>
          </a:xfrm>
          <a:prstGeom prst="rect">
            <a:avLst/>
          </a:prstGeom>
        </p:spPr>
      </p:pic>
    </p:spTree>
    <p:extLst>
      <p:ext uri="{BB962C8B-B14F-4D97-AF65-F5344CB8AC3E}">
        <p14:creationId xmlns:p14="http://schemas.microsoft.com/office/powerpoint/2010/main" val="7076836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52B448-1779-8A0F-D799-1065441EF99E}"/>
              </a:ext>
            </a:extLst>
          </p:cNvPr>
          <p:cNvSpPr>
            <a:spLocks noGrp="1"/>
          </p:cNvSpPr>
          <p:nvPr>
            <p:ph type="title"/>
          </p:nvPr>
        </p:nvSpPr>
        <p:spPr/>
        <p:txBody>
          <a:bodyPr/>
          <a:lstStyle/>
          <a:p>
            <a:r>
              <a:rPr lang="pl-PL" b="1" dirty="0"/>
              <a:t>Symbole i schematy elektryczne – schemat poglądowy</a:t>
            </a:r>
            <a:endParaRPr lang="pl-PL" dirty="0"/>
          </a:p>
        </p:txBody>
      </p:sp>
      <p:sp>
        <p:nvSpPr>
          <p:cNvPr id="5" name="pole tekstowe 4">
            <a:extLst>
              <a:ext uri="{FF2B5EF4-FFF2-40B4-BE49-F238E27FC236}">
                <a16:creationId xmlns:a16="http://schemas.microsoft.com/office/drawing/2014/main" id="{ABCF20ED-3A31-0715-9967-4603BAE3F0A7}"/>
              </a:ext>
            </a:extLst>
          </p:cNvPr>
          <p:cNvSpPr txBox="1"/>
          <p:nvPr/>
        </p:nvSpPr>
        <p:spPr>
          <a:xfrm>
            <a:off x="8984973" y="6642556"/>
            <a:ext cx="3101009" cy="215444"/>
          </a:xfrm>
          <a:prstGeom prst="rect">
            <a:avLst/>
          </a:prstGeom>
          <a:noFill/>
        </p:spPr>
        <p:txBody>
          <a:bodyPr wrap="square">
            <a:spAutoFit/>
          </a:bodyPr>
          <a:lstStyle/>
          <a:p>
            <a:r>
              <a:rPr lang="pl-PL" sz="800" dirty="0"/>
              <a:t>Źródło: https://strefaie.pl/typy-schematow-wg-normy-iec-81346/</a:t>
            </a:r>
          </a:p>
        </p:txBody>
      </p:sp>
      <p:pic>
        <p:nvPicPr>
          <p:cNvPr id="3074" name="Picture 2">
            <a:extLst>
              <a:ext uri="{FF2B5EF4-FFF2-40B4-BE49-F238E27FC236}">
                <a16:creationId xmlns:a16="http://schemas.microsoft.com/office/drawing/2014/main" id="{66A4D6BD-5D1C-61BE-1CC9-3090FEE11F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122" y="2132936"/>
            <a:ext cx="6104836" cy="4256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3387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E0C7DE-2DB5-4CB2-B62D-001D7D5CE50C}"/>
              </a:ext>
            </a:extLst>
          </p:cNvPr>
          <p:cNvSpPr>
            <a:spLocks noGrp="1"/>
          </p:cNvSpPr>
          <p:nvPr>
            <p:ph type="title"/>
          </p:nvPr>
        </p:nvSpPr>
        <p:spPr/>
        <p:txBody>
          <a:bodyPr/>
          <a:lstStyle/>
          <a:p>
            <a:r>
              <a:rPr lang="pl-PL" b="1" dirty="0"/>
              <a:t>Symbole i schematy elektryczne – schemat poglądowy</a:t>
            </a:r>
            <a:endParaRPr lang="pl-PL" dirty="0"/>
          </a:p>
        </p:txBody>
      </p:sp>
      <p:pic>
        <p:nvPicPr>
          <p:cNvPr id="4" name="Obraz 3">
            <a:extLst>
              <a:ext uri="{FF2B5EF4-FFF2-40B4-BE49-F238E27FC236}">
                <a16:creationId xmlns:a16="http://schemas.microsoft.com/office/drawing/2014/main" id="{45DCDAC1-502C-A3F5-E11C-9EC1F9FEF353}"/>
              </a:ext>
            </a:extLst>
          </p:cNvPr>
          <p:cNvPicPr>
            <a:picLocks noChangeAspect="1"/>
          </p:cNvPicPr>
          <p:nvPr/>
        </p:nvPicPr>
        <p:blipFill>
          <a:blip r:embed="rId2"/>
          <a:stretch>
            <a:fillRect/>
          </a:stretch>
        </p:blipFill>
        <p:spPr>
          <a:xfrm>
            <a:off x="547837" y="2148343"/>
            <a:ext cx="4628145" cy="3320387"/>
          </a:xfrm>
          <a:prstGeom prst="rect">
            <a:avLst/>
          </a:prstGeom>
        </p:spPr>
      </p:pic>
      <p:sp>
        <p:nvSpPr>
          <p:cNvPr id="6" name="pole tekstowe 5">
            <a:extLst>
              <a:ext uri="{FF2B5EF4-FFF2-40B4-BE49-F238E27FC236}">
                <a16:creationId xmlns:a16="http://schemas.microsoft.com/office/drawing/2014/main" id="{B7621231-2517-83A8-F10C-D4FEC69B7F21}"/>
              </a:ext>
            </a:extLst>
          </p:cNvPr>
          <p:cNvSpPr txBox="1"/>
          <p:nvPr/>
        </p:nvSpPr>
        <p:spPr>
          <a:xfrm>
            <a:off x="5424557" y="1690688"/>
            <a:ext cx="5853043" cy="4562788"/>
          </a:xfrm>
          <a:prstGeom prst="rect">
            <a:avLst/>
          </a:prstGeom>
          <a:noFill/>
        </p:spPr>
        <p:txBody>
          <a:bodyPr wrap="square">
            <a:spAutoFit/>
          </a:bodyPr>
          <a:lstStyle/>
          <a:p>
            <a:pPr algn="l">
              <a:spcBef>
                <a:spcPts val="1500"/>
              </a:spcBef>
              <a:buFont typeface="Arial" panose="020B0604020202020204" pitchFamily="34" charset="0"/>
              <a:buChar char="•"/>
            </a:pPr>
            <a:r>
              <a:rPr lang="pl-PL" sz="1200" b="0" i="0" dirty="0">
                <a:solidFill>
                  <a:srgbClr val="000000"/>
                </a:solidFill>
                <a:effectLst/>
                <a:latin typeface="Roboto" panose="02000000000000000000" pitchFamily="2" charset="0"/>
              </a:rPr>
              <a:t>1 - to podstawowe symbole elektryczne, oznaczające przewód, kabel lub linię przesyłową.</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2 – takie oznaczenie przewodów wskazuje na przewód elastyczny.</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3 – to podstawowe elektryczne symbole, oznaczające przewód ochronny PE.</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4 – kolejne podstawowe oznaczenie przewodów, oznaczające kabel neutralny N.</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5 – takie symbole graficzne oznaczają przewód </a:t>
            </a:r>
            <a:r>
              <a:rPr lang="pl-PL" sz="1200" b="0" i="0" dirty="0" err="1">
                <a:solidFill>
                  <a:srgbClr val="000000"/>
                </a:solidFill>
                <a:effectLst/>
                <a:latin typeface="Roboto" panose="02000000000000000000" pitchFamily="2" charset="0"/>
              </a:rPr>
              <a:t>ochronno</a:t>
            </a:r>
            <a:r>
              <a:rPr lang="pl-PL" sz="1200" b="0" i="0" dirty="0">
                <a:solidFill>
                  <a:srgbClr val="000000"/>
                </a:solidFill>
                <a:effectLst/>
                <a:latin typeface="Roboto" panose="02000000000000000000" pitchFamily="2" charset="0"/>
              </a:rPr>
              <a:t> neutralny PEN – spotykany w budownictwie starszego typu.</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6 – linia trójfazowa wyposażona w przewód neutralny oraz przewód ochronny.</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7 – oznacza zasilanie linii telekomunikacyjnej prądem stałym.</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8 – symbol graficzny oznacza zasilanie linii telekomunikacyjnej prądem zmiennym.</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9 – takie symbole graficzne oznaczają linie powietrzną.</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10 – oznaczenie linii podziemnej.</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11 – takie elektryczne symbole oznaczają odgałęzienie od przewodu.</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12 – schematy elektryczne często posiadają takie oznaczenie graficzne. Jest to podstawowy symbol zacisków i połączeń rozłączanych.</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13 – oznaczenia elektryczne stałych połączeń przewodów elektrycznych.</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14 – grafika wskazuje na obecność listwy zaciskowej.</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15 – to linia schodząca w dół.</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16 – oznaczenie elektryczne linii biegnącej ku górze.</a:t>
            </a:r>
          </a:p>
        </p:txBody>
      </p:sp>
      <p:sp>
        <p:nvSpPr>
          <p:cNvPr id="7" name="pole tekstowe 6">
            <a:extLst>
              <a:ext uri="{FF2B5EF4-FFF2-40B4-BE49-F238E27FC236}">
                <a16:creationId xmlns:a16="http://schemas.microsoft.com/office/drawing/2014/main" id="{0A98A161-230C-5E58-7F0E-BCF02A813E2C}"/>
              </a:ext>
            </a:extLst>
          </p:cNvPr>
          <p:cNvSpPr txBox="1"/>
          <p:nvPr/>
        </p:nvSpPr>
        <p:spPr>
          <a:xfrm>
            <a:off x="7540487" y="6548086"/>
            <a:ext cx="6096000" cy="215444"/>
          </a:xfrm>
          <a:prstGeom prst="rect">
            <a:avLst/>
          </a:prstGeom>
          <a:noFill/>
        </p:spPr>
        <p:txBody>
          <a:bodyPr wrap="square">
            <a:spAutoFit/>
          </a:bodyPr>
          <a:lstStyle/>
          <a:p>
            <a:r>
              <a:rPr lang="pl-PL" sz="800" dirty="0"/>
              <a:t>Źródło: https://kb.pl/aktualnosci/fotowoltaika/mikroinwertery-czy-inwerter-centralny-co-wybrac/</a:t>
            </a:r>
          </a:p>
        </p:txBody>
      </p:sp>
    </p:spTree>
    <p:extLst>
      <p:ext uri="{BB962C8B-B14F-4D97-AF65-F5344CB8AC3E}">
        <p14:creationId xmlns:p14="http://schemas.microsoft.com/office/powerpoint/2010/main" val="30199126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FD85BF-1293-4561-F4AC-6568D3BCCE0A}"/>
              </a:ext>
            </a:extLst>
          </p:cNvPr>
          <p:cNvSpPr>
            <a:spLocks noGrp="1"/>
          </p:cNvSpPr>
          <p:nvPr>
            <p:ph type="title"/>
          </p:nvPr>
        </p:nvSpPr>
        <p:spPr/>
        <p:txBody>
          <a:bodyPr/>
          <a:lstStyle/>
          <a:p>
            <a:r>
              <a:rPr lang="pl-PL" b="1" dirty="0"/>
              <a:t>Symbole i schematy elektryczne – schemat poglądowy</a:t>
            </a:r>
            <a:endParaRPr lang="pl-PL" dirty="0"/>
          </a:p>
        </p:txBody>
      </p:sp>
      <p:pic>
        <p:nvPicPr>
          <p:cNvPr id="4" name="Obraz 3">
            <a:extLst>
              <a:ext uri="{FF2B5EF4-FFF2-40B4-BE49-F238E27FC236}">
                <a16:creationId xmlns:a16="http://schemas.microsoft.com/office/drawing/2014/main" id="{E97E3785-302C-C5A4-F159-1232CF58734C}"/>
              </a:ext>
            </a:extLst>
          </p:cNvPr>
          <p:cNvPicPr>
            <a:picLocks noChangeAspect="1"/>
          </p:cNvPicPr>
          <p:nvPr/>
        </p:nvPicPr>
        <p:blipFill>
          <a:blip r:embed="rId2"/>
          <a:stretch>
            <a:fillRect/>
          </a:stretch>
        </p:blipFill>
        <p:spPr>
          <a:xfrm>
            <a:off x="680279" y="2543533"/>
            <a:ext cx="4209774" cy="2193065"/>
          </a:xfrm>
          <a:prstGeom prst="rect">
            <a:avLst/>
          </a:prstGeom>
        </p:spPr>
      </p:pic>
      <p:sp>
        <p:nvSpPr>
          <p:cNvPr id="5" name="pole tekstowe 4">
            <a:extLst>
              <a:ext uri="{FF2B5EF4-FFF2-40B4-BE49-F238E27FC236}">
                <a16:creationId xmlns:a16="http://schemas.microsoft.com/office/drawing/2014/main" id="{2AF8C86C-8D8C-ABE0-3C3D-C95F86353CC9}"/>
              </a:ext>
            </a:extLst>
          </p:cNvPr>
          <p:cNvSpPr txBox="1"/>
          <p:nvPr/>
        </p:nvSpPr>
        <p:spPr>
          <a:xfrm>
            <a:off x="5500757" y="2519006"/>
            <a:ext cx="5853043" cy="2203167"/>
          </a:xfrm>
          <a:prstGeom prst="rect">
            <a:avLst/>
          </a:prstGeom>
          <a:noFill/>
        </p:spPr>
        <p:txBody>
          <a:bodyPr wrap="square">
            <a:spAutoFit/>
          </a:bodyPr>
          <a:lstStyle/>
          <a:p>
            <a:pPr algn="l">
              <a:spcBef>
                <a:spcPts val="1500"/>
              </a:spcBef>
              <a:buFont typeface="Arial" panose="020B0604020202020204" pitchFamily="34" charset="0"/>
              <a:buChar char="•"/>
            </a:pPr>
            <a:r>
              <a:rPr lang="pl-PL" sz="1200" b="0" i="0" dirty="0">
                <a:solidFill>
                  <a:srgbClr val="000000"/>
                </a:solidFill>
                <a:effectLst/>
                <a:latin typeface="Roboto" panose="02000000000000000000" pitchFamily="2" charset="0"/>
              </a:rPr>
              <a:t>1 – symbol elektryczny oznaczający autotransformator.</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2 – symbol elektryczny oznaczający autotransformator, może być stosowany zamiennie z poprzednim.</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3 – elektryczne symbole oznaczające cewkę z rdzeniem.</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4 – elektryczne symbole określające transformator </a:t>
            </a:r>
            <a:r>
              <a:rPr lang="pl-PL" sz="1200" b="0" i="0" dirty="0" err="1">
                <a:solidFill>
                  <a:srgbClr val="000000"/>
                </a:solidFill>
                <a:effectLst/>
                <a:latin typeface="Roboto" panose="02000000000000000000" pitchFamily="2" charset="0"/>
              </a:rPr>
              <a:t>trójzwojeniowy</a:t>
            </a:r>
            <a:r>
              <a:rPr lang="pl-PL" sz="1200" b="0" i="0" dirty="0">
                <a:solidFill>
                  <a:srgbClr val="000000"/>
                </a:solidFill>
                <a:effectLst/>
                <a:latin typeface="Roboto" panose="02000000000000000000" pitchFamily="2" charset="0"/>
              </a:rPr>
              <a:t>.</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5 – oznaczenia elektryczne transformatora trójfazowego.</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6 – oznaczenie elektryczne transformatora mocy typu SN/WN.</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7 – kolejne symbole graficzne transformatora mocy typu SN/WN.</a:t>
            </a:r>
          </a:p>
          <a:p>
            <a:pPr algn="l">
              <a:spcBef>
                <a:spcPts val="450"/>
              </a:spcBef>
              <a:buFont typeface="Arial" panose="020B0604020202020204" pitchFamily="34" charset="0"/>
              <a:buChar char="•"/>
            </a:pPr>
            <a:r>
              <a:rPr lang="pl-PL" sz="1200" b="0" i="0" dirty="0">
                <a:solidFill>
                  <a:srgbClr val="000000"/>
                </a:solidFill>
                <a:effectLst/>
                <a:latin typeface="Roboto" panose="02000000000000000000" pitchFamily="2" charset="0"/>
              </a:rPr>
              <a:t>8 – oznaczenie elektryczne transformatora NN.</a:t>
            </a:r>
          </a:p>
        </p:txBody>
      </p:sp>
      <p:sp>
        <p:nvSpPr>
          <p:cNvPr id="7" name="pole tekstowe 6">
            <a:extLst>
              <a:ext uri="{FF2B5EF4-FFF2-40B4-BE49-F238E27FC236}">
                <a16:creationId xmlns:a16="http://schemas.microsoft.com/office/drawing/2014/main" id="{81FA9168-0475-576B-6597-1FA8108A4005}"/>
              </a:ext>
            </a:extLst>
          </p:cNvPr>
          <p:cNvSpPr txBox="1"/>
          <p:nvPr/>
        </p:nvSpPr>
        <p:spPr>
          <a:xfrm>
            <a:off x="7540487" y="6548086"/>
            <a:ext cx="6096000" cy="215444"/>
          </a:xfrm>
          <a:prstGeom prst="rect">
            <a:avLst/>
          </a:prstGeom>
          <a:noFill/>
        </p:spPr>
        <p:txBody>
          <a:bodyPr wrap="square">
            <a:spAutoFit/>
          </a:bodyPr>
          <a:lstStyle/>
          <a:p>
            <a:r>
              <a:rPr lang="pl-PL" sz="800" dirty="0"/>
              <a:t>Źródło: https://kb.pl/aktualnosci/fotowoltaika/mikroinwertery-czy-inwerter-centralny-co-wybrac/</a:t>
            </a:r>
          </a:p>
        </p:txBody>
      </p:sp>
    </p:spTree>
    <p:extLst>
      <p:ext uri="{BB962C8B-B14F-4D97-AF65-F5344CB8AC3E}">
        <p14:creationId xmlns:p14="http://schemas.microsoft.com/office/powerpoint/2010/main" val="40676165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2C420B6-30CE-5BD7-1691-91B29705CEC7}"/>
              </a:ext>
            </a:extLst>
          </p:cNvPr>
          <p:cNvSpPr>
            <a:spLocks noGrp="1"/>
          </p:cNvSpPr>
          <p:nvPr>
            <p:ph type="title"/>
          </p:nvPr>
        </p:nvSpPr>
        <p:spPr/>
        <p:txBody>
          <a:bodyPr>
            <a:normAutofit/>
          </a:bodyPr>
          <a:lstStyle/>
          <a:p>
            <a:r>
              <a:rPr lang="pl-PL" b="1" dirty="0"/>
              <a:t>Symbole i schematy elektryczne – schemat funkcjonalny</a:t>
            </a:r>
            <a:endParaRPr lang="pl-PL" dirty="0"/>
          </a:p>
        </p:txBody>
      </p:sp>
      <p:pic>
        <p:nvPicPr>
          <p:cNvPr id="5122" name="Picture 2">
            <a:extLst>
              <a:ext uri="{FF2B5EF4-FFF2-40B4-BE49-F238E27FC236}">
                <a16:creationId xmlns:a16="http://schemas.microsoft.com/office/drawing/2014/main" id="{4ACF3C4B-6AE3-7DE0-37DB-2C75D1D05A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748" y="2181238"/>
            <a:ext cx="5967896" cy="416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1757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5961CB-3C8F-0341-117C-E03A45534E42}"/>
              </a:ext>
            </a:extLst>
          </p:cNvPr>
          <p:cNvSpPr>
            <a:spLocks noGrp="1"/>
          </p:cNvSpPr>
          <p:nvPr>
            <p:ph type="title"/>
          </p:nvPr>
        </p:nvSpPr>
        <p:spPr/>
        <p:txBody>
          <a:bodyPr/>
          <a:lstStyle/>
          <a:p>
            <a:r>
              <a:rPr lang="pl-PL" b="1" dirty="0"/>
              <a:t>Symbole i schematy elektryczne – schemat obwodów</a:t>
            </a:r>
            <a:endParaRPr lang="pl-PL" dirty="0"/>
          </a:p>
        </p:txBody>
      </p:sp>
      <p:pic>
        <p:nvPicPr>
          <p:cNvPr id="5" name="Obraz 4">
            <a:extLst>
              <a:ext uri="{FF2B5EF4-FFF2-40B4-BE49-F238E27FC236}">
                <a16:creationId xmlns:a16="http://schemas.microsoft.com/office/drawing/2014/main" id="{A8F819DE-6485-BFC1-2457-32B365FB93F0}"/>
              </a:ext>
            </a:extLst>
          </p:cNvPr>
          <p:cNvPicPr>
            <a:picLocks noChangeAspect="1"/>
          </p:cNvPicPr>
          <p:nvPr/>
        </p:nvPicPr>
        <p:blipFill>
          <a:blip r:embed="rId2"/>
          <a:stretch>
            <a:fillRect/>
          </a:stretch>
        </p:blipFill>
        <p:spPr>
          <a:xfrm>
            <a:off x="2588979" y="2008497"/>
            <a:ext cx="6082360" cy="4368007"/>
          </a:xfrm>
          <a:prstGeom prst="rect">
            <a:avLst/>
          </a:prstGeom>
        </p:spPr>
      </p:pic>
    </p:spTree>
    <p:extLst>
      <p:ext uri="{BB962C8B-B14F-4D97-AF65-F5344CB8AC3E}">
        <p14:creationId xmlns:p14="http://schemas.microsoft.com/office/powerpoint/2010/main" val="5294000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D67577-4CEB-B304-02F5-A2D6AB6EC6DF}"/>
              </a:ext>
            </a:extLst>
          </p:cNvPr>
          <p:cNvSpPr>
            <a:spLocks noGrp="1"/>
          </p:cNvSpPr>
          <p:nvPr>
            <p:ph type="title"/>
          </p:nvPr>
        </p:nvSpPr>
        <p:spPr/>
        <p:txBody>
          <a:bodyPr/>
          <a:lstStyle/>
          <a:p>
            <a:r>
              <a:rPr lang="pl-PL" b="1" dirty="0"/>
              <a:t>Symbole i schematy elektryczne – schemat połączeń</a:t>
            </a:r>
            <a:endParaRPr lang="pl-PL" dirty="0"/>
          </a:p>
        </p:txBody>
      </p:sp>
      <p:pic>
        <p:nvPicPr>
          <p:cNvPr id="5" name="Obraz 4">
            <a:extLst>
              <a:ext uri="{FF2B5EF4-FFF2-40B4-BE49-F238E27FC236}">
                <a16:creationId xmlns:a16="http://schemas.microsoft.com/office/drawing/2014/main" id="{450503CA-8583-4E81-BCB9-E75B7C2107B5}"/>
              </a:ext>
            </a:extLst>
          </p:cNvPr>
          <p:cNvPicPr>
            <a:picLocks noChangeAspect="1"/>
          </p:cNvPicPr>
          <p:nvPr/>
        </p:nvPicPr>
        <p:blipFill>
          <a:blip r:embed="rId2"/>
          <a:stretch>
            <a:fillRect/>
          </a:stretch>
        </p:blipFill>
        <p:spPr>
          <a:xfrm>
            <a:off x="2985538" y="2568222"/>
            <a:ext cx="5129210" cy="3596247"/>
          </a:xfrm>
          <a:prstGeom prst="rect">
            <a:avLst/>
          </a:prstGeom>
        </p:spPr>
      </p:pic>
    </p:spTree>
    <p:extLst>
      <p:ext uri="{BB962C8B-B14F-4D97-AF65-F5344CB8AC3E}">
        <p14:creationId xmlns:p14="http://schemas.microsoft.com/office/powerpoint/2010/main" val="1801941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DB07B8-D333-4201-01F9-271315A8D351}"/>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C71D0197-23E6-4383-C9A0-B1459F2714A8}"/>
              </a:ext>
            </a:extLst>
          </p:cNvPr>
          <p:cNvSpPr>
            <a:spLocks noGrp="1"/>
          </p:cNvSpPr>
          <p:nvPr>
            <p:ph idx="1"/>
          </p:nvPr>
        </p:nvSpPr>
        <p:spPr>
          <a:xfrm>
            <a:off x="838200" y="1825625"/>
            <a:ext cx="10515600" cy="1427922"/>
          </a:xfrm>
        </p:spPr>
        <p:txBody>
          <a:bodyPr>
            <a:normAutofit fontScale="92500" lnSpcReduction="10000"/>
          </a:bodyPr>
          <a:lstStyle/>
          <a:p>
            <a:r>
              <a:rPr lang="pl-PL" b="1" dirty="0"/>
              <a:t>Prąd stały (DC, z ang. </a:t>
            </a:r>
            <a:r>
              <a:rPr lang="pl-PL" b="1" i="1" dirty="0"/>
              <a:t>Direct </a:t>
            </a:r>
            <a:r>
              <a:rPr lang="pl-PL" b="1" i="1" dirty="0" err="1"/>
              <a:t>Current</a:t>
            </a:r>
            <a:r>
              <a:rPr lang="pl-PL" b="1" dirty="0"/>
              <a:t>)</a:t>
            </a:r>
            <a:r>
              <a:rPr lang="pl-PL" dirty="0"/>
              <a:t> to taki prąd elektryczny, w którym </a:t>
            </a:r>
            <a:r>
              <a:rPr lang="pl-PL" b="1" dirty="0"/>
              <a:t>ładunki elektryczne (elektrony) płyną zawsze w tym samym kierunku</a:t>
            </a:r>
            <a:r>
              <a:rPr lang="pl-PL" dirty="0"/>
              <a:t> i z jednakową (lub prawie jednakową) wartością.</a:t>
            </a:r>
          </a:p>
          <a:p>
            <a:r>
              <a:rPr lang="pl-PL" sz="1900" dirty="0"/>
              <a:t>Do określenia „wartości” prądu używa się pojęcia </a:t>
            </a:r>
            <a:r>
              <a:rPr lang="pl-PL" sz="1900" b="1" dirty="0"/>
              <a:t>natężenia prądu</a:t>
            </a:r>
            <a:r>
              <a:rPr lang="pl-PL" sz="1900" dirty="0"/>
              <a:t>:</a:t>
            </a:r>
          </a:p>
          <a:p>
            <a:endParaRPr lang="pl-PL" dirty="0"/>
          </a:p>
        </p:txBody>
      </p:sp>
      <p:grpSp>
        <p:nvGrpSpPr>
          <p:cNvPr id="13" name="Grupa 12">
            <a:extLst>
              <a:ext uri="{FF2B5EF4-FFF2-40B4-BE49-F238E27FC236}">
                <a16:creationId xmlns:a16="http://schemas.microsoft.com/office/drawing/2014/main" id="{D9524F30-F6E9-5ADD-A6A2-AFB88187E658}"/>
              </a:ext>
            </a:extLst>
          </p:cNvPr>
          <p:cNvGrpSpPr/>
          <p:nvPr/>
        </p:nvGrpSpPr>
        <p:grpSpPr>
          <a:xfrm>
            <a:off x="2913186" y="4742796"/>
            <a:ext cx="5738357" cy="2126702"/>
            <a:chOff x="3109843" y="3604454"/>
            <a:chExt cx="5738357" cy="2126702"/>
          </a:xfrm>
        </p:grpSpPr>
        <p:grpSp>
          <p:nvGrpSpPr>
            <p:cNvPr id="10" name="Grupa 9">
              <a:extLst>
                <a:ext uri="{FF2B5EF4-FFF2-40B4-BE49-F238E27FC236}">
                  <a16:creationId xmlns:a16="http://schemas.microsoft.com/office/drawing/2014/main" id="{CE0BB771-3E13-F582-C38D-9EEFD7F6C0AC}"/>
                </a:ext>
              </a:extLst>
            </p:cNvPr>
            <p:cNvGrpSpPr/>
            <p:nvPr/>
          </p:nvGrpSpPr>
          <p:grpSpPr>
            <a:xfrm>
              <a:off x="3741531" y="3980069"/>
              <a:ext cx="4426226" cy="1427922"/>
              <a:chOff x="5040244" y="3308626"/>
              <a:chExt cx="4426226" cy="1427922"/>
            </a:xfrm>
          </p:grpSpPr>
          <p:cxnSp>
            <p:nvCxnSpPr>
              <p:cNvPr id="5" name="Łącznik prosty ze strzałką 4">
                <a:extLst>
                  <a:ext uri="{FF2B5EF4-FFF2-40B4-BE49-F238E27FC236}">
                    <a16:creationId xmlns:a16="http://schemas.microsoft.com/office/drawing/2014/main" id="{336C6B15-E0E4-B53F-01FE-B9F95D3A45F4}"/>
                  </a:ext>
                </a:extLst>
              </p:cNvPr>
              <p:cNvCxnSpPr/>
              <p:nvPr/>
            </p:nvCxnSpPr>
            <p:spPr>
              <a:xfrm flipV="1">
                <a:off x="5040244" y="3308626"/>
                <a:ext cx="0" cy="14279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Łącznik prosty ze strzałką 6">
                <a:extLst>
                  <a:ext uri="{FF2B5EF4-FFF2-40B4-BE49-F238E27FC236}">
                    <a16:creationId xmlns:a16="http://schemas.microsoft.com/office/drawing/2014/main" id="{354B42E4-C574-7621-5889-58E9415F044B}"/>
                  </a:ext>
                </a:extLst>
              </p:cNvPr>
              <p:cNvCxnSpPr/>
              <p:nvPr/>
            </p:nvCxnSpPr>
            <p:spPr>
              <a:xfrm>
                <a:off x="5040244" y="4736548"/>
                <a:ext cx="4426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Łącznik prosty 8">
                <a:extLst>
                  <a:ext uri="{FF2B5EF4-FFF2-40B4-BE49-F238E27FC236}">
                    <a16:creationId xmlns:a16="http://schemas.microsoft.com/office/drawing/2014/main" id="{31853867-772E-271A-46B8-17879AF3AC2E}"/>
                  </a:ext>
                </a:extLst>
              </p:cNvPr>
              <p:cNvCxnSpPr/>
              <p:nvPr/>
            </p:nvCxnSpPr>
            <p:spPr>
              <a:xfrm>
                <a:off x="5040244" y="4103757"/>
                <a:ext cx="4284869" cy="0"/>
              </a:xfrm>
              <a:prstGeom prst="line">
                <a:avLst/>
              </a:prstGeom>
            </p:spPr>
            <p:style>
              <a:lnRef idx="2">
                <a:schemeClr val="accent5"/>
              </a:lnRef>
              <a:fillRef idx="0">
                <a:schemeClr val="accent5"/>
              </a:fillRef>
              <a:effectRef idx="1">
                <a:schemeClr val="accent5"/>
              </a:effectRef>
              <a:fontRef idx="minor">
                <a:schemeClr val="tx1"/>
              </a:fontRef>
            </p:style>
          </p:cxnSp>
        </p:grpSp>
        <p:sp>
          <p:nvSpPr>
            <p:cNvPr id="11" name="pole tekstowe 10">
              <a:extLst>
                <a:ext uri="{FF2B5EF4-FFF2-40B4-BE49-F238E27FC236}">
                  <a16:creationId xmlns:a16="http://schemas.microsoft.com/office/drawing/2014/main" id="{68968824-0A43-00B5-A812-6E25D735D0DD}"/>
                </a:ext>
              </a:extLst>
            </p:cNvPr>
            <p:cNvSpPr txBox="1"/>
            <p:nvPr/>
          </p:nvSpPr>
          <p:spPr>
            <a:xfrm>
              <a:off x="3109843" y="3604454"/>
              <a:ext cx="1812676" cy="646331"/>
            </a:xfrm>
            <a:prstGeom prst="rect">
              <a:avLst/>
            </a:prstGeom>
            <a:noFill/>
          </p:spPr>
          <p:txBody>
            <a:bodyPr wrap="none" rtlCol="0">
              <a:spAutoFit/>
            </a:bodyPr>
            <a:lstStyle/>
            <a:p>
              <a:r>
                <a:rPr lang="pl-PL" dirty="0"/>
                <a:t>Natężenie prądu</a:t>
              </a:r>
            </a:p>
            <a:p>
              <a:r>
                <a:rPr lang="pl-PL" dirty="0"/>
                <a:t>I [A]</a:t>
              </a:r>
            </a:p>
          </p:txBody>
        </p:sp>
        <p:sp>
          <p:nvSpPr>
            <p:cNvPr id="12" name="pole tekstowe 11">
              <a:extLst>
                <a:ext uri="{FF2B5EF4-FFF2-40B4-BE49-F238E27FC236}">
                  <a16:creationId xmlns:a16="http://schemas.microsoft.com/office/drawing/2014/main" id="{8571C2FF-619F-A589-D3BD-FC4EB1904BE5}"/>
                </a:ext>
              </a:extLst>
            </p:cNvPr>
            <p:cNvSpPr txBox="1"/>
            <p:nvPr/>
          </p:nvSpPr>
          <p:spPr>
            <a:xfrm>
              <a:off x="8167757" y="5084825"/>
              <a:ext cx="680443" cy="646331"/>
            </a:xfrm>
            <a:prstGeom prst="rect">
              <a:avLst/>
            </a:prstGeom>
            <a:noFill/>
          </p:spPr>
          <p:txBody>
            <a:bodyPr wrap="none" rtlCol="0">
              <a:spAutoFit/>
            </a:bodyPr>
            <a:lstStyle/>
            <a:p>
              <a:r>
                <a:rPr lang="pl-PL" dirty="0"/>
                <a:t>Czas</a:t>
              </a:r>
            </a:p>
            <a:p>
              <a:r>
                <a:rPr lang="pl-PL" dirty="0"/>
                <a:t>t [s]</a:t>
              </a:r>
            </a:p>
          </p:txBody>
        </p:sp>
      </p:grpSp>
      <p:sp>
        <p:nvSpPr>
          <p:cNvPr id="15" name="pole tekstowe 14">
            <a:extLst>
              <a:ext uri="{FF2B5EF4-FFF2-40B4-BE49-F238E27FC236}">
                <a16:creationId xmlns:a16="http://schemas.microsoft.com/office/drawing/2014/main" id="{F4BCB6C0-6E80-3162-F862-0C42A27A62FB}"/>
              </a:ext>
            </a:extLst>
          </p:cNvPr>
          <p:cNvSpPr txBox="1"/>
          <p:nvPr/>
        </p:nvSpPr>
        <p:spPr>
          <a:xfrm>
            <a:off x="999792" y="3179937"/>
            <a:ext cx="10688625" cy="646331"/>
          </a:xfrm>
          <a:prstGeom prst="rect">
            <a:avLst/>
          </a:prstGeom>
          <a:noFill/>
        </p:spPr>
        <p:txBody>
          <a:bodyPr wrap="square">
            <a:spAutoFit/>
          </a:bodyPr>
          <a:lstStyle/>
          <a:p>
            <a:r>
              <a:rPr lang="pl-PL" b="1" dirty="0"/>
              <a:t>Natężenie prądu elektrycznego</a:t>
            </a:r>
            <a:r>
              <a:rPr lang="pl-PL" dirty="0"/>
              <a:t> to wielkość fizyczna określająca, </a:t>
            </a:r>
            <a:r>
              <a:rPr lang="pl-PL" b="1" dirty="0"/>
              <a:t>ile ładunku elektrycznego przepływa przez przekrój przewodnika w jednostce czasu</a:t>
            </a:r>
            <a:r>
              <a:rPr lang="pl-PL" dirty="0"/>
              <a:t>.</a:t>
            </a:r>
          </a:p>
        </p:txBody>
      </p:sp>
      <p:sp>
        <p:nvSpPr>
          <p:cNvPr id="17" name="pole tekstowe 16">
            <a:extLst>
              <a:ext uri="{FF2B5EF4-FFF2-40B4-BE49-F238E27FC236}">
                <a16:creationId xmlns:a16="http://schemas.microsoft.com/office/drawing/2014/main" id="{07E18C40-7E67-E503-E89C-A155CDCC6AE6}"/>
              </a:ext>
            </a:extLst>
          </p:cNvPr>
          <p:cNvSpPr txBox="1"/>
          <p:nvPr/>
        </p:nvSpPr>
        <p:spPr>
          <a:xfrm>
            <a:off x="999792" y="4115416"/>
            <a:ext cx="10515599" cy="492443"/>
          </a:xfrm>
          <a:prstGeom prst="rect">
            <a:avLst/>
          </a:prstGeom>
          <a:noFill/>
        </p:spPr>
        <p:txBody>
          <a:bodyPr wrap="square">
            <a:spAutoFit/>
          </a:bodyPr>
          <a:lstStyle/>
          <a:p>
            <a:r>
              <a:rPr lang="pl-PL" sz="2600" dirty="0"/>
              <a:t>Przebieg czasowy prądu stałego wygląda następująco:</a:t>
            </a:r>
          </a:p>
        </p:txBody>
      </p:sp>
    </p:spTree>
    <p:extLst>
      <p:ext uri="{BB962C8B-B14F-4D97-AF65-F5344CB8AC3E}">
        <p14:creationId xmlns:p14="http://schemas.microsoft.com/office/powerpoint/2010/main" val="42140528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FF6CCE-27E8-8848-8ACD-D8CC8A2187A8}"/>
              </a:ext>
            </a:extLst>
          </p:cNvPr>
          <p:cNvSpPr>
            <a:spLocks noGrp="1"/>
          </p:cNvSpPr>
          <p:nvPr>
            <p:ph type="title"/>
          </p:nvPr>
        </p:nvSpPr>
        <p:spPr/>
        <p:txBody>
          <a:bodyPr>
            <a:normAutofit fontScale="90000"/>
          </a:bodyPr>
          <a:lstStyle/>
          <a:p>
            <a:r>
              <a:rPr lang="pl-PL" b="1" dirty="0"/>
              <a:t>Symbole i schematy elektryczne – schemat rozmieszczenia elementów (rysunek aranżacji)</a:t>
            </a:r>
            <a:endParaRPr lang="pl-PL" dirty="0"/>
          </a:p>
        </p:txBody>
      </p:sp>
      <p:pic>
        <p:nvPicPr>
          <p:cNvPr id="5" name="Obraz 4">
            <a:extLst>
              <a:ext uri="{FF2B5EF4-FFF2-40B4-BE49-F238E27FC236}">
                <a16:creationId xmlns:a16="http://schemas.microsoft.com/office/drawing/2014/main" id="{BFEEFA83-4699-8880-FBD1-8EE4C6340898}"/>
              </a:ext>
            </a:extLst>
          </p:cNvPr>
          <p:cNvPicPr>
            <a:picLocks noChangeAspect="1"/>
          </p:cNvPicPr>
          <p:nvPr/>
        </p:nvPicPr>
        <p:blipFill>
          <a:blip r:embed="rId2"/>
          <a:stretch>
            <a:fillRect/>
          </a:stretch>
        </p:blipFill>
        <p:spPr>
          <a:xfrm>
            <a:off x="2274024" y="2001447"/>
            <a:ext cx="5845142" cy="4491428"/>
          </a:xfrm>
          <a:prstGeom prst="rect">
            <a:avLst/>
          </a:prstGeom>
        </p:spPr>
      </p:pic>
    </p:spTree>
    <p:extLst>
      <p:ext uri="{BB962C8B-B14F-4D97-AF65-F5344CB8AC3E}">
        <p14:creationId xmlns:p14="http://schemas.microsoft.com/office/powerpoint/2010/main" val="23481083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111351-CDBF-47E4-B7A1-17FD9AD79EC4}"/>
              </a:ext>
            </a:extLst>
          </p:cNvPr>
          <p:cNvSpPr>
            <a:spLocks noGrp="1"/>
          </p:cNvSpPr>
          <p:nvPr>
            <p:ph type="title"/>
          </p:nvPr>
        </p:nvSpPr>
        <p:spPr/>
        <p:txBody>
          <a:bodyPr>
            <a:normAutofit/>
          </a:bodyPr>
          <a:lstStyle/>
          <a:p>
            <a:r>
              <a:rPr lang="pl-PL" b="1" dirty="0"/>
              <a:t>Symbole i schematy elektryczne – tabela połączeń</a:t>
            </a:r>
            <a:endParaRPr lang="pl-PL" dirty="0"/>
          </a:p>
        </p:txBody>
      </p:sp>
      <p:pic>
        <p:nvPicPr>
          <p:cNvPr id="5" name="Obraz 4">
            <a:extLst>
              <a:ext uri="{FF2B5EF4-FFF2-40B4-BE49-F238E27FC236}">
                <a16:creationId xmlns:a16="http://schemas.microsoft.com/office/drawing/2014/main" id="{E5446699-D037-41F0-4BB5-EDC7E10B75A8}"/>
              </a:ext>
            </a:extLst>
          </p:cNvPr>
          <p:cNvPicPr>
            <a:picLocks noChangeAspect="1"/>
          </p:cNvPicPr>
          <p:nvPr/>
        </p:nvPicPr>
        <p:blipFill>
          <a:blip r:embed="rId2"/>
          <a:stretch>
            <a:fillRect/>
          </a:stretch>
        </p:blipFill>
        <p:spPr>
          <a:xfrm>
            <a:off x="2316554" y="2153842"/>
            <a:ext cx="7118994" cy="4339033"/>
          </a:xfrm>
          <a:prstGeom prst="rect">
            <a:avLst/>
          </a:prstGeom>
        </p:spPr>
      </p:pic>
    </p:spTree>
    <p:extLst>
      <p:ext uri="{BB962C8B-B14F-4D97-AF65-F5344CB8AC3E}">
        <p14:creationId xmlns:p14="http://schemas.microsoft.com/office/powerpoint/2010/main" val="12544818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E56C6E-641B-8BA7-9A08-34302A273180}"/>
              </a:ext>
            </a:extLst>
          </p:cNvPr>
          <p:cNvSpPr>
            <a:spLocks noGrp="1"/>
          </p:cNvSpPr>
          <p:nvPr>
            <p:ph type="title"/>
          </p:nvPr>
        </p:nvSpPr>
        <p:spPr/>
        <p:txBody>
          <a:bodyPr/>
          <a:lstStyle/>
          <a:p>
            <a:r>
              <a:rPr lang="pl-PL" b="1" dirty="0"/>
              <a:t>Symbole i schematy elektryczne – obwody elektroniczne</a:t>
            </a:r>
            <a:endParaRPr lang="pl-PL" dirty="0"/>
          </a:p>
        </p:txBody>
      </p:sp>
      <p:pic>
        <p:nvPicPr>
          <p:cNvPr id="5" name="Obraz 4">
            <a:extLst>
              <a:ext uri="{FF2B5EF4-FFF2-40B4-BE49-F238E27FC236}">
                <a16:creationId xmlns:a16="http://schemas.microsoft.com/office/drawing/2014/main" id="{6E1918ED-293C-140A-1C08-9DBAE0A9ED7C}"/>
              </a:ext>
            </a:extLst>
          </p:cNvPr>
          <p:cNvPicPr>
            <a:picLocks noChangeAspect="1"/>
          </p:cNvPicPr>
          <p:nvPr/>
        </p:nvPicPr>
        <p:blipFill>
          <a:blip r:embed="rId2"/>
          <a:stretch>
            <a:fillRect/>
          </a:stretch>
        </p:blipFill>
        <p:spPr>
          <a:xfrm>
            <a:off x="5491380" y="1105884"/>
            <a:ext cx="6700620" cy="5286617"/>
          </a:xfrm>
          <a:prstGeom prst="rect">
            <a:avLst/>
          </a:prstGeom>
        </p:spPr>
      </p:pic>
      <p:sp>
        <p:nvSpPr>
          <p:cNvPr id="7" name="pole tekstowe 6">
            <a:extLst>
              <a:ext uri="{FF2B5EF4-FFF2-40B4-BE49-F238E27FC236}">
                <a16:creationId xmlns:a16="http://schemas.microsoft.com/office/drawing/2014/main" id="{FA2C8108-14EB-02F0-6F3E-24C9E014D112}"/>
              </a:ext>
            </a:extLst>
          </p:cNvPr>
          <p:cNvSpPr txBox="1"/>
          <p:nvPr/>
        </p:nvSpPr>
        <p:spPr>
          <a:xfrm>
            <a:off x="7845287" y="6095305"/>
            <a:ext cx="6096000" cy="646331"/>
          </a:xfrm>
          <a:prstGeom prst="rect">
            <a:avLst/>
          </a:prstGeom>
          <a:noFill/>
        </p:spPr>
        <p:txBody>
          <a:bodyPr wrap="square">
            <a:spAutoFit/>
          </a:bodyPr>
          <a:lstStyle/>
          <a:p>
            <a:r>
              <a:rPr lang="pl-PL" dirty="0"/>
              <a:t>https://lroj.wordpress.com/wp-content/uploads/2011/02/makro.png</a:t>
            </a:r>
          </a:p>
        </p:txBody>
      </p:sp>
      <p:pic>
        <p:nvPicPr>
          <p:cNvPr id="9" name="Obraz 8">
            <a:extLst>
              <a:ext uri="{FF2B5EF4-FFF2-40B4-BE49-F238E27FC236}">
                <a16:creationId xmlns:a16="http://schemas.microsoft.com/office/drawing/2014/main" id="{A8657415-8D35-1D65-4901-EB2A8D373D73}"/>
              </a:ext>
            </a:extLst>
          </p:cNvPr>
          <p:cNvPicPr>
            <a:picLocks noChangeAspect="1"/>
          </p:cNvPicPr>
          <p:nvPr/>
        </p:nvPicPr>
        <p:blipFill>
          <a:blip r:embed="rId3"/>
          <a:stretch>
            <a:fillRect/>
          </a:stretch>
        </p:blipFill>
        <p:spPr>
          <a:xfrm>
            <a:off x="415933" y="2509077"/>
            <a:ext cx="2259911" cy="3368261"/>
          </a:xfrm>
          <a:prstGeom prst="rect">
            <a:avLst/>
          </a:prstGeom>
        </p:spPr>
      </p:pic>
      <p:pic>
        <p:nvPicPr>
          <p:cNvPr id="11" name="Obraz 10">
            <a:extLst>
              <a:ext uri="{FF2B5EF4-FFF2-40B4-BE49-F238E27FC236}">
                <a16:creationId xmlns:a16="http://schemas.microsoft.com/office/drawing/2014/main" id="{76C84853-E6EB-F767-465E-2B9139EF5B14}"/>
              </a:ext>
            </a:extLst>
          </p:cNvPr>
          <p:cNvPicPr>
            <a:picLocks noChangeAspect="1"/>
          </p:cNvPicPr>
          <p:nvPr/>
        </p:nvPicPr>
        <p:blipFill>
          <a:blip r:embed="rId4"/>
          <a:stretch>
            <a:fillRect/>
          </a:stretch>
        </p:blipFill>
        <p:spPr>
          <a:xfrm>
            <a:off x="2797486" y="2906643"/>
            <a:ext cx="2457500" cy="2710070"/>
          </a:xfrm>
          <a:prstGeom prst="rect">
            <a:avLst/>
          </a:prstGeom>
        </p:spPr>
      </p:pic>
    </p:spTree>
    <p:extLst>
      <p:ext uri="{BB962C8B-B14F-4D97-AF65-F5344CB8AC3E}">
        <p14:creationId xmlns:p14="http://schemas.microsoft.com/office/powerpoint/2010/main" val="230300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CF08A94-BC3B-4B25-DD68-B00505011C3F}"/>
              </a:ext>
            </a:extLst>
          </p:cNvPr>
          <p:cNvSpPr>
            <a:spLocks noGrp="1"/>
          </p:cNvSpPr>
          <p:nvPr>
            <p:ph type="title"/>
          </p:nvPr>
        </p:nvSpPr>
        <p:spPr/>
        <p:txBody>
          <a:bodyPr/>
          <a:lstStyle/>
          <a:p>
            <a:r>
              <a:rPr lang="pl-PL" b="1" dirty="0"/>
              <a:t>Metody analizy obwodów: metoda oczkowa</a:t>
            </a:r>
            <a:endParaRPr lang="pl-PL" dirty="0"/>
          </a:p>
        </p:txBody>
      </p:sp>
      <p:sp>
        <p:nvSpPr>
          <p:cNvPr id="3" name="Symbol zastępczy zawartości 2">
            <a:extLst>
              <a:ext uri="{FF2B5EF4-FFF2-40B4-BE49-F238E27FC236}">
                <a16:creationId xmlns:a16="http://schemas.microsoft.com/office/drawing/2014/main" id="{20282388-2068-8911-3F6E-ECD3478B2B18}"/>
              </a:ext>
            </a:extLst>
          </p:cNvPr>
          <p:cNvSpPr>
            <a:spLocks noGrp="1"/>
          </p:cNvSpPr>
          <p:nvPr>
            <p:ph idx="1"/>
          </p:nvPr>
        </p:nvSpPr>
        <p:spPr/>
        <p:txBody>
          <a:bodyPr/>
          <a:lstStyle/>
          <a:p>
            <a:r>
              <a:rPr lang="pl-PL" b="0" i="0" dirty="0">
                <a:solidFill>
                  <a:srgbClr val="21242C"/>
                </a:solidFill>
                <a:effectLst/>
                <a:latin typeface="Lato" panose="020F0502020204030203" pitchFamily="34" charset="0"/>
              </a:rPr>
              <a:t>W metodzie prądów oczkowych posługujemy się dwoma specyficznymi terminami. Są to </a:t>
            </a:r>
            <a:r>
              <a:rPr lang="pl-PL" b="0" i="1" dirty="0">
                <a:solidFill>
                  <a:srgbClr val="21242C"/>
                </a:solidFill>
                <a:effectLst/>
                <a:latin typeface="Lato" panose="020F0502020204030203" pitchFamily="34" charset="0"/>
              </a:rPr>
              <a:t>pętla</a:t>
            </a:r>
            <a:r>
              <a:rPr lang="pl-PL" b="0" i="0" dirty="0">
                <a:solidFill>
                  <a:srgbClr val="21242C"/>
                </a:solidFill>
                <a:effectLst/>
                <a:latin typeface="Lato" panose="020F0502020204030203" pitchFamily="34" charset="0"/>
              </a:rPr>
              <a:t> i </a:t>
            </a:r>
            <a:r>
              <a:rPr lang="pl-PL" b="0" i="1" dirty="0">
                <a:solidFill>
                  <a:srgbClr val="21242C"/>
                </a:solidFill>
                <a:effectLst/>
                <a:latin typeface="Lato" panose="020F0502020204030203" pitchFamily="34" charset="0"/>
              </a:rPr>
              <a:t>oczko</a:t>
            </a:r>
            <a:r>
              <a:rPr lang="pl-PL" b="0" i="0" dirty="0">
                <a:solidFill>
                  <a:srgbClr val="21242C"/>
                </a:solidFill>
                <a:effectLst/>
                <a:latin typeface="Lato" panose="020F0502020204030203" pitchFamily="34" charset="0"/>
              </a:rPr>
              <a:t>.</a:t>
            </a:r>
          </a:p>
          <a:p>
            <a:r>
              <a:rPr lang="pl-PL" b="0" i="1" dirty="0">
                <a:solidFill>
                  <a:srgbClr val="21242C"/>
                </a:solidFill>
                <a:effectLst/>
                <a:latin typeface="Lato" panose="020F0502020204030203" pitchFamily="34" charset="0"/>
              </a:rPr>
              <a:t>Pętlę</a:t>
            </a:r>
            <a:r>
              <a:rPr lang="pl-PL" b="0" i="0" dirty="0">
                <a:solidFill>
                  <a:srgbClr val="21242C"/>
                </a:solidFill>
                <a:effectLst/>
                <a:latin typeface="Lato" panose="020F0502020204030203" pitchFamily="34" charset="0"/>
              </a:rPr>
              <a:t> stanowi każda zamknięta ścieżka dokoła obwodu. </a:t>
            </a:r>
          </a:p>
          <a:p>
            <a:r>
              <a:rPr lang="pl-PL" b="0" i="1" dirty="0">
                <a:solidFill>
                  <a:srgbClr val="21242C"/>
                </a:solidFill>
                <a:effectLst/>
                <a:latin typeface="Lato" panose="020F0502020204030203" pitchFamily="34" charset="0"/>
              </a:rPr>
              <a:t>Oczko</a:t>
            </a:r>
            <a:r>
              <a:rPr lang="pl-PL" b="0" i="0" dirty="0">
                <a:solidFill>
                  <a:srgbClr val="21242C"/>
                </a:solidFill>
                <a:effectLst/>
                <a:latin typeface="Lato" panose="020F0502020204030203" pitchFamily="34" charset="0"/>
              </a:rPr>
              <a:t> jest nieco zawężonym rodzajem pętli. Jest to pętla, która nie zawiera w sobie żadnych innych pętli.</a:t>
            </a:r>
            <a:endParaRPr lang="pl-PL" dirty="0"/>
          </a:p>
        </p:txBody>
      </p:sp>
    </p:spTree>
    <p:extLst>
      <p:ext uri="{BB962C8B-B14F-4D97-AF65-F5344CB8AC3E}">
        <p14:creationId xmlns:p14="http://schemas.microsoft.com/office/powerpoint/2010/main" val="42169186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D3D9F9-43CF-959A-445C-8DE33CA63FB8}"/>
              </a:ext>
            </a:extLst>
          </p:cNvPr>
          <p:cNvSpPr>
            <a:spLocks noGrp="1"/>
          </p:cNvSpPr>
          <p:nvPr>
            <p:ph type="title"/>
          </p:nvPr>
        </p:nvSpPr>
        <p:spPr/>
        <p:txBody>
          <a:bodyPr/>
          <a:lstStyle/>
          <a:p>
            <a:r>
              <a:rPr lang="pl-PL" b="1" dirty="0"/>
              <a:t>Metody analizy obwodów: metoda oczkowa</a:t>
            </a:r>
            <a:endParaRPr lang="pl-PL" dirty="0"/>
          </a:p>
        </p:txBody>
      </p:sp>
      <p:pic>
        <p:nvPicPr>
          <p:cNvPr id="5" name="Obraz 4">
            <a:extLst>
              <a:ext uri="{FF2B5EF4-FFF2-40B4-BE49-F238E27FC236}">
                <a16:creationId xmlns:a16="http://schemas.microsoft.com/office/drawing/2014/main" id="{F7C0BE84-4767-88D0-A895-7DC4E9CE39B1}"/>
              </a:ext>
            </a:extLst>
          </p:cNvPr>
          <p:cNvPicPr>
            <a:picLocks noChangeAspect="1"/>
          </p:cNvPicPr>
          <p:nvPr/>
        </p:nvPicPr>
        <p:blipFill>
          <a:blip r:embed="rId2"/>
          <a:stretch>
            <a:fillRect/>
          </a:stretch>
        </p:blipFill>
        <p:spPr>
          <a:xfrm>
            <a:off x="3400425" y="1312927"/>
            <a:ext cx="5033963" cy="2787624"/>
          </a:xfrm>
          <a:prstGeom prst="rect">
            <a:avLst/>
          </a:prstGeom>
        </p:spPr>
      </p:pic>
      <p:pic>
        <p:nvPicPr>
          <p:cNvPr id="7" name="Obraz 6">
            <a:extLst>
              <a:ext uri="{FF2B5EF4-FFF2-40B4-BE49-F238E27FC236}">
                <a16:creationId xmlns:a16="http://schemas.microsoft.com/office/drawing/2014/main" id="{81A14EEF-1361-D84D-82A7-AA0A70A9E6EF}"/>
              </a:ext>
            </a:extLst>
          </p:cNvPr>
          <p:cNvPicPr>
            <a:picLocks noChangeAspect="1"/>
          </p:cNvPicPr>
          <p:nvPr/>
        </p:nvPicPr>
        <p:blipFill>
          <a:blip r:embed="rId3"/>
          <a:stretch>
            <a:fillRect/>
          </a:stretch>
        </p:blipFill>
        <p:spPr>
          <a:xfrm>
            <a:off x="1512094" y="3997600"/>
            <a:ext cx="9489282" cy="2032218"/>
          </a:xfrm>
          <a:prstGeom prst="rect">
            <a:avLst/>
          </a:prstGeom>
        </p:spPr>
      </p:pic>
      <p:sp>
        <p:nvSpPr>
          <p:cNvPr id="8" name="pole tekstowe 7">
            <a:extLst>
              <a:ext uri="{FF2B5EF4-FFF2-40B4-BE49-F238E27FC236}">
                <a16:creationId xmlns:a16="http://schemas.microsoft.com/office/drawing/2014/main" id="{11ECFFC4-3C1B-2B68-B521-8B1D9D56084A}"/>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24395454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3DB6E54-7886-89E5-EA05-91214C81CE45}"/>
              </a:ext>
            </a:extLst>
          </p:cNvPr>
          <p:cNvSpPr>
            <a:spLocks noGrp="1"/>
          </p:cNvSpPr>
          <p:nvPr>
            <p:ph type="title"/>
          </p:nvPr>
        </p:nvSpPr>
        <p:spPr/>
        <p:txBody>
          <a:bodyPr/>
          <a:lstStyle/>
          <a:p>
            <a:r>
              <a:rPr lang="pl-PL" b="1" dirty="0"/>
              <a:t>Metody analizy obwodów: metoda oczkowa</a:t>
            </a:r>
            <a:endParaRPr lang="pl-PL" dirty="0"/>
          </a:p>
        </p:txBody>
      </p:sp>
      <p:pic>
        <p:nvPicPr>
          <p:cNvPr id="5" name="Obraz 4">
            <a:extLst>
              <a:ext uri="{FF2B5EF4-FFF2-40B4-BE49-F238E27FC236}">
                <a16:creationId xmlns:a16="http://schemas.microsoft.com/office/drawing/2014/main" id="{D9FD642A-7F2C-6E1D-8FCC-32370CDC4AD2}"/>
              </a:ext>
            </a:extLst>
          </p:cNvPr>
          <p:cNvPicPr>
            <a:picLocks noChangeAspect="1"/>
          </p:cNvPicPr>
          <p:nvPr/>
        </p:nvPicPr>
        <p:blipFill>
          <a:blip r:embed="rId2"/>
          <a:stretch>
            <a:fillRect/>
          </a:stretch>
        </p:blipFill>
        <p:spPr>
          <a:xfrm>
            <a:off x="3243883" y="4256258"/>
            <a:ext cx="5347046" cy="2577629"/>
          </a:xfrm>
          <a:prstGeom prst="rect">
            <a:avLst/>
          </a:prstGeom>
        </p:spPr>
      </p:pic>
      <p:pic>
        <p:nvPicPr>
          <p:cNvPr id="6" name="Obraz 5">
            <a:extLst>
              <a:ext uri="{FF2B5EF4-FFF2-40B4-BE49-F238E27FC236}">
                <a16:creationId xmlns:a16="http://schemas.microsoft.com/office/drawing/2014/main" id="{3645A7C0-A85B-4C39-2B19-4FD786033AAC}"/>
              </a:ext>
            </a:extLst>
          </p:cNvPr>
          <p:cNvPicPr>
            <a:picLocks noChangeAspect="1"/>
          </p:cNvPicPr>
          <p:nvPr/>
        </p:nvPicPr>
        <p:blipFill>
          <a:blip r:embed="rId3"/>
          <a:stretch>
            <a:fillRect/>
          </a:stretch>
        </p:blipFill>
        <p:spPr>
          <a:xfrm>
            <a:off x="3400425" y="1312927"/>
            <a:ext cx="5033963" cy="2787624"/>
          </a:xfrm>
          <a:prstGeom prst="rect">
            <a:avLst/>
          </a:prstGeom>
        </p:spPr>
      </p:pic>
      <p:sp>
        <p:nvSpPr>
          <p:cNvPr id="7" name="pole tekstowe 6">
            <a:extLst>
              <a:ext uri="{FF2B5EF4-FFF2-40B4-BE49-F238E27FC236}">
                <a16:creationId xmlns:a16="http://schemas.microsoft.com/office/drawing/2014/main" id="{E306A97A-7919-F39C-912E-76DBF6BB4016}"/>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26557385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10F97E-B96C-43BC-F91D-274BB9CB70F8}"/>
              </a:ext>
            </a:extLst>
          </p:cNvPr>
          <p:cNvSpPr>
            <a:spLocks noGrp="1"/>
          </p:cNvSpPr>
          <p:nvPr>
            <p:ph type="title"/>
          </p:nvPr>
        </p:nvSpPr>
        <p:spPr/>
        <p:txBody>
          <a:bodyPr/>
          <a:lstStyle/>
          <a:p>
            <a:r>
              <a:rPr lang="pl-PL" b="1" dirty="0"/>
              <a:t>Metody analizy obwodów: metoda oczkowa</a:t>
            </a:r>
            <a:endParaRPr lang="pl-PL" dirty="0"/>
          </a:p>
        </p:txBody>
      </p:sp>
      <p:pic>
        <p:nvPicPr>
          <p:cNvPr id="4" name="Obraz 3">
            <a:extLst>
              <a:ext uri="{FF2B5EF4-FFF2-40B4-BE49-F238E27FC236}">
                <a16:creationId xmlns:a16="http://schemas.microsoft.com/office/drawing/2014/main" id="{41E1DE94-953C-60F2-4711-17DE8135584E}"/>
              </a:ext>
            </a:extLst>
          </p:cNvPr>
          <p:cNvPicPr>
            <a:picLocks noChangeAspect="1"/>
          </p:cNvPicPr>
          <p:nvPr/>
        </p:nvPicPr>
        <p:blipFill>
          <a:blip r:embed="rId2"/>
          <a:stretch>
            <a:fillRect/>
          </a:stretch>
        </p:blipFill>
        <p:spPr>
          <a:xfrm>
            <a:off x="3208544" y="1495388"/>
            <a:ext cx="5347046" cy="2577629"/>
          </a:xfrm>
          <a:prstGeom prst="rect">
            <a:avLst/>
          </a:prstGeom>
        </p:spPr>
      </p:pic>
      <p:pic>
        <p:nvPicPr>
          <p:cNvPr id="6" name="Obraz 5">
            <a:extLst>
              <a:ext uri="{FF2B5EF4-FFF2-40B4-BE49-F238E27FC236}">
                <a16:creationId xmlns:a16="http://schemas.microsoft.com/office/drawing/2014/main" id="{B10AB023-3F99-66AE-E09F-8BB63A793A61}"/>
              </a:ext>
            </a:extLst>
          </p:cNvPr>
          <p:cNvPicPr>
            <a:picLocks noChangeAspect="1"/>
          </p:cNvPicPr>
          <p:nvPr/>
        </p:nvPicPr>
        <p:blipFill>
          <a:blip r:embed="rId3"/>
          <a:stretch>
            <a:fillRect/>
          </a:stretch>
        </p:blipFill>
        <p:spPr>
          <a:xfrm>
            <a:off x="3208544" y="4146078"/>
            <a:ext cx="5472182" cy="2621129"/>
          </a:xfrm>
          <a:prstGeom prst="rect">
            <a:avLst/>
          </a:prstGeom>
        </p:spPr>
      </p:pic>
      <p:sp>
        <p:nvSpPr>
          <p:cNvPr id="7" name="pole tekstowe 6">
            <a:extLst>
              <a:ext uri="{FF2B5EF4-FFF2-40B4-BE49-F238E27FC236}">
                <a16:creationId xmlns:a16="http://schemas.microsoft.com/office/drawing/2014/main" id="{FA54BC06-D085-F674-7F8C-62B32306A382}"/>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22039268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AADA26-D07A-65B5-4998-E628524ECDF8}"/>
              </a:ext>
            </a:extLst>
          </p:cNvPr>
          <p:cNvSpPr>
            <a:spLocks noGrp="1"/>
          </p:cNvSpPr>
          <p:nvPr>
            <p:ph type="title"/>
          </p:nvPr>
        </p:nvSpPr>
        <p:spPr/>
        <p:txBody>
          <a:bodyPr/>
          <a:lstStyle/>
          <a:p>
            <a:r>
              <a:rPr lang="pl-PL" b="1" dirty="0"/>
              <a:t>Metody analizy obwodów: metoda oczkowa</a:t>
            </a:r>
            <a:endParaRPr lang="pl-PL" dirty="0"/>
          </a:p>
        </p:txBody>
      </p:sp>
      <p:pic>
        <p:nvPicPr>
          <p:cNvPr id="12" name="Obraz 11">
            <a:extLst>
              <a:ext uri="{FF2B5EF4-FFF2-40B4-BE49-F238E27FC236}">
                <a16:creationId xmlns:a16="http://schemas.microsoft.com/office/drawing/2014/main" id="{61B6D174-2983-5F1F-B914-D8785BE8D67B}"/>
              </a:ext>
            </a:extLst>
          </p:cNvPr>
          <p:cNvPicPr>
            <a:picLocks noChangeAspect="1"/>
          </p:cNvPicPr>
          <p:nvPr/>
        </p:nvPicPr>
        <p:blipFill>
          <a:blip r:embed="rId2"/>
          <a:stretch>
            <a:fillRect/>
          </a:stretch>
        </p:blipFill>
        <p:spPr>
          <a:xfrm>
            <a:off x="3235048" y="1249597"/>
            <a:ext cx="4988570" cy="2404820"/>
          </a:xfrm>
          <a:prstGeom prst="rect">
            <a:avLst/>
          </a:prstGeom>
        </p:spPr>
      </p:pic>
      <p:grpSp>
        <p:nvGrpSpPr>
          <p:cNvPr id="19" name="Grupa 18">
            <a:extLst>
              <a:ext uri="{FF2B5EF4-FFF2-40B4-BE49-F238E27FC236}">
                <a16:creationId xmlns:a16="http://schemas.microsoft.com/office/drawing/2014/main" id="{7BBD9A8A-CBD5-FBC4-81E2-EE3AB2807D26}"/>
              </a:ext>
            </a:extLst>
          </p:cNvPr>
          <p:cNvGrpSpPr/>
          <p:nvPr/>
        </p:nvGrpSpPr>
        <p:grpSpPr>
          <a:xfrm>
            <a:off x="3235048" y="3486226"/>
            <a:ext cx="5312949" cy="3371774"/>
            <a:chOff x="3398146" y="3791854"/>
            <a:chExt cx="5312949" cy="3371774"/>
          </a:xfrm>
        </p:grpSpPr>
        <p:pic>
          <p:nvPicPr>
            <p:cNvPr id="5" name="Obraz 4">
              <a:extLst>
                <a:ext uri="{FF2B5EF4-FFF2-40B4-BE49-F238E27FC236}">
                  <a16:creationId xmlns:a16="http://schemas.microsoft.com/office/drawing/2014/main" id="{50E206DF-B97D-68C2-B465-0C2C24C3E502}"/>
                </a:ext>
              </a:extLst>
            </p:cNvPr>
            <p:cNvPicPr>
              <a:picLocks noChangeAspect="1"/>
            </p:cNvPicPr>
            <p:nvPr/>
          </p:nvPicPr>
          <p:blipFill>
            <a:blip r:embed="rId3"/>
            <a:stretch>
              <a:fillRect/>
            </a:stretch>
          </p:blipFill>
          <p:spPr>
            <a:xfrm>
              <a:off x="3398146" y="4219967"/>
              <a:ext cx="5312949" cy="2943661"/>
            </a:xfrm>
            <a:prstGeom prst="rect">
              <a:avLst/>
            </a:prstGeom>
          </p:spPr>
        </p:pic>
        <p:cxnSp>
          <p:nvCxnSpPr>
            <p:cNvPr id="7" name="Łącznik prosty ze strzałką 6">
              <a:extLst>
                <a:ext uri="{FF2B5EF4-FFF2-40B4-BE49-F238E27FC236}">
                  <a16:creationId xmlns:a16="http://schemas.microsoft.com/office/drawing/2014/main" id="{2EC379F4-2408-CA94-C38A-80C315E5EA8D}"/>
                </a:ext>
              </a:extLst>
            </p:cNvPr>
            <p:cNvCxnSpPr/>
            <p:nvPr/>
          </p:nvCxnSpPr>
          <p:spPr>
            <a:xfrm flipH="1">
              <a:off x="4621784" y="4219967"/>
              <a:ext cx="1068403"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9" name="Łącznik prosty ze strzałką 8">
              <a:extLst>
                <a:ext uri="{FF2B5EF4-FFF2-40B4-BE49-F238E27FC236}">
                  <a16:creationId xmlns:a16="http://schemas.microsoft.com/office/drawing/2014/main" id="{1BBCE93F-3A4B-D3FB-CB5B-0CC032B7A681}"/>
                </a:ext>
              </a:extLst>
            </p:cNvPr>
            <p:cNvCxnSpPr/>
            <p:nvPr/>
          </p:nvCxnSpPr>
          <p:spPr>
            <a:xfrm flipH="1">
              <a:off x="6421810" y="4161184"/>
              <a:ext cx="90582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1" name="Łącznik prosty ze strzałką 10">
              <a:extLst>
                <a:ext uri="{FF2B5EF4-FFF2-40B4-BE49-F238E27FC236}">
                  <a16:creationId xmlns:a16="http://schemas.microsoft.com/office/drawing/2014/main" id="{709125A8-CA24-F7B3-3722-244689A24B1D}"/>
                </a:ext>
              </a:extLst>
            </p:cNvPr>
            <p:cNvCxnSpPr/>
            <p:nvPr/>
          </p:nvCxnSpPr>
          <p:spPr>
            <a:xfrm flipV="1">
              <a:off x="6259228" y="5278069"/>
              <a:ext cx="0" cy="99931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4" name="pole tekstowe 13">
              <a:extLst>
                <a:ext uri="{FF2B5EF4-FFF2-40B4-BE49-F238E27FC236}">
                  <a16:creationId xmlns:a16="http://schemas.microsoft.com/office/drawing/2014/main" id="{E89A0D71-A9EA-E0D4-332C-AC8F7C0CB81E}"/>
                </a:ext>
              </a:extLst>
            </p:cNvPr>
            <p:cNvSpPr txBox="1"/>
            <p:nvPr/>
          </p:nvSpPr>
          <p:spPr>
            <a:xfrm>
              <a:off x="4890052" y="3888351"/>
              <a:ext cx="604653" cy="369332"/>
            </a:xfrm>
            <a:prstGeom prst="rect">
              <a:avLst/>
            </a:prstGeom>
            <a:noFill/>
          </p:spPr>
          <p:txBody>
            <a:bodyPr wrap="none" rtlCol="0">
              <a:spAutoFit/>
            </a:bodyPr>
            <a:lstStyle/>
            <a:p>
              <a:r>
                <a:rPr lang="pl-PL" dirty="0">
                  <a:solidFill>
                    <a:srgbClr val="FFC000"/>
                  </a:solidFill>
                </a:rPr>
                <a:t>UR1</a:t>
              </a:r>
            </a:p>
          </p:txBody>
        </p:sp>
        <p:sp>
          <p:nvSpPr>
            <p:cNvPr id="15" name="pole tekstowe 14">
              <a:extLst>
                <a:ext uri="{FF2B5EF4-FFF2-40B4-BE49-F238E27FC236}">
                  <a16:creationId xmlns:a16="http://schemas.microsoft.com/office/drawing/2014/main" id="{C4689F11-B76C-E5B2-6081-BC9A13B1D8EA}"/>
                </a:ext>
              </a:extLst>
            </p:cNvPr>
            <p:cNvSpPr txBox="1"/>
            <p:nvPr/>
          </p:nvSpPr>
          <p:spPr>
            <a:xfrm>
              <a:off x="6568698" y="3791854"/>
              <a:ext cx="1068403" cy="369332"/>
            </a:xfrm>
            <a:prstGeom prst="rect">
              <a:avLst/>
            </a:prstGeom>
            <a:noFill/>
          </p:spPr>
          <p:txBody>
            <a:bodyPr wrap="square" rtlCol="0">
              <a:spAutoFit/>
            </a:bodyPr>
            <a:lstStyle/>
            <a:p>
              <a:r>
                <a:rPr lang="pl-PL" dirty="0">
                  <a:solidFill>
                    <a:srgbClr val="FFC000"/>
                  </a:solidFill>
                </a:rPr>
                <a:t>UR2</a:t>
              </a:r>
            </a:p>
          </p:txBody>
        </p:sp>
        <p:sp>
          <p:nvSpPr>
            <p:cNvPr id="16" name="pole tekstowe 15">
              <a:extLst>
                <a:ext uri="{FF2B5EF4-FFF2-40B4-BE49-F238E27FC236}">
                  <a16:creationId xmlns:a16="http://schemas.microsoft.com/office/drawing/2014/main" id="{B4AC5BD8-1274-409B-D421-FCBA58373E50}"/>
                </a:ext>
              </a:extLst>
            </p:cNvPr>
            <p:cNvSpPr txBox="1"/>
            <p:nvPr/>
          </p:nvSpPr>
          <p:spPr>
            <a:xfrm>
              <a:off x="6224105" y="5723390"/>
              <a:ext cx="604653" cy="369332"/>
            </a:xfrm>
            <a:prstGeom prst="rect">
              <a:avLst/>
            </a:prstGeom>
            <a:noFill/>
          </p:spPr>
          <p:txBody>
            <a:bodyPr wrap="none" rtlCol="0">
              <a:spAutoFit/>
            </a:bodyPr>
            <a:lstStyle/>
            <a:p>
              <a:r>
                <a:rPr lang="pl-PL" dirty="0">
                  <a:solidFill>
                    <a:srgbClr val="FFC000"/>
                  </a:solidFill>
                </a:rPr>
                <a:t>UR3</a:t>
              </a:r>
            </a:p>
          </p:txBody>
        </p:sp>
      </p:grpSp>
      <p:sp>
        <p:nvSpPr>
          <p:cNvPr id="17" name="pole tekstowe 16">
            <a:extLst>
              <a:ext uri="{FF2B5EF4-FFF2-40B4-BE49-F238E27FC236}">
                <a16:creationId xmlns:a16="http://schemas.microsoft.com/office/drawing/2014/main" id="{4D0E7CFD-9E20-B7DC-4568-33B3A76C50A5}"/>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40368110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4E83DF-7B8E-C96C-ADE1-88A2F1672346}"/>
              </a:ext>
            </a:extLst>
          </p:cNvPr>
          <p:cNvSpPr>
            <a:spLocks noGrp="1"/>
          </p:cNvSpPr>
          <p:nvPr>
            <p:ph type="title"/>
          </p:nvPr>
        </p:nvSpPr>
        <p:spPr/>
        <p:txBody>
          <a:bodyPr/>
          <a:lstStyle/>
          <a:p>
            <a:r>
              <a:rPr lang="pl-PL" b="1" dirty="0"/>
              <a:t>Metody analizy obwodów: metoda oczkowa</a:t>
            </a:r>
            <a:endParaRPr lang="pl-PL" dirty="0"/>
          </a:p>
        </p:txBody>
      </p:sp>
      <p:pic>
        <p:nvPicPr>
          <p:cNvPr id="5" name="Obraz 4">
            <a:extLst>
              <a:ext uri="{FF2B5EF4-FFF2-40B4-BE49-F238E27FC236}">
                <a16:creationId xmlns:a16="http://schemas.microsoft.com/office/drawing/2014/main" id="{A917C222-E835-74EF-8D9F-0597397183BD}"/>
              </a:ext>
            </a:extLst>
          </p:cNvPr>
          <p:cNvPicPr>
            <a:picLocks noChangeAspect="1"/>
          </p:cNvPicPr>
          <p:nvPr/>
        </p:nvPicPr>
        <p:blipFill>
          <a:blip r:embed="rId2"/>
          <a:stretch>
            <a:fillRect/>
          </a:stretch>
        </p:blipFill>
        <p:spPr>
          <a:xfrm>
            <a:off x="3241882" y="1322840"/>
            <a:ext cx="5407371" cy="2936698"/>
          </a:xfrm>
          <a:prstGeom prst="rect">
            <a:avLst/>
          </a:prstGeom>
        </p:spPr>
      </p:pic>
      <p:pic>
        <p:nvPicPr>
          <p:cNvPr id="7" name="Obraz 6">
            <a:extLst>
              <a:ext uri="{FF2B5EF4-FFF2-40B4-BE49-F238E27FC236}">
                <a16:creationId xmlns:a16="http://schemas.microsoft.com/office/drawing/2014/main" id="{2023BEC5-E3F1-9773-C0EC-C648D46395E3}"/>
              </a:ext>
            </a:extLst>
          </p:cNvPr>
          <p:cNvPicPr>
            <a:picLocks noChangeAspect="1"/>
          </p:cNvPicPr>
          <p:nvPr/>
        </p:nvPicPr>
        <p:blipFill>
          <a:blip r:embed="rId3"/>
          <a:stretch>
            <a:fillRect/>
          </a:stretch>
        </p:blipFill>
        <p:spPr>
          <a:xfrm>
            <a:off x="1404937" y="3835468"/>
            <a:ext cx="9382125" cy="1095375"/>
          </a:xfrm>
          <a:prstGeom prst="rect">
            <a:avLst/>
          </a:prstGeom>
        </p:spPr>
      </p:pic>
      <p:pic>
        <p:nvPicPr>
          <p:cNvPr id="9" name="Obraz 8">
            <a:extLst>
              <a:ext uri="{FF2B5EF4-FFF2-40B4-BE49-F238E27FC236}">
                <a16:creationId xmlns:a16="http://schemas.microsoft.com/office/drawing/2014/main" id="{919C6E0B-7D7E-0115-0A13-11C9E760B644}"/>
              </a:ext>
            </a:extLst>
          </p:cNvPr>
          <p:cNvPicPr>
            <a:picLocks noChangeAspect="1"/>
          </p:cNvPicPr>
          <p:nvPr/>
        </p:nvPicPr>
        <p:blipFill>
          <a:blip r:embed="rId4"/>
          <a:stretch>
            <a:fillRect/>
          </a:stretch>
        </p:blipFill>
        <p:spPr>
          <a:xfrm>
            <a:off x="3834510" y="4930843"/>
            <a:ext cx="4015161" cy="1754878"/>
          </a:xfrm>
          <a:prstGeom prst="rect">
            <a:avLst/>
          </a:prstGeom>
        </p:spPr>
      </p:pic>
      <p:sp>
        <p:nvSpPr>
          <p:cNvPr id="10" name="pole tekstowe 9">
            <a:extLst>
              <a:ext uri="{FF2B5EF4-FFF2-40B4-BE49-F238E27FC236}">
                <a16:creationId xmlns:a16="http://schemas.microsoft.com/office/drawing/2014/main" id="{CA01C83E-FB84-4E1F-9056-A502B2E38641}"/>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19006069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764AC6-7699-7259-57AC-D765D9A8783D}"/>
              </a:ext>
            </a:extLst>
          </p:cNvPr>
          <p:cNvSpPr>
            <a:spLocks noGrp="1"/>
          </p:cNvSpPr>
          <p:nvPr>
            <p:ph type="title"/>
          </p:nvPr>
        </p:nvSpPr>
        <p:spPr/>
        <p:txBody>
          <a:bodyPr/>
          <a:lstStyle/>
          <a:p>
            <a:r>
              <a:rPr lang="pl-PL" b="1" dirty="0"/>
              <a:t>Metody analizy obwodów: metoda oczkowa</a:t>
            </a:r>
            <a:endParaRPr lang="pl-PL" dirty="0"/>
          </a:p>
        </p:txBody>
      </p:sp>
      <p:pic>
        <p:nvPicPr>
          <p:cNvPr id="5" name="Obraz 4">
            <a:extLst>
              <a:ext uri="{FF2B5EF4-FFF2-40B4-BE49-F238E27FC236}">
                <a16:creationId xmlns:a16="http://schemas.microsoft.com/office/drawing/2014/main" id="{F694C86F-1D5D-702C-FC5D-608796322F46}"/>
              </a:ext>
            </a:extLst>
          </p:cNvPr>
          <p:cNvPicPr>
            <a:picLocks noChangeAspect="1"/>
          </p:cNvPicPr>
          <p:nvPr/>
        </p:nvPicPr>
        <p:blipFill>
          <a:blip r:embed="rId2"/>
          <a:stretch>
            <a:fillRect/>
          </a:stretch>
        </p:blipFill>
        <p:spPr>
          <a:xfrm>
            <a:off x="2771775" y="1876425"/>
            <a:ext cx="6648450" cy="3105150"/>
          </a:xfrm>
          <a:prstGeom prst="rect">
            <a:avLst/>
          </a:prstGeom>
        </p:spPr>
      </p:pic>
      <p:pic>
        <p:nvPicPr>
          <p:cNvPr id="7" name="Obraz 6">
            <a:extLst>
              <a:ext uri="{FF2B5EF4-FFF2-40B4-BE49-F238E27FC236}">
                <a16:creationId xmlns:a16="http://schemas.microsoft.com/office/drawing/2014/main" id="{25EC64AE-6268-6548-E180-202A2265DD24}"/>
              </a:ext>
            </a:extLst>
          </p:cNvPr>
          <p:cNvPicPr>
            <a:picLocks noChangeAspect="1"/>
          </p:cNvPicPr>
          <p:nvPr/>
        </p:nvPicPr>
        <p:blipFill>
          <a:blip r:embed="rId3"/>
          <a:stretch>
            <a:fillRect/>
          </a:stretch>
        </p:blipFill>
        <p:spPr>
          <a:xfrm>
            <a:off x="1215956" y="4981575"/>
            <a:ext cx="9477375" cy="1152525"/>
          </a:xfrm>
          <a:prstGeom prst="rect">
            <a:avLst/>
          </a:prstGeom>
        </p:spPr>
      </p:pic>
      <p:sp>
        <p:nvSpPr>
          <p:cNvPr id="8" name="pole tekstowe 7">
            <a:extLst>
              <a:ext uri="{FF2B5EF4-FFF2-40B4-BE49-F238E27FC236}">
                <a16:creationId xmlns:a16="http://schemas.microsoft.com/office/drawing/2014/main" id="{964C451A-BBEC-99FA-1D6D-81181242C15B}"/>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383883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09B0BD-B1C0-208A-EB5F-06E202905323}"/>
              </a:ext>
            </a:extLst>
          </p:cNvPr>
          <p:cNvSpPr>
            <a:spLocks noGrp="1"/>
          </p:cNvSpPr>
          <p:nvPr>
            <p:ph type="title"/>
          </p:nvPr>
        </p:nvSpPr>
        <p:spPr/>
        <p:txBody>
          <a:bodyPr/>
          <a:lstStyle/>
          <a:p>
            <a:r>
              <a:rPr lang="pl-PL" b="1" dirty="0"/>
              <a:t>Podstawowe pojęcia fizyczne: prąd</a:t>
            </a:r>
            <a:endParaRPr lang="pl-PL" dirty="0"/>
          </a:p>
        </p:txBody>
      </p:sp>
      <p:sp>
        <p:nvSpPr>
          <p:cNvPr id="3" name="Symbol zastępczy zawartości 2">
            <a:extLst>
              <a:ext uri="{FF2B5EF4-FFF2-40B4-BE49-F238E27FC236}">
                <a16:creationId xmlns:a16="http://schemas.microsoft.com/office/drawing/2014/main" id="{FAC67AAB-D4EE-8995-1A90-3A55771D83DB}"/>
              </a:ext>
            </a:extLst>
          </p:cNvPr>
          <p:cNvSpPr>
            <a:spLocks noGrp="1"/>
          </p:cNvSpPr>
          <p:nvPr>
            <p:ph idx="1"/>
          </p:nvPr>
        </p:nvSpPr>
        <p:spPr>
          <a:xfrm>
            <a:off x="838200" y="1825625"/>
            <a:ext cx="10515600" cy="2914236"/>
          </a:xfrm>
        </p:spPr>
        <p:txBody>
          <a:bodyPr/>
          <a:lstStyle/>
          <a:p>
            <a:r>
              <a:rPr lang="pl-PL" b="1" dirty="0"/>
              <a:t>Prąd zmienny (AC, z ang. </a:t>
            </a:r>
            <a:r>
              <a:rPr lang="pl-PL" b="1" i="1" dirty="0" err="1"/>
              <a:t>Alternating</a:t>
            </a:r>
            <a:r>
              <a:rPr lang="pl-PL" b="1" i="1" dirty="0"/>
              <a:t> </a:t>
            </a:r>
            <a:r>
              <a:rPr lang="pl-PL" b="1" i="1" dirty="0" err="1"/>
              <a:t>Current</a:t>
            </a:r>
            <a:r>
              <a:rPr lang="pl-PL" b="1" dirty="0"/>
              <a:t>)</a:t>
            </a:r>
            <a:r>
              <a:rPr lang="pl-PL" dirty="0"/>
              <a:t> to prąd elektryczny, którego </a:t>
            </a:r>
            <a:r>
              <a:rPr lang="pl-PL" b="1" dirty="0"/>
              <a:t>wartość i kierunek zmieniają się okresowo w czasie</a:t>
            </a:r>
            <a:r>
              <a:rPr lang="pl-PL" dirty="0"/>
              <a:t>.</a:t>
            </a:r>
          </a:p>
          <a:p>
            <a:r>
              <a:rPr lang="pl-PL" dirty="0"/>
              <a:t>Typowym przebiegiem prądu przemiennego jest prąd sinusoidalnie zmienny, </a:t>
            </a:r>
            <a:r>
              <a:rPr lang="pl-PL" b="1" dirty="0"/>
              <a:t>ale należy pamiętać że nie zawsze tak jest.</a:t>
            </a:r>
            <a:r>
              <a:rPr lang="pl-PL" dirty="0"/>
              <a:t> </a:t>
            </a:r>
            <a:r>
              <a:rPr lang="pl-PL" sz="1800" dirty="0"/>
              <a:t>W przypadku prądu generowanego przez przekształtniki energoelektroniczne możemy mieć do czynienia z przebiegami odkształconymi.</a:t>
            </a:r>
          </a:p>
        </p:txBody>
      </p:sp>
      <p:pic>
        <p:nvPicPr>
          <p:cNvPr id="5" name="Obraz 4">
            <a:extLst>
              <a:ext uri="{FF2B5EF4-FFF2-40B4-BE49-F238E27FC236}">
                <a16:creationId xmlns:a16="http://schemas.microsoft.com/office/drawing/2014/main" id="{F1F6CECF-2997-3F9F-38B4-75B1BFD860B1}"/>
              </a:ext>
            </a:extLst>
          </p:cNvPr>
          <p:cNvPicPr>
            <a:picLocks noChangeAspect="1"/>
          </p:cNvPicPr>
          <p:nvPr/>
        </p:nvPicPr>
        <p:blipFill>
          <a:blip r:embed="rId2"/>
          <a:stretch>
            <a:fillRect/>
          </a:stretch>
        </p:blipFill>
        <p:spPr>
          <a:xfrm>
            <a:off x="1106658" y="5331509"/>
            <a:ext cx="3657600" cy="781050"/>
          </a:xfrm>
          <a:prstGeom prst="rect">
            <a:avLst/>
          </a:prstGeom>
        </p:spPr>
      </p:pic>
      <p:cxnSp>
        <p:nvCxnSpPr>
          <p:cNvPr id="10" name="Łącznik prosty ze strzałką 9">
            <a:extLst>
              <a:ext uri="{FF2B5EF4-FFF2-40B4-BE49-F238E27FC236}">
                <a16:creationId xmlns:a16="http://schemas.microsoft.com/office/drawing/2014/main" id="{06D0E22C-0082-889D-F8BE-154EDDA1AAEB}"/>
              </a:ext>
            </a:extLst>
          </p:cNvPr>
          <p:cNvCxnSpPr/>
          <p:nvPr/>
        </p:nvCxnSpPr>
        <p:spPr>
          <a:xfrm flipV="1">
            <a:off x="6086437" y="5106913"/>
            <a:ext cx="0" cy="14279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Łącznik prosty ze strzałką 10">
            <a:extLst>
              <a:ext uri="{FF2B5EF4-FFF2-40B4-BE49-F238E27FC236}">
                <a16:creationId xmlns:a16="http://schemas.microsoft.com/office/drawing/2014/main" id="{0027A923-2912-0731-9BF8-129F65B45B5A}"/>
              </a:ext>
            </a:extLst>
          </p:cNvPr>
          <p:cNvCxnSpPr/>
          <p:nvPr/>
        </p:nvCxnSpPr>
        <p:spPr>
          <a:xfrm>
            <a:off x="6096000" y="5857726"/>
            <a:ext cx="4426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id="{37846B48-C731-C8A7-3A68-A027D93BC05B}"/>
              </a:ext>
            </a:extLst>
          </p:cNvPr>
          <p:cNvSpPr txBox="1"/>
          <p:nvPr/>
        </p:nvSpPr>
        <p:spPr>
          <a:xfrm>
            <a:off x="5454749" y="4731298"/>
            <a:ext cx="1812676" cy="646331"/>
          </a:xfrm>
          <a:prstGeom prst="rect">
            <a:avLst/>
          </a:prstGeom>
          <a:noFill/>
        </p:spPr>
        <p:txBody>
          <a:bodyPr wrap="none" rtlCol="0">
            <a:spAutoFit/>
          </a:bodyPr>
          <a:lstStyle/>
          <a:p>
            <a:r>
              <a:rPr lang="pl-PL" dirty="0"/>
              <a:t>Natężenie prądu</a:t>
            </a:r>
          </a:p>
          <a:p>
            <a:r>
              <a:rPr lang="pl-PL" dirty="0"/>
              <a:t>I [A]</a:t>
            </a:r>
          </a:p>
        </p:txBody>
      </p:sp>
      <p:sp>
        <p:nvSpPr>
          <p:cNvPr id="9" name="pole tekstowe 8">
            <a:extLst>
              <a:ext uri="{FF2B5EF4-FFF2-40B4-BE49-F238E27FC236}">
                <a16:creationId xmlns:a16="http://schemas.microsoft.com/office/drawing/2014/main" id="{ED33AA19-9DD3-E1A9-B6EE-862CBCDA98DF}"/>
              </a:ext>
            </a:extLst>
          </p:cNvPr>
          <p:cNvSpPr txBox="1"/>
          <p:nvPr/>
        </p:nvSpPr>
        <p:spPr>
          <a:xfrm>
            <a:off x="10578924" y="5924538"/>
            <a:ext cx="680443" cy="646331"/>
          </a:xfrm>
          <a:prstGeom prst="rect">
            <a:avLst/>
          </a:prstGeom>
          <a:noFill/>
        </p:spPr>
        <p:txBody>
          <a:bodyPr wrap="none" rtlCol="0">
            <a:spAutoFit/>
          </a:bodyPr>
          <a:lstStyle/>
          <a:p>
            <a:r>
              <a:rPr lang="pl-PL" dirty="0"/>
              <a:t>Czas</a:t>
            </a:r>
          </a:p>
          <a:p>
            <a:r>
              <a:rPr lang="pl-PL" dirty="0"/>
              <a:t>t [s]</a:t>
            </a:r>
          </a:p>
        </p:txBody>
      </p:sp>
      <p:sp>
        <p:nvSpPr>
          <p:cNvPr id="15" name="Dowolny kształt: kształt 14">
            <a:extLst>
              <a:ext uri="{FF2B5EF4-FFF2-40B4-BE49-F238E27FC236}">
                <a16:creationId xmlns:a16="http://schemas.microsoft.com/office/drawing/2014/main" id="{C58C59D4-A996-A108-B8F5-3BB67B52BDD6}"/>
              </a:ext>
            </a:extLst>
          </p:cNvPr>
          <p:cNvSpPr/>
          <p:nvPr/>
        </p:nvSpPr>
        <p:spPr>
          <a:xfrm>
            <a:off x="6069496" y="5424545"/>
            <a:ext cx="2230782" cy="755413"/>
          </a:xfrm>
          <a:custGeom>
            <a:avLst/>
            <a:gdLst>
              <a:gd name="connsiteX0" fmla="*/ 0 w 2230782"/>
              <a:gd name="connsiteY0" fmla="*/ 419664 h 755413"/>
              <a:gd name="connsiteX1" fmla="*/ 521252 w 2230782"/>
              <a:gd name="connsiteY1" fmla="*/ 12 h 755413"/>
              <a:gd name="connsiteX2" fmla="*/ 1042504 w 2230782"/>
              <a:gd name="connsiteY2" fmla="*/ 406412 h 755413"/>
              <a:gd name="connsiteX3" fmla="*/ 1594678 w 2230782"/>
              <a:gd name="connsiteY3" fmla="*/ 755385 h 755413"/>
              <a:gd name="connsiteX4" fmla="*/ 2230782 w 2230782"/>
              <a:gd name="connsiteY4" fmla="*/ 388742 h 755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782" h="755413">
                <a:moveTo>
                  <a:pt x="0" y="419664"/>
                </a:moveTo>
                <a:cubicBezTo>
                  <a:pt x="173750" y="210942"/>
                  <a:pt x="347501" y="2221"/>
                  <a:pt x="521252" y="12"/>
                </a:cubicBezTo>
                <a:cubicBezTo>
                  <a:pt x="695003" y="-2197"/>
                  <a:pt x="863600" y="280517"/>
                  <a:pt x="1042504" y="406412"/>
                </a:cubicBezTo>
                <a:cubicBezTo>
                  <a:pt x="1221408" y="532307"/>
                  <a:pt x="1396632" y="758330"/>
                  <a:pt x="1594678" y="755385"/>
                </a:cubicBezTo>
                <a:cubicBezTo>
                  <a:pt x="1792724" y="752440"/>
                  <a:pt x="2063657" y="507275"/>
                  <a:pt x="2230782" y="388742"/>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ole tekstowe 15">
            <a:extLst>
              <a:ext uri="{FF2B5EF4-FFF2-40B4-BE49-F238E27FC236}">
                <a16:creationId xmlns:a16="http://schemas.microsoft.com/office/drawing/2014/main" id="{3B0886B2-5A4E-36F4-9CDD-993061E253D3}"/>
              </a:ext>
            </a:extLst>
          </p:cNvPr>
          <p:cNvSpPr txBox="1"/>
          <p:nvPr/>
        </p:nvSpPr>
        <p:spPr>
          <a:xfrm>
            <a:off x="8264939" y="5181600"/>
            <a:ext cx="3738203" cy="369332"/>
          </a:xfrm>
          <a:prstGeom prst="rect">
            <a:avLst/>
          </a:prstGeom>
          <a:noFill/>
        </p:spPr>
        <p:txBody>
          <a:bodyPr wrap="none" rtlCol="0">
            <a:spAutoFit/>
          </a:bodyPr>
          <a:lstStyle/>
          <a:p>
            <a:r>
              <a:rPr lang="pl-PL" dirty="0"/>
              <a:t>Przebieg sinusoidalny, odkształcony</a:t>
            </a:r>
          </a:p>
        </p:txBody>
      </p:sp>
    </p:spTree>
    <p:extLst>
      <p:ext uri="{BB962C8B-B14F-4D97-AF65-F5344CB8AC3E}">
        <p14:creationId xmlns:p14="http://schemas.microsoft.com/office/powerpoint/2010/main" val="26342127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B631F9-3F17-4FE0-BFAF-72B52FD5C635}"/>
              </a:ext>
            </a:extLst>
          </p:cNvPr>
          <p:cNvSpPr>
            <a:spLocks noGrp="1"/>
          </p:cNvSpPr>
          <p:nvPr>
            <p:ph type="title"/>
          </p:nvPr>
        </p:nvSpPr>
        <p:spPr/>
        <p:txBody>
          <a:bodyPr/>
          <a:lstStyle/>
          <a:p>
            <a:r>
              <a:rPr lang="pl-PL" b="1" dirty="0"/>
              <a:t>Metody analizy obwodów: metoda oczkowa</a:t>
            </a:r>
            <a:endParaRPr lang="pl-PL" dirty="0"/>
          </a:p>
        </p:txBody>
      </p:sp>
      <p:sp>
        <p:nvSpPr>
          <p:cNvPr id="3" name="Symbol zastępczy zawartości 2">
            <a:extLst>
              <a:ext uri="{FF2B5EF4-FFF2-40B4-BE49-F238E27FC236}">
                <a16:creationId xmlns:a16="http://schemas.microsoft.com/office/drawing/2014/main" id="{C4DC0BD6-246B-4859-4D42-DB6AA944DE84}"/>
              </a:ext>
            </a:extLst>
          </p:cNvPr>
          <p:cNvSpPr>
            <a:spLocks noGrp="1"/>
          </p:cNvSpPr>
          <p:nvPr>
            <p:ph idx="1"/>
          </p:nvPr>
        </p:nvSpPr>
        <p:spPr>
          <a:xfrm>
            <a:off x="838200" y="1825625"/>
            <a:ext cx="10515600" cy="506758"/>
          </a:xfrm>
        </p:spPr>
        <p:txBody>
          <a:bodyPr/>
          <a:lstStyle/>
          <a:p>
            <a:r>
              <a:rPr lang="pl-PL" dirty="0"/>
              <a:t>Tworzymy układ równań:</a:t>
            </a:r>
          </a:p>
        </p:txBody>
      </p:sp>
      <p:pic>
        <p:nvPicPr>
          <p:cNvPr id="5" name="Obraz 4">
            <a:extLst>
              <a:ext uri="{FF2B5EF4-FFF2-40B4-BE49-F238E27FC236}">
                <a16:creationId xmlns:a16="http://schemas.microsoft.com/office/drawing/2014/main" id="{15D9278C-5E76-01AB-B278-DD5B5D49A442}"/>
              </a:ext>
            </a:extLst>
          </p:cNvPr>
          <p:cNvPicPr>
            <a:picLocks noChangeAspect="1"/>
          </p:cNvPicPr>
          <p:nvPr/>
        </p:nvPicPr>
        <p:blipFill>
          <a:blip r:embed="rId2"/>
          <a:stretch>
            <a:fillRect/>
          </a:stretch>
        </p:blipFill>
        <p:spPr>
          <a:xfrm>
            <a:off x="1357312" y="2471737"/>
            <a:ext cx="9477375" cy="1914525"/>
          </a:xfrm>
          <a:prstGeom prst="rect">
            <a:avLst/>
          </a:prstGeom>
        </p:spPr>
      </p:pic>
      <p:sp>
        <p:nvSpPr>
          <p:cNvPr id="6" name="pole tekstowe 5">
            <a:extLst>
              <a:ext uri="{FF2B5EF4-FFF2-40B4-BE49-F238E27FC236}">
                <a16:creationId xmlns:a16="http://schemas.microsoft.com/office/drawing/2014/main" id="{8B4356D3-2B0A-079C-DBAD-33E8A99CA251}"/>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38480801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9EEE913-13FE-F10C-D8C5-529BF8D083F5}"/>
              </a:ext>
            </a:extLst>
          </p:cNvPr>
          <p:cNvSpPr>
            <a:spLocks noGrp="1"/>
          </p:cNvSpPr>
          <p:nvPr>
            <p:ph idx="1"/>
          </p:nvPr>
        </p:nvSpPr>
        <p:spPr>
          <a:xfrm>
            <a:off x="838200" y="1825625"/>
            <a:ext cx="10515600" cy="1085436"/>
          </a:xfrm>
        </p:spPr>
        <p:txBody>
          <a:bodyPr>
            <a:normAutofit fontScale="92500" lnSpcReduction="20000"/>
          </a:bodyPr>
          <a:lstStyle/>
          <a:p>
            <a:r>
              <a:rPr lang="pl-PL" dirty="0"/>
              <a:t>Porządkujemy równania przenosząc na jedną stronę źródła napięcia, a na drugą spadki napięć na elementach</a:t>
            </a:r>
          </a:p>
          <a:p>
            <a:r>
              <a:rPr lang="pl-PL" dirty="0"/>
              <a:t>Dodatkowo wymnażamy poszczególne wyrazy przez siebie</a:t>
            </a:r>
          </a:p>
          <a:p>
            <a:endParaRPr lang="pl-PL" dirty="0"/>
          </a:p>
        </p:txBody>
      </p:sp>
      <p:sp>
        <p:nvSpPr>
          <p:cNvPr id="4" name="Tytuł 1">
            <a:extLst>
              <a:ext uri="{FF2B5EF4-FFF2-40B4-BE49-F238E27FC236}">
                <a16:creationId xmlns:a16="http://schemas.microsoft.com/office/drawing/2014/main" id="{47DEA83D-85C8-D80B-ED2B-2547990FF304}"/>
              </a:ext>
            </a:extLst>
          </p:cNvPr>
          <p:cNvSpPr>
            <a:spLocks noGrp="1"/>
          </p:cNvSpPr>
          <p:nvPr>
            <p:ph type="title"/>
          </p:nvPr>
        </p:nvSpPr>
        <p:spPr>
          <a:xfrm>
            <a:off x="838200" y="365125"/>
            <a:ext cx="10515600" cy="1325563"/>
          </a:xfrm>
        </p:spPr>
        <p:txBody>
          <a:bodyPr/>
          <a:lstStyle/>
          <a:p>
            <a:r>
              <a:rPr lang="pl-PL" b="1" dirty="0"/>
              <a:t>Metody analizy obwodów: metoda oczkowa</a:t>
            </a:r>
            <a:endParaRPr lang="pl-PL" dirty="0"/>
          </a:p>
        </p:txBody>
      </p:sp>
      <p:pic>
        <p:nvPicPr>
          <p:cNvPr id="6" name="Obraz 5">
            <a:extLst>
              <a:ext uri="{FF2B5EF4-FFF2-40B4-BE49-F238E27FC236}">
                <a16:creationId xmlns:a16="http://schemas.microsoft.com/office/drawing/2014/main" id="{DE1FD601-3C7B-8AEB-5B45-A269E127EE5C}"/>
              </a:ext>
            </a:extLst>
          </p:cNvPr>
          <p:cNvPicPr>
            <a:picLocks noChangeAspect="1"/>
          </p:cNvPicPr>
          <p:nvPr/>
        </p:nvPicPr>
        <p:blipFill>
          <a:blip r:embed="rId2"/>
          <a:stretch>
            <a:fillRect/>
          </a:stretch>
        </p:blipFill>
        <p:spPr>
          <a:xfrm>
            <a:off x="1141344" y="3709159"/>
            <a:ext cx="9220200" cy="2143125"/>
          </a:xfrm>
          <a:prstGeom prst="rect">
            <a:avLst/>
          </a:prstGeom>
        </p:spPr>
      </p:pic>
      <p:sp>
        <p:nvSpPr>
          <p:cNvPr id="7" name="pole tekstowe 6">
            <a:extLst>
              <a:ext uri="{FF2B5EF4-FFF2-40B4-BE49-F238E27FC236}">
                <a16:creationId xmlns:a16="http://schemas.microsoft.com/office/drawing/2014/main" id="{7D610E71-7E3C-01CE-6DCB-821BDE1DF2E3}"/>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15097261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67F9701-1F1A-DB46-6921-9872CA7F8094}"/>
              </a:ext>
            </a:extLst>
          </p:cNvPr>
          <p:cNvSpPr>
            <a:spLocks noGrp="1"/>
          </p:cNvSpPr>
          <p:nvPr>
            <p:ph type="title"/>
          </p:nvPr>
        </p:nvSpPr>
        <p:spPr/>
        <p:txBody>
          <a:bodyPr/>
          <a:lstStyle/>
          <a:p>
            <a:r>
              <a:rPr lang="pl-PL" b="1" dirty="0"/>
              <a:t>Metody analizy obwodów: metoda oczkowa</a:t>
            </a:r>
            <a:endParaRPr lang="pl-PL" dirty="0"/>
          </a:p>
        </p:txBody>
      </p:sp>
      <p:sp>
        <p:nvSpPr>
          <p:cNvPr id="3" name="Symbol zastępczy zawartości 2">
            <a:extLst>
              <a:ext uri="{FF2B5EF4-FFF2-40B4-BE49-F238E27FC236}">
                <a16:creationId xmlns:a16="http://schemas.microsoft.com/office/drawing/2014/main" id="{8C7C9EA1-7D66-D6C6-C272-2A792C01B6DD}"/>
              </a:ext>
            </a:extLst>
          </p:cNvPr>
          <p:cNvSpPr>
            <a:spLocks noGrp="1"/>
          </p:cNvSpPr>
          <p:nvPr>
            <p:ph idx="1"/>
          </p:nvPr>
        </p:nvSpPr>
        <p:spPr>
          <a:xfrm>
            <a:off x="838200" y="1825625"/>
            <a:ext cx="10515600" cy="692288"/>
          </a:xfrm>
        </p:spPr>
        <p:txBody>
          <a:bodyPr/>
          <a:lstStyle/>
          <a:p>
            <a:r>
              <a:rPr lang="pl-PL" dirty="0"/>
              <a:t>Rozwiązujemy układ równań:</a:t>
            </a:r>
          </a:p>
          <a:p>
            <a:endParaRPr lang="pl-PL" dirty="0"/>
          </a:p>
        </p:txBody>
      </p:sp>
      <p:pic>
        <p:nvPicPr>
          <p:cNvPr id="7" name="Obraz 6">
            <a:extLst>
              <a:ext uri="{FF2B5EF4-FFF2-40B4-BE49-F238E27FC236}">
                <a16:creationId xmlns:a16="http://schemas.microsoft.com/office/drawing/2014/main" id="{75A42A24-1746-1418-7340-80942F625E41}"/>
              </a:ext>
            </a:extLst>
          </p:cNvPr>
          <p:cNvPicPr>
            <a:picLocks noChangeAspect="1"/>
          </p:cNvPicPr>
          <p:nvPr/>
        </p:nvPicPr>
        <p:blipFill>
          <a:blip r:embed="rId2"/>
          <a:stretch>
            <a:fillRect/>
          </a:stretch>
        </p:blipFill>
        <p:spPr>
          <a:xfrm>
            <a:off x="2139811" y="3216138"/>
            <a:ext cx="7753350" cy="2247900"/>
          </a:xfrm>
          <a:prstGeom prst="rect">
            <a:avLst/>
          </a:prstGeom>
        </p:spPr>
      </p:pic>
      <p:sp>
        <p:nvSpPr>
          <p:cNvPr id="13" name="pole tekstowe 12">
            <a:extLst>
              <a:ext uri="{FF2B5EF4-FFF2-40B4-BE49-F238E27FC236}">
                <a16:creationId xmlns:a16="http://schemas.microsoft.com/office/drawing/2014/main" id="{1F171148-9A7F-5B29-10EA-1CC81171D35D}"/>
              </a:ext>
            </a:extLst>
          </p:cNvPr>
          <p:cNvSpPr txBox="1"/>
          <p:nvPr/>
        </p:nvSpPr>
        <p:spPr>
          <a:xfrm>
            <a:off x="0" y="6642556"/>
            <a:ext cx="7081078" cy="215444"/>
          </a:xfrm>
          <a:prstGeom prst="rect">
            <a:avLst/>
          </a:prstGeom>
          <a:noFill/>
        </p:spPr>
        <p:txBody>
          <a:bodyPr wrap="square">
            <a:spAutoFit/>
          </a:bodyPr>
          <a:lstStyle/>
          <a:p>
            <a:r>
              <a:rPr lang="pl-PL" sz="800" dirty="0"/>
              <a:t>Źródło: https://pl.khanacademy.org/science/electrical-engineering/ee-circuit-analysis-topic/ee-dc-circuit-analysis/a/ee-mesh-current-method</a:t>
            </a:r>
          </a:p>
        </p:txBody>
      </p:sp>
    </p:spTree>
    <p:extLst>
      <p:ext uri="{BB962C8B-B14F-4D97-AF65-F5344CB8AC3E}">
        <p14:creationId xmlns:p14="http://schemas.microsoft.com/office/powerpoint/2010/main" val="7355355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DFEF97-C124-25D7-CA7E-4A6C3C40EA8D}"/>
              </a:ext>
            </a:extLst>
          </p:cNvPr>
          <p:cNvSpPr>
            <a:spLocks noGrp="1"/>
          </p:cNvSpPr>
          <p:nvPr>
            <p:ph type="title"/>
          </p:nvPr>
        </p:nvSpPr>
        <p:spPr/>
        <p:txBody>
          <a:bodyPr/>
          <a:lstStyle/>
          <a:p>
            <a:r>
              <a:rPr lang="pl-PL" b="1" dirty="0"/>
              <a:t>Metody analizy obwodów: metoda oczkowa</a:t>
            </a:r>
            <a:endParaRPr lang="pl-PL" dirty="0"/>
          </a:p>
        </p:txBody>
      </p:sp>
      <p:sp>
        <p:nvSpPr>
          <p:cNvPr id="5" name="pole tekstowe 4">
            <a:extLst>
              <a:ext uri="{FF2B5EF4-FFF2-40B4-BE49-F238E27FC236}">
                <a16:creationId xmlns:a16="http://schemas.microsoft.com/office/drawing/2014/main" id="{4E1D1F4C-331B-7FD8-ADA3-07469E271392}"/>
              </a:ext>
            </a:extLst>
          </p:cNvPr>
          <p:cNvSpPr txBox="1"/>
          <p:nvPr/>
        </p:nvSpPr>
        <p:spPr>
          <a:xfrm>
            <a:off x="978452" y="1690688"/>
            <a:ext cx="9351618" cy="923330"/>
          </a:xfrm>
          <a:prstGeom prst="rect">
            <a:avLst/>
          </a:prstGeom>
          <a:noFill/>
        </p:spPr>
        <p:txBody>
          <a:bodyPr wrap="square">
            <a:spAutoFit/>
          </a:bodyPr>
          <a:lstStyle/>
          <a:p>
            <a:r>
              <a:rPr lang="pl-PL" dirty="0"/>
              <a:t>Dla bardzo złożonych obwodów należy stworzyć i rozwiązań układ metodą macierzową.</a:t>
            </a:r>
          </a:p>
          <a:p>
            <a:r>
              <a:rPr lang="pl-PL" dirty="0"/>
              <a:t>Aby lepiej poznać rachunek macierzowy oraz operacje na liczbach zespolonych polecam publikację: </a:t>
            </a:r>
          </a:p>
        </p:txBody>
      </p:sp>
      <p:pic>
        <p:nvPicPr>
          <p:cNvPr id="6" name="Obraz 5">
            <a:extLst>
              <a:ext uri="{FF2B5EF4-FFF2-40B4-BE49-F238E27FC236}">
                <a16:creationId xmlns:a16="http://schemas.microsoft.com/office/drawing/2014/main" id="{B75B1E31-ABFC-0E4A-9F16-A61973C5A002}"/>
              </a:ext>
            </a:extLst>
          </p:cNvPr>
          <p:cNvPicPr>
            <a:picLocks noChangeAspect="1"/>
          </p:cNvPicPr>
          <p:nvPr/>
        </p:nvPicPr>
        <p:blipFill>
          <a:blip r:embed="rId2"/>
          <a:stretch>
            <a:fillRect/>
          </a:stretch>
        </p:blipFill>
        <p:spPr>
          <a:xfrm>
            <a:off x="4430135" y="2813877"/>
            <a:ext cx="2448252" cy="3410539"/>
          </a:xfrm>
          <a:prstGeom prst="rect">
            <a:avLst/>
          </a:prstGeom>
        </p:spPr>
      </p:pic>
    </p:spTree>
    <p:extLst>
      <p:ext uri="{BB962C8B-B14F-4D97-AF65-F5344CB8AC3E}">
        <p14:creationId xmlns:p14="http://schemas.microsoft.com/office/powerpoint/2010/main" val="26993267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1E6AADC-27C2-0A07-0DB8-EE1504D5DC0D}"/>
              </a:ext>
            </a:extLst>
          </p:cNvPr>
          <p:cNvSpPr>
            <a:spLocks noGrp="1"/>
          </p:cNvSpPr>
          <p:nvPr>
            <p:ph type="title"/>
          </p:nvPr>
        </p:nvSpPr>
        <p:spPr/>
        <p:txBody>
          <a:bodyPr/>
          <a:lstStyle/>
          <a:p>
            <a:r>
              <a:rPr lang="pl-PL" b="1" dirty="0"/>
              <a:t>Metody analizy obwodów: metoda węzłowa</a:t>
            </a:r>
            <a:endParaRPr lang="pl-PL" dirty="0"/>
          </a:p>
        </p:txBody>
      </p:sp>
      <p:sp>
        <p:nvSpPr>
          <p:cNvPr id="3" name="Symbol zastępczy zawartości 2">
            <a:extLst>
              <a:ext uri="{FF2B5EF4-FFF2-40B4-BE49-F238E27FC236}">
                <a16:creationId xmlns:a16="http://schemas.microsoft.com/office/drawing/2014/main" id="{5018319C-46CE-5666-9928-8798B34AF8D7}"/>
              </a:ext>
            </a:extLst>
          </p:cNvPr>
          <p:cNvSpPr>
            <a:spLocks noGrp="1"/>
          </p:cNvSpPr>
          <p:nvPr>
            <p:ph idx="1"/>
          </p:nvPr>
        </p:nvSpPr>
        <p:spPr>
          <a:xfrm>
            <a:off x="838200" y="1825625"/>
            <a:ext cx="10515600" cy="1403488"/>
          </a:xfrm>
        </p:spPr>
        <p:txBody>
          <a:bodyPr/>
          <a:lstStyle/>
          <a:p>
            <a:r>
              <a:rPr lang="pl-PL" b="0" i="0" dirty="0">
                <a:solidFill>
                  <a:srgbClr val="001D35"/>
                </a:solidFill>
                <a:effectLst/>
                <a:latin typeface="Google Sans"/>
              </a:rPr>
              <a:t>Potencjał węzłowy to </a:t>
            </a:r>
            <a:r>
              <a:rPr lang="pl-PL" dirty="0"/>
              <a:t>napięcie między danym węzłem obwodu elektrycznego a wybranym węzłem odniesienia, który przyjmuje się za punkt zerowy</a:t>
            </a:r>
          </a:p>
        </p:txBody>
      </p:sp>
      <p:pic>
        <p:nvPicPr>
          <p:cNvPr id="5" name="Obraz 4">
            <a:extLst>
              <a:ext uri="{FF2B5EF4-FFF2-40B4-BE49-F238E27FC236}">
                <a16:creationId xmlns:a16="http://schemas.microsoft.com/office/drawing/2014/main" id="{BC8EC5C0-806B-D2FF-AB72-85B7869B9D68}"/>
              </a:ext>
            </a:extLst>
          </p:cNvPr>
          <p:cNvPicPr>
            <a:picLocks noChangeAspect="1"/>
          </p:cNvPicPr>
          <p:nvPr/>
        </p:nvPicPr>
        <p:blipFill>
          <a:blip r:embed="rId2"/>
          <a:stretch>
            <a:fillRect/>
          </a:stretch>
        </p:blipFill>
        <p:spPr>
          <a:xfrm>
            <a:off x="2195926" y="3200400"/>
            <a:ext cx="7667625" cy="3657600"/>
          </a:xfrm>
          <a:prstGeom prst="rect">
            <a:avLst/>
          </a:prstGeom>
        </p:spPr>
      </p:pic>
    </p:spTree>
    <p:extLst>
      <p:ext uri="{BB962C8B-B14F-4D97-AF65-F5344CB8AC3E}">
        <p14:creationId xmlns:p14="http://schemas.microsoft.com/office/powerpoint/2010/main" val="11530707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ACEB40-9EFD-95E5-8A88-0869A1BE683C}"/>
              </a:ext>
            </a:extLst>
          </p:cNvPr>
          <p:cNvSpPr>
            <a:spLocks noGrp="1"/>
          </p:cNvSpPr>
          <p:nvPr>
            <p:ph type="title"/>
          </p:nvPr>
        </p:nvSpPr>
        <p:spPr/>
        <p:txBody>
          <a:bodyPr/>
          <a:lstStyle/>
          <a:p>
            <a:r>
              <a:rPr lang="pl-PL" b="1" dirty="0"/>
              <a:t>Metody analizy obwodów: metoda węzłowa</a:t>
            </a:r>
            <a:endParaRPr lang="pl-PL" dirty="0"/>
          </a:p>
        </p:txBody>
      </p:sp>
      <p:sp>
        <p:nvSpPr>
          <p:cNvPr id="3" name="Symbol zastępczy zawartości 2">
            <a:extLst>
              <a:ext uri="{FF2B5EF4-FFF2-40B4-BE49-F238E27FC236}">
                <a16:creationId xmlns:a16="http://schemas.microsoft.com/office/drawing/2014/main" id="{06F20232-A2F8-331E-26F9-103F793339D0}"/>
              </a:ext>
            </a:extLst>
          </p:cNvPr>
          <p:cNvSpPr>
            <a:spLocks noGrp="1"/>
          </p:cNvSpPr>
          <p:nvPr>
            <p:ph idx="1"/>
          </p:nvPr>
        </p:nvSpPr>
        <p:spPr>
          <a:xfrm>
            <a:off x="838200" y="1825625"/>
            <a:ext cx="10515600" cy="961749"/>
          </a:xfrm>
        </p:spPr>
        <p:txBody>
          <a:bodyPr/>
          <a:lstStyle/>
          <a:p>
            <a:pPr marL="0" indent="0">
              <a:buNone/>
            </a:pPr>
            <a:r>
              <a:rPr lang="pl-PL" b="0" i="0" dirty="0">
                <a:solidFill>
                  <a:srgbClr val="21242C"/>
                </a:solidFill>
                <a:effectLst/>
                <a:latin typeface="Lato" panose="020F0502020204030203" pitchFamily="34" charset="0"/>
              </a:rPr>
              <a:t>W metodzie potencjałów węzłowych analiza obwodu wykonywana jest w następujących krokach:</a:t>
            </a:r>
          </a:p>
          <a:p>
            <a:pPr marL="0" indent="0">
              <a:buNone/>
            </a:pPr>
            <a:endParaRPr lang="pl-PL" dirty="0"/>
          </a:p>
        </p:txBody>
      </p:sp>
      <p:sp>
        <p:nvSpPr>
          <p:cNvPr id="6" name="Symbol zastępczy zawartości 2">
            <a:extLst>
              <a:ext uri="{FF2B5EF4-FFF2-40B4-BE49-F238E27FC236}">
                <a16:creationId xmlns:a16="http://schemas.microsoft.com/office/drawing/2014/main" id="{F88D9EA8-8C20-D7BB-D70A-36C6426E762D}"/>
              </a:ext>
            </a:extLst>
          </p:cNvPr>
          <p:cNvSpPr txBox="1">
            <a:spLocks/>
          </p:cNvSpPr>
          <p:nvPr/>
        </p:nvSpPr>
        <p:spPr>
          <a:xfrm>
            <a:off x="794027" y="2890216"/>
            <a:ext cx="10515600" cy="16773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600" b="0" i="0" dirty="0">
                <a:solidFill>
                  <a:srgbClr val="21242C"/>
                </a:solidFill>
                <a:effectLst/>
                <a:latin typeface="Lato" panose="020F0502020204030203" pitchFamily="34" charset="0"/>
              </a:rPr>
              <a:t>Oznaczenie węzła odniesienia (uziemienia).</a:t>
            </a:r>
          </a:p>
          <a:p>
            <a:r>
              <a:rPr lang="pl-PL" sz="2600" b="0" i="0" dirty="0">
                <a:solidFill>
                  <a:srgbClr val="21242C"/>
                </a:solidFill>
                <a:effectLst/>
                <a:latin typeface="Lato" panose="020F0502020204030203" pitchFamily="34" charset="0"/>
              </a:rPr>
              <a:t>Oznaczenie potencjałów węzłowych pozostałych węzłów.</a:t>
            </a:r>
          </a:p>
          <a:p>
            <a:r>
              <a:rPr lang="pl-PL" sz="2600" b="0" i="0" dirty="0">
                <a:solidFill>
                  <a:srgbClr val="21242C"/>
                </a:solidFill>
                <a:effectLst/>
                <a:latin typeface="Lato" panose="020F0502020204030203" pitchFamily="34" charset="0"/>
              </a:rPr>
              <a:t>Rozwiązanie najpierw łatwych węzłów, czyli takich gdzie źródło napięciowe podłączone jest bezpośrednio do uziemienia.</a:t>
            </a:r>
          </a:p>
          <a:p>
            <a:endParaRPr lang="pl-PL" dirty="0"/>
          </a:p>
        </p:txBody>
      </p:sp>
      <p:sp>
        <p:nvSpPr>
          <p:cNvPr id="7" name="Symbol zastępczy zawartości 2">
            <a:extLst>
              <a:ext uri="{FF2B5EF4-FFF2-40B4-BE49-F238E27FC236}">
                <a16:creationId xmlns:a16="http://schemas.microsoft.com/office/drawing/2014/main" id="{0BD57B41-176B-DAA7-96F9-33D781C6EC7F}"/>
              </a:ext>
            </a:extLst>
          </p:cNvPr>
          <p:cNvSpPr txBox="1">
            <a:spLocks/>
          </p:cNvSpPr>
          <p:nvPr/>
        </p:nvSpPr>
        <p:spPr>
          <a:xfrm>
            <a:off x="758688" y="4625010"/>
            <a:ext cx="10515600" cy="167736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0" i="0" dirty="0">
                <a:solidFill>
                  <a:srgbClr val="21242C"/>
                </a:solidFill>
                <a:effectLst/>
                <a:latin typeface="Lato" panose="020F0502020204030203" pitchFamily="34" charset="0"/>
              </a:rPr>
              <a:t>Rozpisanie równań prądowego prawa Kirchhoffa dla każdego węzła. Zastosowanie prawa Ohma (w pamięci).</a:t>
            </a:r>
          </a:p>
          <a:p>
            <a:r>
              <a:rPr lang="pl-PL" b="0" i="0" dirty="0">
                <a:solidFill>
                  <a:srgbClr val="21242C"/>
                </a:solidFill>
                <a:effectLst/>
                <a:latin typeface="Lato" panose="020F0502020204030203" pitchFamily="34" charset="0"/>
              </a:rPr>
              <a:t>Rozwiązanie otrzymanego układu równań dla wszystkich potencjałów węzłowych.</a:t>
            </a:r>
          </a:p>
          <a:p>
            <a:r>
              <a:rPr lang="pl-PL" b="0" i="0" dirty="0">
                <a:solidFill>
                  <a:srgbClr val="21242C"/>
                </a:solidFill>
                <a:effectLst/>
                <a:latin typeface="Lato" panose="020F0502020204030203" pitchFamily="34" charset="0"/>
              </a:rPr>
              <a:t>Znalezienie interesujących nas natężeń prądu przy pomocy prawa Ohma.</a:t>
            </a:r>
          </a:p>
          <a:p>
            <a:endParaRPr lang="pl-PL" dirty="0"/>
          </a:p>
        </p:txBody>
      </p:sp>
    </p:spTree>
    <p:extLst>
      <p:ext uri="{BB962C8B-B14F-4D97-AF65-F5344CB8AC3E}">
        <p14:creationId xmlns:p14="http://schemas.microsoft.com/office/powerpoint/2010/main" val="36131067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2ADD8B-8283-3267-0A1C-C5D91A866BC7}"/>
              </a:ext>
            </a:extLst>
          </p:cNvPr>
          <p:cNvSpPr>
            <a:spLocks noGrp="1"/>
          </p:cNvSpPr>
          <p:nvPr>
            <p:ph type="title"/>
          </p:nvPr>
        </p:nvSpPr>
        <p:spPr/>
        <p:txBody>
          <a:bodyPr/>
          <a:lstStyle/>
          <a:p>
            <a:r>
              <a:rPr lang="pl-PL" b="1" dirty="0"/>
              <a:t>Metody analizy obwodów: metoda węzłowa</a:t>
            </a:r>
            <a:endParaRPr lang="pl-PL" dirty="0"/>
          </a:p>
        </p:txBody>
      </p:sp>
      <p:pic>
        <p:nvPicPr>
          <p:cNvPr id="5" name="Obraz 4">
            <a:extLst>
              <a:ext uri="{FF2B5EF4-FFF2-40B4-BE49-F238E27FC236}">
                <a16:creationId xmlns:a16="http://schemas.microsoft.com/office/drawing/2014/main" id="{E852F05F-25C6-12D9-791B-1DD447E39B9D}"/>
              </a:ext>
            </a:extLst>
          </p:cNvPr>
          <p:cNvPicPr>
            <a:picLocks noChangeAspect="1"/>
          </p:cNvPicPr>
          <p:nvPr/>
        </p:nvPicPr>
        <p:blipFill>
          <a:blip r:embed="rId2"/>
          <a:stretch>
            <a:fillRect/>
          </a:stretch>
        </p:blipFill>
        <p:spPr>
          <a:xfrm>
            <a:off x="3235773" y="1605169"/>
            <a:ext cx="5720453" cy="2228580"/>
          </a:xfrm>
          <a:prstGeom prst="rect">
            <a:avLst/>
          </a:prstGeom>
        </p:spPr>
      </p:pic>
      <p:pic>
        <p:nvPicPr>
          <p:cNvPr id="7" name="Obraz 6">
            <a:extLst>
              <a:ext uri="{FF2B5EF4-FFF2-40B4-BE49-F238E27FC236}">
                <a16:creationId xmlns:a16="http://schemas.microsoft.com/office/drawing/2014/main" id="{71B442E2-F0D4-DA1B-8C30-E66D5F5E1065}"/>
              </a:ext>
            </a:extLst>
          </p:cNvPr>
          <p:cNvPicPr>
            <a:picLocks noChangeAspect="1"/>
          </p:cNvPicPr>
          <p:nvPr/>
        </p:nvPicPr>
        <p:blipFill>
          <a:blip r:embed="rId3"/>
          <a:stretch>
            <a:fillRect/>
          </a:stretch>
        </p:blipFill>
        <p:spPr>
          <a:xfrm>
            <a:off x="3688522" y="3765838"/>
            <a:ext cx="4896536" cy="2802175"/>
          </a:xfrm>
          <a:prstGeom prst="rect">
            <a:avLst/>
          </a:prstGeom>
        </p:spPr>
      </p:pic>
    </p:spTree>
    <p:extLst>
      <p:ext uri="{BB962C8B-B14F-4D97-AF65-F5344CB8AC3E}">
        <p14:creationId xmlns:p14="http://schemas.microsoft.com/office/powerpoint/2010/main" val="29849558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5FB954-E29C-1519-E681-75533865C45D}"/>
              </a:ext>
            </a:extLst>
          </p:cNvPr>
          <p:cNvSpPr>
            <a:spLocks noGrp="1"/>
          </p:cNvSpPr>
          <p:nvPr>
            <p:ph type="title"/>
          </p:nvPr>
        </p:nvSpPr>
        <p:spPr/>
        <p:txBody>
          <a:bodyPr/>
          <a:lstStyle/>
          <a:p>
            <a:r>
              <a:rPr lang="pl-PL" b="1" dirty="0"/>
              <a:t>Metody analizy obwodów: metoda węzłowa</a:t>
            </a:r>
            <a:endParaRPr lang="pl-PL" dirty="0"/>
          </a:p>
        </p:txBody>
      </p:sp>
      <p:pic>
        <p:nvPicPr>
          <p:cNvPr id="5" name="Obraz 4">
            <a:extLst>
              <a:ext uri="{FF2B5EF4-FFF2-40B4-BE49-F238E27FC236}">
                <a16:creationId xmlns:a16="http://schemas.microsoft.com/office/drawing/2014/main" id="{E7A4CCBF-D072-17C4-07DA-DFD52A360034}"/>
              </a:ext>
            </a:extLst>
          </p:cNvPr>
          <p:cNvPicPr>
            <a:picLocks noChangeAspect="1"/>
          </p:cNvPicPr>
          <p:nvPr/>
        </p:nvPicPr>
        <p:blipFill>
          <a:blip r:embed="rId2"/>
          <a:stretch>
            <a:fillRect/>
          </a:stretch>
        </p:blipFill>
        <p:spPr>
          <a:xfrm>
            <a:off x="2076105" y="2076656"/>
            <a:ext cx="8658225" cy="3552825"/>
          </a:xfrm>
          <a:prstGeom prst="rect">
            <a:avLst/>
          </a:prstGeom>
        </p:spPr>
      </p:pic>
    </p:spTree>
    <p:extLst>
      <p:ext uri="{BB962C8B-B14F-4D97-AF65-F5344CB8AC3E}">
        <p14:creationId xmlns:p14="http://schemas.microsoft.com/office/powerpoint/2010/main" val="19893385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80538A-F0CA-078D-9655-5CC101F5B9D4}"/>
              </a:ext>
            </a:extLst>
          </p:cNvPr>
          <p:cNvSpPr>
            <a:spLocks noGrp="1"/>
          </p:cNvSpPr>
          <p:nvPr>
            <p:ph type="title"/>
          </p:nvPr>
        </p:nvSpPr>
        <p:spPr/>
        <p:txBody>
          <a:bodyPr/>
          <a:lstStyle/>
          <a:p>
            <a:r>
              <a:rPr lang="pl-PL" b="1" dirty="0"/>
              <a:t>Metody analizy obwodów: metoda węzłowa</a:t>
            </a:r>
            <a:endParaRPr lang="pl-PL" dirty="0"/>
          </a:p>
        </p:txBody>
      </p:sp>
      <p:pic>
        <p:nvPicPr>
          <p:cNvPr id="5" name="Obraz 4">
            <a:extLst>
              <a:ext uri="{FF2B5EF4-FFF2-40B4-BE49-F238E27FC236}">
                <a16:creationId xmlns:a16="http://schemas.microsoft.com/office/drawing/2014/main" id="{D40D685A-9C04-5106-F8D5-5023F3C06B18}"/>
              </a:ext>
            </a:extLst>
          </p:cNvPr>
          <p:cNvPicPr>
            <a:picLocks noChangeAspect="1"/>
          </p:cNvPicPr>
          <p:nvPr/>
        </p:nvPicPr>
        <p:blipFill>
          <a:blip r:embed="rId2"/>
          <a:stretch>
            <a:fillRect/>
          </a:stretch>
        </p:blipFill>
        <p:spPr>
          <a:xfrm>
            <a:off x="739827" y="1886226"/>
            <a:ext cx="3905549" cy="4507948"/>
          </a:xfrm>
          <a:prstGeom prst="rect">
            <a:avLst/>
          </a:prstGeom>
        </p:spPr>
      </p:pic>
      <p:pic>
        <p:nvPicPr>
          <p:cNvPr id="7" name="Obraz 6">
            <a:extLst>
              <a:ext uri="{FF2B5EF4-FFF2-40B4-BE49-F238E27FC236}">
                <a16:creationId xmlns:a16="http://schemas.microsoft.com/office/drawing/2014/main" id="{DBEB6811-BBFF-BF7E-4860-88334FDFBCEA}"/>
              </a:ext>
            </a:extLst>
          </p:cNvPr>
          <p:cNvPicPr>
            <a:picLocks noChangeAspect="1"/>
          </p:cNvPicPr>
          <p:nvPr/>
        </p:nvPicPr>
        <p:blipFill>
          <a:blip r:embed="rId3"/>
          <a:stretch>
            <a:fillRect/>
          </a:stretch>
        </p:blipFill>
        <p:spPr>
          <a:xfrm>
            <a:off x="6758057" y="2432244"/>
            <a:ext cx="4890604" cy="3329000"/>
          </a:xfrm>
          <a:prstGeom prst="rect">
            <a:avLst/>
          </a:prstGeom>
        </p:spPr>
      </p:pic>
      <p:sp>
        <p:nvSpPr>
          <p:cNvPr id="8" name="Strzałka: w prawo 7">
            <a:extLst>
              <a:ext uri="{FF2B5EF4-FFF2-40B4-BE49-F238E27FC236}">
                <a16:creationId xmlns:a16="http://schemas.microsoft.com/office/drawing/2014/main" id="{96F7B014-4BD7-3C2A-BDD7-A1837BEA63DC}"/>
              </a:ext>
            </a:extLst>
          </p:cNvPr>
          <p:cNvSpPr/>
          <p:nvPr/>
        </p:nvSpPr>
        <p:spPr>
          <a:xfrm>
            <a:off x="5097670" y="3101009"/>
            <a:ext cx="1241287" cy="8746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4816364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06E859-3606-A7B8-0FCC-1C0EB0CCB732}"/>
              </a:ext>
            </a:extLst>
          </p:cNvPr>
          <p:cNvSpPr>
            <a:spLocks noGrp="1"/>
          </p:cNvSpPr>
          <p:nvPr>
            <p:ph type="title"/>
          </p:nvPr>
        </p:nvSpPr>
        <p:spPr/>
        <p:txBody>
          <a:bodyPr/>
          <a:lstStyle/>
          <a:p>
            <a:r>
              <a:rPr lang="pl-PL" b="1" dirty="0"/>
              <a:t>Metody analizy obwodów: metoda węzłowa</a:t>
            </a:r>
            <a:endParaRPr lang="pl-PL" dirty="0"/>
          </a:p>
        </p:txBody>
      </p:sp>
      <p:sp>
        <p:nvSpPr>
          <p:cNvPr id="3" name="Symbol zastępczy zawartości 2">
            <a:extLst>
              <a:ext uri="{FF2B5EF4-FFF2-40B4-BE49-F238E27FC236}">
                <a16:creationId xmlns:a16="http://schemas.microsoft.com/office/drawing/2014/main" id="{73AD4E67-E5BA-74EB-6D46-893C068F7C81}"/>
              </a:ext>
            </a:extLst>
          </p:cNvPr>
          <p:cNvSpPr>
            <a:spLocks noGrp="1"/>
          </p:cNvSpPr>
          <p:nvPr>
            <p:ph idx="1"/>
          </p:nvPr>
        </p:nvSpPr>
        <p:spPr>
          <a:xfrm>
            <a:off x="838200" y="1825625"/>
            <a:ext cx="10515600" cy="2088184"/>
          </a:xfrm>
        </p:spPr>
        <p:txBody>
          <a:bodyPr/>
          <a:lstStyle/>
          <a:p>
            <a:r>
              <a:rPr lang="pl-PL" dirty="0"/>
              <a:t>Metoda węzłowa została wykorzystana przy rozwiązywaniu obwodów z wykorzystaniem programu SPICE. Żeby lepiej zrozumieć zasadę działania programu warto sięgnąć do pozycji wybitnej pary polskich naukowców, Panów Profesorów: dr inż. Janusza Walczaka oraz dr inż. Pasko: </a:t>
            </a:r>
          </a:p>
        </p:txBody>
      </p:sp>
      <p:pic>
        <p:nvPicPr>
          <p:cNvPr id="5" name="Obraz 4">
            <a:extLst>
              <a:ext uri="{FF2B5EF4-FFF2-40B4-BE49-F238E27FC236}">
                <a16:creationId xmlns:a16="http://schemas.microsoft.com/office/drawing/2014/main" id="{0DA0A6F6-AF8B-E8C1-880E-F6D40166C522}"/>
              </a:ext>
            </a:extLst>
          </p:cNvPr>
          <p:cNvPicPr>
            <a:picLocks noChangeAspect="1"/>
          </p:cNvPicPr>
          <p:nvPr/>
        </p:nvPicPr>
        <p:blipFill>
          <a:blip r:embed="rId2"/>
          <a:stretch>
            <a:fillRect/>
          </a:stretch>
        </p:blipFill>
        <p:spPr>
          <a:xfrm>
            <a:off x="4675938" y="4048746"/>
            <a:ext cx="1972748" cy="2670312"/>
          </a:xfrm>
          <a:prstGeom prst="rect">
            <a:avLst/>
          </a:prstGeom>
        </p:spPr>
      </p:pic>
    </p:spTree>
    <p:extLst>
      <p:ext uri="{BB962C8B-B14F-4D97-AF65-F5344CB8AC3E}">
        <p14:creationId xmlns:p14="http://schemas.microsoft.com/office/powerpoint/2010/main" val="30459743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781D4F-055C-41FB-85ED-0D85E076A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7C7B1C-37ED-4319-9DFA-A12733C2818A}">
  <ds:schemaRefs>
    <ds:schemaRef ds:uri="http://schemas.microsoft.com/sharepoint/v3/contenttype/forms"/>
  </ds:schemaRefs>
</ds:datastoreItem>
</file>

<file path=customXml/itemProps3.xml><?xml version="1.0" encoding="utf-8"?>
<ds:datastoreItem xmlns:ds="http://schemas.openxmlformats.org/officeDocument/2006/customXml" ds:itemID="{FF877CB0-C9D6-43AD-8C49-4E67B14EAC48}">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docProps/app.xml><?xml version="1.0" encoding="utf-8"?>
<Properties xmlns="http://schemas.openxmlformats.org/officeDocument/2006/extended-properties" xmlns:vt="http://schemas.openxmlformats.org/officeDocument/2006/docPropsVTypes">
  <TotalTime>25088</TotalTime>
  <Words>8160</Words>
  <Application>Microsoft Office PowerPoint</Application>
  <PresentationFormat>Panoramiczny</PresentationFormat>
  <Paragraphs>763</Paragraphs>
  <Slides>243</Slides>
  <Notes>3</Notes>
  <HiddenSlides>0</HiddenSlides>
  <MMClips>0</MMClips>
  <ScaleCrop>false</ScaleCrop>
  <HeadingPairs>
    <vt:vector size="6" baseType="variant">
      <vt:variant>
        <vt:lpstr>Używane czcionki</vt:lpstr>
      </vt:variant>
      <vt:variant>
        <vt:i4>18</vt:i4>
      </vt:variant>
      <vt:variant>
        <vt:lpstr>Motyw</vt:lpstr>
      </vt:variant>
      <vt:variant>
        <vt:i4>1</vt:i4>
      </vt:variant>
      <vt:variant>
        <vt:lpstr>Tytuły slajdów</vt:lpstr>
      </vt:variant>
      <vt:variant>
        <vt:i4>243</vt:i4>
      </vt:variant>
    </vt:vector>
  </HeadingPairs>
  <TitlesOfParts>
    <vt:vector size="262" baseType="lpstr">
      <vt:lpstr>Aptos</vt:lpstr>
      <vt:lpstr>Aptos Display</vt:lpstr>
      <vt:lpstr>Arial</vt:lpstr>
      <vt:lpstr>Google Sans</vt:lpstr>
      <vt:lpstr>Lato</vt:lpstr>
      <vt:lpstr>Montserrat</vt:lpstr>
      <vt:lpstr>Poppins</vt:lpstr>
      <vt:lpstr>Roboto</vt:lpstr>
      <vt:lpstr>Symbol</vt:lpstr>
      <vt:lpstr>SymbolMT</vt:lpstr>
      <vt:lpstr>Tahoma</vt:lpstr>
      <vt:lpstr>Times New Roman</vt:lpstr>
      <vt:lpstr>TimesNewRoman</vt:lpstr>
      <vt:lpstr>TimesNewRoman+1</vt:lpstr>
      <vt:lpstr>TimesNewRomanPS-BoldMT</vt:lpstr>
      <vt:lpstr>TimesNewRomanPS-ItalicMT</vt:lpstr>
      <vt:lpstr>TimesNewRomanPSMT</vt:lpstr>
      <vt:lpstr>Verdana</vt:lpstr>
      <vt:lpstr>Motyw pakietu Office</vt:lpstr>
      <vt:lpstr>Prezentacja programu PowerPoint</vt:lpstr>
      <vt:lpstr>Moduł 1: Wprowadzenie i podstawy teorii obwodów</vt:lpstr>
      <vt:lpstr>Wprowadzenie do kursu, cel i zakres szkolenia</vt:lpstr>
      <vt:lpstr>Wprowadzenie do kursu, cel i zakres szkolenia</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prąd</vt:lpstr>
      <vt:lpstr>Podstawowe pojęcia fizyczne: napięcie elektryczne</vt:lpstr>
      <vt:lpstr>Podstawowe pojęcia fizyczne: napięcie elektryczne</vt:lpstr>
      <vt:lpstr>Podstawowe pojęcia fizyczne: napięcie elektryczne</vt:lpstr>
      <vt:lpstr>Podstawowe pojęcia fizyczne: moc w ujęciu elektrotechniki</vt:lpstr>
      <vt:lpstr>Podstawowe pojęcia fizyczne: moc czynna</vt:lpstr>
      <vt:lpstr>Podstawowe pojęcia fizyczne: moc czynna</vt:lpstr>
      <vt:lpstr>Podstawowe pojęcia fizyczne: moc czynna</vt:lpstr>
      <vt:lpstr>Podstawowe pojęcia fizyczne: moc bierna</vt:lpstr>
      <vt:lpstr>Podstawowe pojęcia fizyczne: moc bierna</vt:lpstr>
      <vt:lpstr>Podstawowe pojęcia fizyczne: moc pozorna</vt:lpstr>
      <vt:lpstr>Podstawowe pojęcia fizyczne: moc pozorna</vt:lpstr>
      <vt:lpstr>Podstawowe pojęcia fizyczne: moc dystorsji</vt:lpstr>
      <vt:lpstr>Podstawowe pojęcia fizyczne: moc dystorsji</vt:lpstr>
      <vt:lpstr>Podstawowe pojęcia fizyczne: energia elektryczna</vt:lpstr>
      <vt:lpstr>Podstawowe pojęcia fizyczne: energia elektryczna</vt:lpstr>
      <vt:lpstr>Podstawowe pojęcia fizyczne: rezystancja</vt:lpstr>
      <vt:lpstr>Podstawowe pojęcia fizyczne: reaktancja</vt:lpstr>
      <vt:lpstr>Podstawowe pojęcia fizyczne: impedancja</vt:lpstr>
      <vt:lpstr>Podstawowe pojęcia fizyczne: impedancja</vt:lpstr>
      <vt:lpstr>Podstawowe pojęcia fizyczne: impedancja</vt:lpstr>
      <vt:lpstr>Podstawowe pojęcia fizyczne: analiza harmonicznych</vt:lpstr>
      <vt:lpstr>Podstawowe pojęcia fizyczne: analiza harmonicznych</vt:lpstr>
      <vt:lpstr>Podstawowe pojęcia fizyczne: analiza harmonicznych</vt:lpstr>
      <vt:lpstr>Podstawowe pojęcia fizyczne: analiza harmonicznych</vt:lpstr>
      <vt:lpstr>Podstawowe pojęcia fizyczne: analiza harmonicznych</vt:lpstr>
      <vt:lpstr>Elementy obwodów: źródła napięcia / prądu</vt:lpstr>
      <vt:lpstr>Elementy obwodów: źródła napięcia / prądu</vt:lpstr>
      <vt:lpstr>Elementy obwodów: źródła napięcia i obwód nierozgałęziony</vt:lpstr>
      <vt:lpstr>Elementy obwodów: obwód rozgałęziony</vt:lpstr>
      <vt:lpstr>Elementy obwodów: obwód rozgałęziony</vt:lpstr>
      <vt:lpstr>Elementy obwodów: rezystor</vt:lpstr>
      <vt:lpstr>Elementy obwodów: rezystor</vt:lpstr>
      <vt:lpstr>Elementy obwodów: rezystor</vt:lpstr>
      <vt:lpstr>Elementy obwodów: rezystor</vt:lpstr>
      <vt:lpstr>Elementy obwodów: rezystor</vt:lpstr>
      <vt:lpstr>Elementy obwodów: rezystor</vt:lpstr>
      <vt:lpstr>Elementy obwodów: rezystor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kondensator</vt:lpstr>
      <vt:lpstr>Elementy obwodów: cewka</vt:lpstr>
      <vt:lpstr>Elementy obwodów: cewka</vt:lpstr>
      <vt:lpstr>Elementy obwodów: cewka</vt:lpstr>
      <vt:lpstr>Elementy obwodów: cewka</vt:lpstr>
      <vt:lpstr>Elementy obwodów: cewka</vt:lpstr>
      <vt:lpstr>Elementy obwodów: cewka</vt:lpstr>
      <vt:lpstr>Elementy obwodów: cewka</vt:lpstr>
      <vt:lpstr>Elementy obwodów: pojęcie oczka obwodu oraz węzła obwodu stosowane w analizie obwodowej</vt:lpstr>
      <vt:lpstr>Prawa Kirchhoffa – 1 prawo Kirchhoffa</vt:lpstr>
      <vt:lpstr>Prawa Kirchhoffa – 1 prawo Kirchhoffa</vt:lpstr>
      <vt:lpstr>Prawa Kirchhoffa – 2 prawo Kirchhoffa</vt:lpstr>
      <vt:lpstr>Prawa Kirchhoffa – 2 prawo Kirchhoffa</vt:lpstr>
      <vt:lpstr>Prawa Kirchhoffa – zastosowanie w obliczeniach obwodów</vt:lpstr>
      <vt:lpstr>Prawo Ohma</vt:lpstr>
      <vt:lpstr>Symbole i schematy elektryczne – w analizie obwodowej schemat obwodu</vt:lpstr>
      <vt:lpstr>Symbole i schematy elektryczne – schemat rozmieszczenia punktów instalacji elektrycznej</vt:lpstr>
      <vt:lpstr>Symbole i schematy elektryczne – schemat jednokreskowy</vt:lpstr>
      <vt:lpstr>Symbole i schematy elektryczne – schemat poglądowy</vt:lpstr>
      <vt:lpstr>Symbole i schematy elektryczne – schemat poglądowy</vt:lpstr>
      <vt:lpstr>Symbole i schematy elektryczne – schemat poglądowy</vt:lpstr>
      <vt:lpstr>Symbole i schematy elektryczne – schemat funkcjonalny</vt:lpstr>
      <vt:lpstr>Symbole i schematy elektryczne – schemat obwodów</vt:lpstr>
      <vt:lpstr>Symbole i schematy elektryczne – schemat połączeń</vt:lpstr>
      <vt:lpstr>Symbole i schematy elektryczne – schemat rozmieszczenia elementów (rysunek aranżacji)</vt:lpstr>
      <vt:lpstr>Symbole i schematy elektryczne – tabela połączeń</vt:lpstr>
      <vt:lpstr>Symbole i schematy elektryczne – obwody elektroniczne</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oczkowa</vt:lpstr>
      <vt:lpstr>Metody analizy obwodów: metoda węzłowa</vt:lpstr>
      <vt:lpstr>Metody analizy obwodów: metoda węzłowa</vt:lpstr>
      <vt:lpstr>Metody analizy obwodów: metoda węzłowa</vt:lpstr>
      <vt:lpstr>Metody analizy obwodów: metoda węzłowa</vt:lpstr>
      <vt:lpstr>Metody analizy obwodów: metoda węzłowa</vt:lpstr>
      <vt:lpstr>Metody analizy obwodów: metoda węzłowa</vt:lpstr>
      <vt:lpstr>Metoda oczkowa – przykład obliczeń</vt:lpstr>
      <vt:lpstr>Metoda oczkowa – przykład obliczeń</vt:lpstr>
      <vt:lpstr>Metoda oczkowa – przykład obliczeń</vt:lpstr>
      <vt:lpstr>Metoda węzłowa – przykład obliczeń</vt:lpstr>
      <vt:lpstr>Metoda węzłowa – przykład obliczeń</vt:lpstr>
      <vt:lpstr>Obwody RLC</vt:lpstr>
      <vt:lpstr>Obwody RLC</vt:lpstr>
      <vt:lpstr>Obwody RLC</vt:lpstr>
      <vt:lpstr>Obwody RLC</vt:lpstr>
      <vt:lpstr>Obwody RLC</vt:lpstr>
      <vt:lpstr>Obwody RLC</vt:lpstr>
      <vt:lpstr>Obwody RLC</vt:lpstr>
      <vt:lpstr>Obwody RLC - pobudzenie filtru dolnoprzepustowego RC uskokiem jednostkowym </vt:lpstr>
      <vt:lpstr>Obwody RLC - pobudzenie filtru dolnoprzepustowego RC uskokiem jednostkowym</vt:lpstr>
      <vt:lpstr>Obwody RLC - pobudzenie filtru dolnoprzepustowego RC uskokiem jednostkowym</vt:lpstr>
      <vt:lpstr>Obwody RLC - pobudzenie filtru dolnoprzepustowego RC dowolnym sygnałem okresowym</vt:lpstr>
      <vt:lpstr>Obwody RLC – układ rezonansowy</vt:lpstr>
      <vt:lpstr>Obwody RLC – układ rezonansowy</vt:lpstr>
      <vt:lpstr>Obwody RLC – układ rezonansowy</vt:lpstr>
      <vt:lpstr>Obwody RLC – układ rezonansowy</vt:lpstr>
      <vt:lpstr>Moduł 2: Podstawy współczesnych systemów elektroenergetycznych </vt:lpstr>
      <vt:lpstr>System energetyczny w Polsce – rys historyczny</vt:lpstr>
      <vt:lpstr>System energetyczny w Polsce – rys historyczny</vt:lpstr>
      <vt:lpstr>Transformacja energetyczna</vt:lpstr>
      <vt:lpstr>Transformacja energetyczna</vt:lpstr>
      <vt:lpstr>Pojęcia podstawowe</vt:lpstr>
      <vt:lpstr>Pojęcia podstawowe</vt:lpstr>
      <vt:lpstr>Pojęcia podstawowe</vt:lpstr>
      <vt:lpstr>Zmienność obciążenia</vt:lpstr>
      <vt:lpstr>Wymagania stawiane systemowi energetycznemu</vt:lpstr>
      <vt:lpstr>Podstawowe obliczenia stosowane w modelach sieci elektroenergetycznych</vt:lpstr>
      <vt:lpstr>Równania układu 3-fazowego</vt:lpstr>
      <vt:lpstr>Równania układu 3-fazowego – postać macierzowa</vt:lpstr>
      <vt:lpstr>Równania układu 3-fazowego</vt:lpstr>
      <vt:lpstr>Idea obwodu zastępczego 1-fazowego</vt:lpstr>
      <vt:lpstr>Idea obwodu zastępczego 1-fazowego</vt:lpstr>
      <vt:lpstr>Schemat zastępczy linii elektroenergetycznej</vt:lpstr>
      <vt:lpstr>Schemat zasępczy linii typu „PI” o parametrach skupionych</vt:lpstr>
      <vt:lpstr>Rezystancja kilometryczna</vt:lpstr>
      <vt:lpstr>Reaktancja indukcyjnościowa przewodu</vt:lpstr>
      <vt:lpstr>Indukcyjność obu przewodów każdej fazy linii przy równoległej pracy obu torów</vt:lpstr>
      <vt:lpstr>Ulot</vt:lpstr>
      <vt:lpstr>Ulot a konduktancja linii napowietrznej </vt:lpstr>
      <vt:lpstr>Susceptancja linii przesyłowej napowietrznej</vt:lpstr>
      <vt:lpstr>Przekroje kabli energetycznych z zaznaczonymi pojemnościami międzyfazowymi i doziemnymi</vt:lpstr>
      <vt:lpstr>Pojemności w zależności od konstrukcji kabla</vt:lpstr>
      <vt:lpstr>Przykład obliczeniowy</vt:lpstr>
      <vt:lpstr>Transformator dwuuzwojeniowy</vt:lpstr>
      <vt:lpstr>Transformator dwuuzwojeniowy</vt:lpstr>
      <vt:lpstr>Transformator dwuuzwojeniowy</vt:lpstr>
      <vt:lpstr>Transformator dwuuzwojeniowy</vt:lpstr>
      <vt:lpstr>Transformator dwuuzwojeniowy</vt:lpstr>
      <vt:lpstr>Transformator dwuuzwojeniowy</vt:lpstr>
      <vt:lpstr>Transformator dwuuzwojeniowy</vt:lpstr>
      <vt:lpstr>Transformator dwuuzwojeniowy – przykład obliczeniowy</vt:lpstr>
      <vt:lpstr>Transformator dwuuzwojeniowy – przykład obliczeniowy</vt:lpstr>
      <vt:lpstr>Transformator dwuuzwojeniowy – przykład obliczeniowy</vt:lpstr>
      <vt:lpstr>Transformator 3-uzwojeniowy</vt:lpstr>
      <vt:lpstr>Transformator 3-uzwojeniowy</vt:lpstr>
      <vt:lpstr>Dławik zwarciowy</vt:lpstr>
      <vt:lpstr>Schemat zastępczy generatora</vt:lpstr>
      <vt:lpstr>Wypadkowy schemat układu elektroenergetycznego</vt:lpstr>
      <vt:lpstr>Przykład obliczeniowy</vt:lpstr>
      <vt:lpstr>Rozwiązanie:</vt:lpstr>
      <vt:lpstr>Rozwiązanie:</vt:lpstr>
      <vt:lpstr>Rozwiązanie:</vt:lpstr>
      <vt:lpstr>Rozwiązanie:</vt:lpstr>
      <vt:lpstr>Rozwiązanie:</vt:lpstr>
      <vt:lpstr>Rozwiązanie:</vt:lpstr>
      <vt:lpstr>Rozwiązanie:</vt:lpstr>
      <vt:lpstr>Rozwiązanie: </vt:lpstr>
      <vt:lpstr>Rozwiązanie: </vt:lpstr>
      <vt:lpstr>Właściwości fizyczne materiałów wykorzystywanych w fotowoltaice </vt:lpstr>
      <vt:lpstr>Właściwości fizyczne materiałów wykorzystywanych w fotowoltaice </vt:lpstr>
      <vt:lpstr>Właściwości fizyczne materiałów wykorzystywanych w fotowoltaice</vt:lpstr>
      <vt:lpstr>Właściwości fizyczne materiałów wykorzystywanych w fotowoltaice – złącze P-N</vt:lpstr>
      <vt:lpstr>Właściwości fizyczne materiałów wykorzystywanych w fotowoltaice – złącze P-N</vt:lpstr>
      <vt:lpstr>Właściwości fizyczne materiałów wykorzystywanych w fotowoltaice – złącze P-N</vt:lpstr>
      <vt:lpstr>Podstawy fizyczne konwersji energii słonecznej na energię elektryczną </vt:lpstr>
      <vt:lpstr>Podstawy fizyczne konwersji energii słonecznej na energię elektryczną</vt:lpstr>
      <vt:lpstr>Parametry ogniwa fotowoltaicznego </vt:lpstr>
      <vt:lpstr>Parametry ogniwa fotowoltaicznego</vt:lpstr>
      <vt:lpstr>Parametry ogniwa fotowoltaicznego</vt:lpstr>
      <vt:lpstr>Parametry ogniwa fotowoltaicznego</vt:lpstr>
      <vt:lpstr>Parametry ogniwa fotowoltaicznego</vt:lpstr>
      <vt:lpstr>Parametry ogniwa fotowoltaicznego</vt:lpstr>
      <vt:lpstr>Parametry ogniwa fotowoltaicznego</vt:lpstr>
      <vt:lpstr>Model ogniwa PV</vt:lpstr>
      <vt:lpstr>Model ogniwa PV</vt:lpstr>
      <vt:lpstr>Model ogniwa PV</vt:lpstr>
      <vt:lpstr>Model ogniwa PV</vt:lpstr>
      <vt:lpstr>Model ogniwa PV</vt:lpstr>
      <vt:lpstr>Model ogniwa PV</vt:lpstr>
      <vt:lpstr>Model ogniwa PV</vt:lpstr>
      <vt:lpstr>Panele fotowoltaiczne</vt:lpstr>
      <vt:lpstr>System fotowoltaiczny typu „off-grid”</vt:lpstr>
      <vt:lpstr>System fotowoltaiczny typu „on-grid”</vt:lpstr>
      <vt:lpstr>System fotowoltaiczny – symulacja w programe MATLAB SIMULINK</vt:lpstr>
      <vt:lpstr>System fotowoltaiczny – symulacja w programe MATLAB SIMULINK</vt:lpstr>
      <vt:lpstr>Symulator Polskiego Systemu Elektroenergetycznego</vt:lpstr>
      <vt:lpstr>Moduł 3: Elementy elektroniczne w systemach zielonej energii (6 godzin) </vt:lpstr>
      <vt:lpstr>Źródło na jakie powołuję się w kolejnych slajdach</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Podstawy elektroniki mocy (elementy energoelektroniczne)</vt:lpstr>
      <vt:lpstr>Prostownik diodowy</vt:lpstr>
      <vt:lpstr>Prostownik diodowy</vt:lpstr>
      <vt:lpstr>Prostownik diodowy</vt:lpstr>
      <vt:lpstr>Prostownik diodowy</vt:lpstr>
      <vt:lpstr>Prostownik diodowy</vt:lpstr>
      <vt:lpstr>Prostownik diodowy</vt:lpstr>
      <vt:lpstr>Prostownik tyrystorowy</vt:lpstr>
      <vt:lpstr>Podstawy elektroniki mocy (elementy energoelektroniczne)</vt:lpstr>
      <vt:lpstr>Prostownik tyrystorowy</vt:lpstr>
      <vt:lpstr>Prostownik tyrystorowy</vt:lpstr>
      <vt:lpstr>Prostownik tyrystorowy</vt:lpstr>
      <vt:lpstr>Prostownik tyrystorowy</vt:lpstr>
      <vt:lpstr>Prostownik tyrystorowy</vt:lpstr>
      <vt:lpstr>Falownik 1-fazowy</vt:lpstr>
      <vt:lpstr>Falownik 1-fazowy</vt:lpstr>
      <vt:lpstr>Falownik 1-fazowy</vt:lpstr>
      <vt:lpstr>Falownik 1-fazowy</vt:lpstr>
      <vt:lpstr>Falownik 1-fazowy</vt:lpstr>
      <vt:lpstr>Falownik 1-fazowy</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Sterowanie przepływem energii w systemach odnawialnych na przykładzie EKO OZE PV</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Łukasz Roj</dc:creator>
  <cp:lastModifiedBy>Patryk Machel</cp:lastModifiedBy>
  <cp:revision>148</cp:revision>
  <dcterms:created xsi:type="dcterms:W3CDTF">2025-05-02T06:32:11Z</dcterms:created>
  <dcterms:modified xsi:type="dcterms:W3CDTF">2026-05-11T09:37:47Z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111000.000000000</vt:lpwstr>
  </property>
  <property fmtid="{D5CDD505-2E9C-101B-9397-08002B2CF9AE}" pid="3" name="ContentTypeId">
    <vt:lpwstr>0x010100CDE0B65744422E4A8459264A22C32382</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